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26118" y="4441088"/>
            <a:ext cx="4351655" cy="22860"/>
          </a:xfrm>
          <a:custGeom>
            <a:avLst/>
            <a:gdLst/>
            <a:ahLst/>
            <a:cxnLst/>
            <a:rect l="l" t="t" r="r" b="b"/>
            <a:pathLst>
              <a:path w="4351655" h="22860">
                <a:moveTo>
                  <a:pt x="0" y="0"/>
                </a:moveTo>
                <a:lnTo>
                  <a:pt x="4351273" y="2247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17283"/>
            <a:ext cx="17399000" cy="1318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9830" y="2023453"/>
            <a:ext cx="10186035" cy="3878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rownowazni.uw.edu.pl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rownowazni.uw.edu.p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sp.adm.uw.edu.pl/vademecum-zatrudnieni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rownowazni.uw.edu.pl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wnowazni.uw.edu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1581" y="21040"/>
            <a:ext cx="13266419" cy="10287000"/>
            <a:chOff x="5022088" y="0"/>
            <a:chExt cx="13266419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2365" y="0"/>
              <a:ext cx="6985634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8998" y="3"/>
              <a:ext cx="6879335" cy="10286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2088" y="2415036"/>
              <a:ext cx="6605777" cy="27284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17486" y="4780157"/>
              <a:ext cx="4310380" cy="0"/>
            </a:xfrm>
            <a:custGeom>
              <a:avLst/>
              <a:gdLst/>
              <a:ahLst/>
              <a:cxnLst/>
              <a:rect l="l" t="t" r="r" b="b"/>
              <a:pathLst>
                <a:path w="4310380">
                  <a:moveTo>
                    <a:pt x="0" y="0"/>
                  </a:moveTo>
                  <a:lnTo>
                    <a:pt x="431037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99210" y="9129555"/>
              <a:ext cx="4789170" cy="1157605"/>
            </a:xfrm>
            <a:custGeom>
              <a:avLst/>
              <a:gdLst/>
              <a:ahLst/>
              <a:cxnLst/>
              <a:rect l="l" t="t" r="r" b="b"/>
              <a:pathLst>
                <a:path w="4789169" h="1157604">
                  <a:moveTo>
                    <a:pt x="4788787" y="1157448"/>
                  </a:moveTo>
                  <a:lnTo>
                    <a:pt x="0" y="1157448"/>
                  </a:lnTo>
                  <a:lnTo>
                    <a:pt x="4788787" y="0"/>
                  </a:lnTo>
                  <a:lnTo>
                    <a:pt x="4788787" y="1157448"/>
                  </a:lnTo>
                  <a:close/>
                </a:path>
              </a:pathLst>
            </a:custGeom>
            <a:solidFill>
              <a:srgbClr val="004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20560" y="5945379"/>
            <a:ext cx="10380917" cy="224369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07950">
              <a:lnSpc>
                <a:spcPct val="101400"/>
              </a:lnSpc>
              <a:spcBef>
                <a:spcPts val="15"/>
              </a:spcBef>
              <a:tabLst>
                <a:tab pos="11200130" algn="l"/>
              </a:tabLst>
            </a:pPr>
            <a:r>
              <a:rPr sz="4900" dirty="0">
                <a:solidFill>
                  <a:srgbClr val="004479"/>
                </a:solidFill>
              </a:rPr>
              <a:t>GENDER</a:t>
            </a:r>
            <a:r>
              <a:rPr sz="4900" spc="-25" dirty="0">
                <a:solidFill>
                  <a:srgbClr val="004479"/>
                </a:solidFill>
              </a:rPr>
              <a:t> </a:t>
            </a:r>
            <a:r>
              <a:rPr sz="4900" dirty="0">
                <a:solidFill>
                  <a:srgbClr val="004479"/>
                </a:solidFill>
              </a:rPr>
              <a:t>EQUALITY</a:t>
            </a:r>
            <a:r>
              <a:rPr sz="4900" spc="-25" dirty="0">
                <a:solidFill>
                  <a:srgbClr val="004479"/>
                </a:solidFill>
              </a:rPr>
              <a:t> </a:t>
            </a:r>
            <a:r>
              <a:rPr sz="4900" dirty="0">
                <a:solidFill>
                  <a:srgbClr val="004479"/>
                </a:solidFill>
              </a:rPr>
              <a:t>PLAN</a:t>
            </a:r>
            <a:r>
              <a:rPr sz="4900" spc="-25" dirty="0">
                <a:solidFill>
                  <a:srgbClr val="004479"/>
                </a:solidFill>
              </a:rPr>
              <a:t> </a:t>
            </a:r>
            <a:r>
              <a:rPr sz="4900" dirty="0">
                <a:solidFill>
                  <a:srgbClr val="004479"/>
                </a:solidFill>
              </a:rPr>
              <a:t>FOR</a:t>
            </a:r>
            <a:r>
              <a:rPr sz="4900" spc="-25" dirty="0">
                <a:solidFill>
                  <a:srgbClr val="004479"/>
                </a:solidFill>
              </a:rPr>
              <a:t> THE</a:t>
            </a:r>
            <a:r>
              <a:rPr lang="pl-PL" sz="4900" spc="-25" dirty="0">
                <a:solidFill>
                  <a:srgbClr val="004479"/>
                </a:solidFill>
              </a:rPr>
              <a:t> UW</a:t>
            </a:r>
            <a:r>
              <a:rPr sz="4900" spc="-25" dirty="0">
                <a:solidFill>
                  <a:srgbClr val="004479"/>
                </a:solidFill>
              </a:rPr>
              <a:t> </a:t>
            </a:r>
            <a:r>
              <a:rPr lang="pl-PL" sz="4900" spc="-25" dirty="0">
                <a:solidFill>
                  <a:srgbClr val="004479"/>
                </a:solidFill>
              </a:rPr>
              <a:t>   </a:t>
            </a:r>
            <a:br>
              <a:rPr lang="pl-PL" sz="4900" spc="-25" dirty="0">
                <a:solidFill>
                  <a:srgbClr val="004479"/>
                </a:solidFill>
              </a:rPr>
            </a:br>
            <a:r>
              <a:rPr sz="4900" dirty="0">
                <a:solidFill>
                  <a:srgbClr val="004479"/>
                </a:solidFill>
              </a:rPr>
              <a:t>SUMMARY</a:t>
            </a:r>
            <a:r>
              <a:rPr sz="4900" spc="160" dirty="0">
                <a:solidFill>
                  <a:srgbClr val="004479"/>
                </a:solidFill>
              </a:rPr>
              <a:t> </a:t>
            </a:r>
            <a:r>
              <a:rPr sz="4900" dirty="0">
                <a:solidFill>
                  <a:srgbClr val="004479"/>
                </a:solidFill>
              </a:rPr>
              <a:t>AND</a:t>
            </a:r>
            <a:r>
              <a:rPr sz="4900" spc="65" dirty="0">
                <a:solidFill>
                  <a:srgbClr val="004479"/>
                </a:solidFill>
              </a:rPr>
              <a:t> </a:t>
            </a:r>
            <a:r>
              <a:rPr sz="4900" spc="-10" dirty="0">
                <a:solidFill>
                  <a:srgbClr val="004479"/>
                </a:solidFill>
              </a:rPr>
              <a:t>EVALUATION</a:t>
            </a:r>
            <a:endParaRPr sz="4900" dirty="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819650" cy="1165225"/>
          </a:xfrm>
          <a:custGeom>
            <a:avLst/>
            <a:gdLst/>
            <a:ahLst/>
            <a:cxnLst/>
            <a:rect l="l" t="t" r="r" b="b"/>
            <a:pathLst>
              <a:path w="4819650" h="1165225">
                <a:moveTo>
                  <a:pt x="0" y="1164971"/>
                </a:moveTo>
                <a:lnTo>
                  <a:pt x="0" y="0"/>
                </a:lnTo>
                <a:lnTo>
                  <a:pt x="4819648" y="0"/>
                </a:lnTo>
                <a:lnTo>
                  <a:pt x="0" y="1164971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109" y="645096"/>
            <a:ext cx="11496040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2965" algn="l"/>
                <a:tab pos="5867400" algn="l"/>
                <a:tab pos="9116695" algn="l"/>
              </a:tabLst>
            </a:pPr>
            <a:r>
              <a:rPr dirty="0">
                <a:solidFill>
                  <a:srgbClr val="1F487C"/>
                </a:solidFill>
              </a:rPr>
              <a:t>Evaluation</a:t>
            </a:r>
            <a:r>
              <a:rPr spc="-260" dirty="0">
                <a:solidFill>
                  <a:srgbClr val="1F487C"/>
                </a:solidFill>
              </a:rPr>
              <a:t> </a:t>
            </a:r>
            <a:r>
              <a:rPr spc="-35" dirty="0">
                <a:solidFill>
                  <a:srgbClr val="1F487C"/>
                </a:solidFill>
              </a:rPr>
              <a:t>of</a:t>
            </a:r>
            <a:r>
              <a:rPr dirty="0">
                <a:solidFill>
                  <a:srgbClr val="1F487C"/>
                </a:solidFill>
              </a:rPr>
              <a:t>	the</a:t>
            </a:r>
            <a:r>
              <a:rPr spc="-40" dirty="0">
                <a:solidFill>
                  <a:srgbClr val="1F487C"/>
                </a:solidFill>
              </a:rPr>
              <a:t> </a:t>
            </a:r>
            <a:r>
              <a:rPr dirty="0">
                <a:solidFill>
                  <a:srgbClr val="1F487C"/>
                </a:solidFill>
              </a:rPr>
              <a:t>Plan</a:t>
            </a:r>
            <a:r>
              <a:rPr spc="-40" dirty="0">
                <a:solidFill>
                  <a:srgbClr val="1F487C"/>
                </a:solidFill>
              </a:rPr>
              <a:t> </a:t>
            </a:r>
            <a:r>
              <a:rPr spc="-50" dirty="0">
                <a:solidFill>
                  <a:srgbClr val="1F487C"/>
                </a:solidFill>
              </a:rPr>
              <a:t>-</a:t>
            </a:r>
            <a:r>
              <a:rPr dirty="0">
                <a:solidFill>
                  <a:srgbClr val="1F487C"/>
                </a:solidFill>
              </a:rPr>
              <a:t>	</a:t>
            </a:r>
            <a:r>
              <a:rPr spc="-10" dirty="0">
                <a:solidFill>
                  <a:srgbClr val="1F487C"/>
                </a:solidFill>
              </a:rPr>
              <a:t>methodology</a:t>
            </a:r>
            <a:r>
              <a:rPr dirty="0">
                <a:solidFill>
                  <a:srgbClr val="1F487C"/>
                </a:solidFill>
              </a:rPr>
              <a:t>	and</a:t>
            </a:r>
            <a:r>
              <a:rPr spc="-25" dirty="0">
                <a:solidFill>
                  <a:srgbClr val="1F487C"/>
                </a:solidFill>
              </a:rPr>
              <a:t> </a:t>
            </a:r>
            <a:r>
              <a:rPr spc="-10" dirty="0">
                <a:solidFill>
                  <a:srgbClr val="1F487C"/>
                </a:solidFill>
              </a:rPr>
              <a:t>scope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475" y="1803120"/>
            <a:ext cx="11272520" cy="4865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Methodology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document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analysis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(regulations,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reports,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individual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data)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qualitative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quantitative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research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UW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community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Arial MT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Scope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evaluation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horizontal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perspectives: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institutional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dimension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procedures,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organisational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structures,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legal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acts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data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monitoring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regularity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collection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recruitment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professional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development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support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women,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mentoring,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promotion</a:t>
            </a:r>
            <a:endParaRPr sz="2400" dirty="0">
              <a:latin typeface="Times New Roman"/>
              <a:cs typeface="Times New Roman"/>
            </a:endParaRPr>
          </a:p>
          <a:p>
            <a:pPr marL="355600" marR="451484" indent="-343535">
              <a:lnSpc>
                <a:spcPts val="2860"/>
              </a:lnSpc>
              <a:spcBef>
                <a:spcPts val="110"/>
              </a:spcBef>
              <a:buFont typeface="Arial MT"/>
              <a:buChar char="•"/>
              <a:tabLst>
                <a:tab pos="355600" algn="l"/>
                <a:tab pos="8239125" algn="l"/>
              </a:tabLst>
            </a:pPr>
            <a:r>
              <a:rPr sz="2400" b="1" dirty="0">
                <a:latin typeface="Times New Roman"/>
                <a:cs typeface="Times New Roman"/>
              </a:rPr>
              <a:t>organisational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culture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anti-discrimination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awareness,</a:t>
            </a:r>
            <a:r>
              <a:rPr sz="2400" dirty="0">
                <a:latin typeface="Times New Roman"/>
                <a:cs typeface="Times New Roman"/>
              </a:rPr>
              <a:t>	preventive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measures, </a:t>
            </a:r>
            <a:r>
              <a:rPr sz="2400" dirty="0">
                <a:latin typeface="Times New Roman"/>
                <a:cs typeface="Times New Roman"/>
              </a:rPr>
              <a:t>availability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procedures</a:t>
            </a:r>
            <a:endParaRPr lang="pl-PL" sz="2400" spc="-10" dirty="0">
              <a:latin typeface="Times New Roman"/>
              <a:cs typeface="Times New Roman"/>
            </a:endParaRPr>
          </a:p>
          <a:p>
            <a:pPr marL="355600" marR="451484" indent="-343535">
              <a:lnSpc>
                <a:spcPts val="2860"/>
              </a:lnSpc>
              <a:spcBef>
                <a:spcPts val="110"/>
              </a:spcBef>
              <a:buFont typeface="Arial MT"/>
              <a:buChar char="•"/>
              <a:tabLst>
                <a:tab pos="355600" algn="l"/>
                <a:tab pos="8239125" algn="l"/>
              </a:tabLst>
            </a:pPr>
            <a:r>
              <a:rPr lang="en-US" sz="2400" b="1" dirty="0">
                <a:latin typeface="Times New Roman"/>
                <a:cs typeface="Times New Roman"/>
              </a:rPr>
              <a:t>reconciling work and private life </a:t>
            </a:r>
            <a:r>
              <a:rPr lang="en-US" sz="2400" dirty="0">
                <a:latin typeface="Times New Roman"/>
                <a:cs typeface="Times New Roman"/>
              </a:rPr>
              <a:t>– implemented solutions and employee needs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109" y="7286866"/>
            <a:ext cx="11350625" cy="11188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ts val="2860"/>
              </a:lnSpc>
              <a:spcBef>
                <a:spcPts val="210"/>
              </a:spcBef>
            </a:pPr>
            <a:r>
              <a:rPr sz="2400" b="1" dirty="0">
                <a:latin typeface="Times New Roman"/>
                <a:cs typeface="Times New Roman"/>
              </a:rPr>
              <a:t>End</a:t>
            </a:r>
            <a:r>
              <a:rPr sz="2400" b="1" spc="4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result:</a:t>
            </a:r>
            <a:r>
              <a:rPr sz="2400" b="1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report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summarising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extent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Plan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</a:t>
            </a:r>
            <a:r>
              <a:rPr sz="2400" spc="5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been</a:t>
            </a:r>
            <a:r>
              <a:rPr sz="2400" spc="4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implemented, </a:t>
            </a:r>
            <a:r>
              <a:rPr sz="2400" dirty="0">
                <a:latin typeface="Times New Roman"/>
                <a:cs typeface="Times New Roman"/>
              </a:rPr>
              <a:t>identifying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challenges,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good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practice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recommendations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relevant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development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new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UW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Equality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Strategy.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01187"/>
            <a:ext cx="18288000" cy="6851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05830" y="1474292"/>
            <a:ext cx="5227849" cy="43776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819650" cy="10287000"/>
            <a:chOff x="0" y="0"/>
            <a:chExt cx="481965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819650" cy="1165225"/>
            </a:xfrm>
            <a:custGeom>
              <a:avLst/>
              <a:gdLst/>
              <a:ahLst/>
              <a:cxnLst/>
              <a:rect l="l" t="t" r="r" b="b"/>
              <a:pathLst>
                <a:path w="4819650" h="1165225">
                  <a:moveTo>
                    <a:pt x="0" y="1164971"/>
                  </a:moveTo>
                  <a:lnTo>
                    <a:pt x="0" y="0"/>
                  </a:lnTo>
                  <a:lnTo>
                    <a:pt x="4819648" y="0"/>
                  </a:lnTo>
                  <a:lnTo>
                    <a:pt x="0" y="1164971"/>
                  </a:lnTo>
                  <a:close/>
                </a:path>
              </a:pathLst>
            </a:custGeom>
            <a:solidFill>
              <a:srgbClr val="004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95"/>
              <a:ext cx="3500501" cy="10274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33141"/>
              <a:ext cx="4042410" cy="87515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8973" y="1909825"/>
              <a:ext cx="1068705" cy="909955"/>
            </a:xfrm>
            <a:custGeom>
              <a:avLst/>
              <a:gdLst/>
              <a:ahLst/>
              <a:cxnLst/>
              <a:rect l="l" t="t" r="r" b="b"/>
              <a:pathLst>
                <a:path w="1068705" h="909955">
                  <a:moveTo>
                    <a:pt x="550214" y="246634"/>
                  </a:moveTo>
                  <a:lnTo>
                    <a:pt x="535114" y="193484"/>
                  </a:lnTo>
                  <a:lnTo>
                    <a:pt x="511543" y="161315"/>
                  </a:lnTo>
                  <a:lnTo>
                    <a:pt x="477278" y="134213"/>
                  </a:lnTo>
                  <a:lnTo>
                    <a:pt x="400773" y="96113"/>
                  </a:lnTo>
                  <a:lnTo>
                    <a:pt x="400773" y="242023"/>
                  </a:lnTo>
                  <a:lnTo>
                    <a:pt x="399389" y="250151"/>
                  </a:lnTo>
                  <a:lnTo>
                    <a:pt x="372110" y="280797"/>
                  </a:lnTo>
                  <a:lnTo>
                    <a:pt x="355917" y="283362"/>
                  </a:lnTo>
                  <a:lnTo>
                    <a:pt x="347929" y="282105"/>
                  </a:lnTo>
                  <a:lnTo>
                    <a:pt x="340004" y="279146"/>
                  </a:lnTo>
                  <a:lnTo>
                    <a:pt x="251942" y="236982"/>
                  </a:lnTo>
                  <a:lnTo>
                    <a:pt x="288925" y="159766"/>
                  </a:lnTo>
                  <a:lnTo>
                    <a:pt x="376999" y="202057"/>
                  </a:lnTo>
                  <a:lnTo>
                    <a:pt x="400469" y="233908"/>
                  </a:lnTo>
                  <a:lnTo>
                    <a:pt x="400596" y="236982"/>
                  </a:lnTo>
                  <a:lnTo>
                    <a:pt x="400773" y="242023"/>
                  </a:lnTo>
                  <a:lnTo>
                    <a:pt x="400773" y="96113"/>
                  </a:lnTo>
                  <a:lnTo>
                    <a:pt x="200469" y="0"/>
                  </a:lnTo>
                  <a:lnTo>
                    <a:pt x="0" y="417957"/>
                  </a:lnTo>
                  <a:lnTo>
                    <a:pt x="134226" y="482346"/>
                  </a:lnTo>
                  <a:lnTo>
                    <a:pt x="207352" y="329819"/>
                  </a:lnTo>
                  <a:lnTo>
                    <a:pt x="257162" y="353695"/>
                  </a:lnTo>
                  <a:lnTo>
                    <a:pt x="257289" y="377825"/>
                  </a:lnTo>
                  <a:lnTo>
                    <a:pt x="257378" y="395071"/>
                  </a:lnTo>
                  <a:lnTo>
                    <a:pt x="257492" y="417957"/>
                  </a:lnTo>
                  <a:lnTo>
                    <a:pt x="258114" y="541782"/>
                  </a:lnTo>
                  <a:lnTo>
                    <a:pt x="408736" y="614045"/>
                  </a:lnTo>
                  <a:lnTo>
                    <a:pt x="399732" y="394462"/>
                  </a:lnTo>
                  <a:lnTo>
                    <a:pt x="422275" y="395071"/>
                  </a:lnTo>
                  <a:lnTo>
                    <a:pt x="481711" y="377825"/>
                  </a:lnTo>
                  <a:lnTo>
                    <a:pt x="512927" y="352412"/>
                  </a:lnTo>
                  <a:lnTo>
                    <a:pt x="535571" y="318516"/>
                  </a:lnTo>
                  <a:lnTo>
                    <a:pt x="549910" y="265925"/>
                  </a:lnTo>
                  <a:lnTo>
                    <a:pt x="550100" y="258318"/>
                  </a:lnTo>
                  <a:lnTo>
                    <a:pt x="550214" y="246634"/>
                  </a:lnTo>
                  <a:close/>
                </a:path>
                <a:path w="1068705" h="909955">
                  <a:moveTo>
                    <a:pt x="1068654" y="677989"/>
                  </a:moveTo>
                  <a:lnTo>
                    <a:pt x="1068641" y="675894"/>
                  </a:lnTo>
                  <a:lnTo>
                    <a:pt x="1068527" y="666559"/>
                  </a:lnTo>
                  <a:lnTo>
                    <a:pt x="1068476" y="661847"/>
                  </a:lnTo>
                  <a:lnTo>
                    <a:pt x="1057160" y="589889"/>
                  </a:lnTo>
                  <a:lnTo>
                    <a:pt x="1036066" y="547878"/>
                  </a:lnTo>
                  <a:lnTo>
                    <a:pt x="1004836" y="507504"/>
                  </a:lnTo>
                  <a:lnTo>
                    <a:pt x="963485" y="468757"/>
                  </a:lnTo>
                  <a:lnTo>
                    <a:pt x="931418" y="446011"/>
                  </a:lnTo>
                  <a:lnTo>
                    <a:pt x="931418" y="623570"/>
                  </a:lnTo>
                  <a:lnTo>
                    <a:pt x="930008" y="642721"/>
                  </a:lnTo>
                  <a:lnTo>
                    <a:pt x="915060" y="680961"/>
                  </a:lnTo>
                  <a:lnTo>
                    <a:pt x="874255" y="733425"/>
                  </a:lnTo>
                  <a:lnTo>
                    <a:pt x="841451" y="763562"/>
                  </a:lnTo>
                  <a:lnTo>
                    <a:pt x="805256" y="777875"/>
                  </a:lnTo>
                  <a:lnTo>
                    <a:pt x="786358" y="778827"/>
                  </a:lnTo>
                  <a:lnTo>
                    <a:pt x="767575" y="775195"/>
                  </a:lnTo>
                  <a:lnTo>
                    <a:pt x="730326" y="754126"/>
                  </a:lnTo>
                  <a:lnTo>
                    <a:pt x="702310" y="721855"/>
                  </a:lnTo>
                  <a:lnTo>
                    <a:pt x="692327" y="685673"/>
                  </a:lnTo>
                  <a:lnTo>
                    <a:pt x="693839" y="666559"/>
                  </a:lnTo>
                  <a:lnTo>
                    <a:pt x="708914" y="628408"/>
                  </a:lnTo>
                  <a:lnTo>
                    <a:pt x="749757" y="575945"/>
                  </a:lnTo>
                  <a:lnTo>
                    <a:pt x="782485" y="545744"/>
                  </a:lnTo>
                  <a:lnTo>
                    <a:pt x="818489" y="531241"/>
                  </a:lnTo>
                  <a:lnTo>
                    <a:pt x="837260" y="530225"/>
                  </a:lnTo>
                  <a:lnTo>
                    <a:pt x="855967" y="533819"/>
                  </a:lnTo>
                  <a:lnTo>
                    <a:pt x="893152" y="554863"/>
                  </a:lnTo>
                  <a:lnTo>
                    <a:pt x="921232" y="587171"/>
                  </a:lnTo>
                  <a:lnTo>
                    <a:pt x="931418" y="623570"/>
                  </a:lnTo>
                  <a:lnTo>
                    <a:pt x="931418" y="446011"/>
                  </a:lnTo>
                  <a:lnTo>
                    <a:pt x="917295" y="435978"/>
                  </a:lnTo>
                  <a:lnTo>
                    <a:pt x="871613" y="413423"/>
                  </a:lnTo>
                  <a:lnTo>
                    <a:pt x="826427" y="401116"/>
                  </a:lnTo>
                  <a:lnTo>
                    <a:pt x="781735" y="399034"/>
                  </a:lnTo>
                  <a:lnTo>
                    <a:pt x="738174" y="407352"/>
                  </a:lnTo>
                  <a:lnTo>
                    <a:pt x="696404" y="426339"/>
                  </a:lnTo>
                  <a:lnTo>
                    <a:pt x="656412" y="456006"/>
                  </a:lnTo>
                  <a:lnTo>
                    <a:pt x="618236" y="496316"/>
                  </a:lnTo>
                  <a:lnTo>
                    <a:pt x="586333" y="541782"/>
                  </a:lnTo>
                  <a:lnTo>
                    <a:pt x="565226" y="586867"/>
                  </a:lnTo>
                  <a:lnTo>
                    <a:pt x="565162" y="587171"/>
                  </a:lnTo>
                  <a:lnTo>
                    <a:pt x="554913" y="631583"/>
                  </a:lnTo>
                  <a:lnTo>
                    <a:pt x="555040" y="642721"/>
                  </a:lnTo>
                  <a:lnTo>
                    <a:pt x="555091" y="647471"/>
                  </a:lnTo>
                  <a:lnTo>
                    <a:pt x="555396" y="675894"/>
                  </a:lnTo>
                  <a:lnTo>
                    <a:pt x="566331" y="719315"/>
                  </a:lnTo>
                  <a:lnTo>
                    <a:pt x="587425" y="761149"/>
                  </a:lnTo>
                  <a:lnTo>
                    <a:pt x="618642" y="801420"/>
                  </a:lnTo>
                  <a:lnTo>
                    <a:pt x="660006" y="840105"/>
                  </a:lnTo>
                  <a:lnTo>
                    <a:pt x="706196" y="872972"/>
                  </a:lnTo>
                  <a:lnTo>
                    <a:pt x="751967" y="895565"/>
                  </a:lnTo>
                  <a:lnTo>
                    <a:pt x="797306" y="907884"/>
                  </a:lnTo>
                  <a:lnTo>
                    <a:pt x="842225" y="909955"/>
                  </a:lnTo>
                  <a:lnTo>
                    <a:pt x="885964" y="901611"/>
                  </a:lnTo>
                  <a:lnTo>
                    <a:pt x="927798" y="882650"/>
                  </a:lnTo>
                  <a:lnTo>
                    <a:pt x="967740" y="853135"/>
                  </a:lnTo>
                  <a:lnTo>
                    <a:pt x="1005776" y="813054"/>
                  </a:lnTo>
                  <a:lnTo>
                    <a:pt x="1029741" y="778827"/>
                  </a:lnTo>
                  <a:lnTo>
                    <a:pt x="1058443" y="722744"/>
                  </a:lnTo>
                  <a:lnTo>
                    <a:pt x="1068654" y="677989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4555" y="2280792"/>
              <a:ext cx="205346" cy="848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00988" y="2641980"/>
              <a:ext cx="2243455" cy="4360545"/>
            </a:xfrm>
            <a:custGeom>
              <a:avLst/>
              <a:gdLst/>
              <a:ahLst/>
              <a:cxnLst/>
              <a:rect l="l" t="t" r="r" b="b"/>
              <a:pathLst>
                <a:path w="2243454" h="4360545">
                  <a:moveTo>
                    <a:pt x="718908" y="491744"/>
                  </a:moveTo>
                  <a:lnTo>
                    <a:pt x="618832" y="382524"/>
                  </a:lnTo>
                  <a:lnTo>
                    <a:pt x="391375" y="523240"/>
                  </a:lnTo>
                  <a:lnTo>
                    <a:pt x="389597" y="521208"/>
                  </a:lnTo>
                  <a:lnTo>
                    <a:pt x="499364" y="367284"/>
                  </a:lnTo>
                  <a:lnTo>
                    <a:pt x="523913" y="332867"/>
                  </a:lnTo>
                  <a:lnTo>
                    <a:pt x="545553" y="302514"/>
                  </a:lnTo>
                  <a:lnTo>
                    <a:pt x="446366" y="194183"/>
                  </a:lnTo>
                  <a:lnTo>
                    <a:pt x="217131" y="332867"/>
                  </a:lnTo>
                  <a:lnTo>
                    <a:pt x="215353" y="330962"/>
                  </a:lnTo>
                  <a:lnTo>
                    <a:pt x="373214" y="114300"/>
                  </a:lnTo>
                  <a:lnTo>
                    <a:pt x="268566" y="0"/>
                  </a:lnTo>
                  <a:lnTo>
                    <a:pt x="0" y="393065"/>
                  </a:lnTo>
                  <a:lnTo>
                    <a:pt x="110553" y="513715"/>
                  </a:lnTo>
                  <a:lnTo>
                    <a:pt x="359244" y="367284"/>
                  </a:lnTo>
                  <a:lnTo>
                    <a:pt x="361022" y="369316"/>
                  </a:lnTo>
                  <a:lnTo>
                    <a:pt x="193382" y="604139"/>
                  </a:lnTo>
                  <a:lnTo>
                    <a:pt x="303872" y="724789"/>
                  </a:lnTo>
                  <a:lnTo>
                    <a:pt x="662825" y="523240"/>
                  </a:lnTo>
                  <a:lnTo>
                    <a:pt x="718908" y="491744"/>
                  </a:lnTo>
                  <a:close/>
                </a:path>
                <a:path w="2243454" h="4360545">
                  <a:moveTo>
                    <a:pt x="1074254" y="976122"/>
                  </a:moveTo>
                  <a:lnTo>
                    <a:pt x="992593" y="866394"/>
                  </a:lnTo>
                  <a:lnTo>
                    <a:pt x="809332" y="1002792"/>
                  </a:lnTo>
                  <a:lnTo>
                    <a:pt x="842530" y="858012"/>
                  </a:lnTo>
                  <a:lnTo>
                    <a:pt x="876388" y="710311"/>
                  </a:lnTo>
                  <a:lnTo>
                    <a:pt x="798791" y="605917"/>
                  </a:lnTo>
                  <a:lnTo>
                    <a:pt x="426935" y="882523"/>
                  </a:lnTo>
                  <a:lnTo>
                    <a:pt x="508596" y="992251"/>
                  </a:lnTo>
                  <a:lnTo>
                    <a:pt x="689063" y="858012"/>
                  </a:lnTo>
                  <a:lnTo>
                    <a:pt x="624801" y="1148461"/>
                  </a:lnTo>
                  <a:lnTo>
                    <a:pt x="702398" y="1252728"/>
                  </a:lnTo>
                  <a:lnTo>
                    <a:pt x="1038402" y="1002792"/>
                  </a:lnTo>
                  <a:lnTo>
                    <a:pt x="1074254" y="976122"/>
                  </a:lnTo>
                  <a:close/>
                </a:path>
                <a:path w="2243454" h="4360545">
                  <a:moveTo>
                    <a:pt x="1349260" y="1459788"/>
                  </a:moveTo>
                  <a:lnTo>
                    <a:pt x="1342771" y="1413256"/>
                  </a:lnTo>
                  <a:lnTo>
                    <a:pt x="1326159" y="1365021"/>
                  </a:lnTo>
                  <a:lnTo>
                    <a:pt x="1299425" y="1315085"/>
                  </a:lnTo>
                  <a:lnTo>
                    <a:pt x="1266202" y="1269161"/>
                  </a:lnTo>
                  <a:lnTo>
                    <a:pt x="1230172" y="1233093"/>
                  </a:lnTo>
                  <a:lnTo>
                    <a:pt x="1222667" y="1228039"/>
                  </a:lnTo>
                  <a:lnTo>
                    <a:pt x="1222552" y="1433322"/>
                  </a:lnTo>
                  <a:lnTo>
                    <a:pt x="1219415" y="1451229"/>
                  </a:lnTo>
                  <a:lnTo>
                    <a:pt x="1200556" y="1485328"/>
                  </a:lnTo>
                  <a:lnTo>
                    <a:pt x="1166456" y="1514094"/>
                  </a:lnTo>
                  <a:lnTo>
                    <a:pt x="1130007" y="1536954"/>
                  </a:lnTo>
                  <a:lnTo>
                    <a:pt x="1089215" y="1555038"/>
                  </a:lnTo>
                  <a:lnTo>
                    <a:pt x="1069517" y="1558048"/>
                  </a:lnTo>
                  <a:lnTo>
                    <a:pt x="1050251" y="1557020"/>
                  </a:lnTo>
                  <a:lnTo>
                    <a:pt x="1000455" y="1528546"/>
                  </a:lnTo>
                  <a:lnTo>
                    <a:pt x="976617" y="1490383"/>
                  </a:lnTo>
                  <a:lnTo>
                    <a:pt x="969619" y="1451851"/>
                  </a:lnTo>
                  <a:lnTo>
                    <a:pt x="969733" y="1451229"/>
                  </a:lnTo>
                  <a:lnTo>
                    <a:pt x="991895" y="1399514"/>
                  </a:lnTo>
                  <a:lnTo>
                    <a:pt x="1025994" y="1370838"/>
                  </a:lnTo>
                  <a:lnTo>
                    <a:pt x="1062570" y="1347978"/>
                  </a:lnTo>
                  <a:lnTo>
                    <a:pt x="1103274" y="1329867"/>
                  </a:lnTo>
                  <a:lnTo>
                    <a:pt x="1122895" y="1326781"/>
                  </a:lnTo>
                  <a:lnTo>
                    <a:pt x="1142072" y="1327658"/>
                  </a:lnTo>
                  <a:lnTo>
                    <a:pt x="1191729" y="1355902"/>
                  </a:lnTo>
                  <a:lnTo>
                    <a:pt x="1215567" y="1393990"/>
                  </a:lnTo>
                  <a:lnTo>
                    <a:pt x="1217218" y="1399514"/>
                  </a:lnTo>
                  <a:lnTo>
                    <a:pt x="1221409" y="1413256"/>
                  </a:lnTo>
                  <a:lnTo>
                    <a:pt x="1221498" y="1399514"/>
                  </a:lnTo>
                  <a:lnTo>
                    <a:pt x="1221536" y="1393990"/>
                  </a:lnTo>
                  <a:lnTo>
                    <a:pt x="1221625" y="1380236"/>
                  </a:lnTo>
                  <a:lnTo>
                    <a:pt x="1221701" y="1370838"/>
                  </a:lnTo>
                  <a:lnTo>
                    <a:pt x="1221803" y="1355902"/>
                  </a:lnTo>
                  <a:lnTo>
                    <a:pt x="1221917" y="1338072"/>
                  </a:lnTo>
                  <a:lnTo>
                    <a:pt x="1221994" y="1326781"/>
                  </a:lnTo>
                  <a:lnTo>
                    <a:pt x="1222082" y="1315085"/>
                  </a:lnTo>
                  <a:lnTo>
                    <a:pt x="1222184" y="1299006"/>
                  </a:lnTo>
                  <a:lnTo>
                    <a:pt x="1222667" y="1228039"/>
                  </a:lnTo>
                  <a:lnTo>
                    <a:pt x="1149692" y="1190625"/>
                  </a:lnTo>
                  <a:lnTo>
                    <a:pt x="1105750" y="1184529"/>
                  </a:lnTo>
                  <a:lnTo>
                    <a:pt x="1060069" y="1189101"/>
                  </a:lnTo>
                  <a:lnTo>
                    <a:pt x="1012647" y="1204341"/>
                  </a:lnTo>
                  <a:lnTo>
                    <a:pt x="963510" y="1230249"/>
                  </a:lnTo>
                  <a:lnTo>
                    <a:pt x="918743" y="1263065"/>
                  </a:lnTo>
                  <a:lnTo>
                    <a:pt x="884288" y="1299006"/>
                  </a:lnTo>
                  <a:lnTo>
                    <a:pt x="860171" y="1338072"/>
                  </a:lnTo>
                  <a:lnTo>
                    <a:pt x="846416" y="1380236"/>
                  </a:lnTo>
                  <a:lnTo>
                    <a:pt x="842860" y="1424851"/>
                  </a:lnTo>
                  <a:lnTo>
                    <a:pt x="849350" y="1470875"/>
                  </a:lnTo>
                  <a:lnTo>
                    <a:pt x="866025" y="1519389"/>
                  </a:lnTo>
                  <a:lnTo>
                    <a:pt x="892771" y="1569339"/>
                  </a:lnTo>
                  <a:lnTo>
                    <a:pt x="926007" y="1615262"/>
                  </a:lnTo>
                  <a:lnTo>
                    <a:pt x="962126" y="1651304"/>
                  </a:lnTo>
                  <a:lnTo>
                    <a:pt x="1001115" y="1677517"/>
                  </a:lnTo>
                  <a:lnTo>
                    <a:pt x="1043012" y="1693926"/>
                  </a:lnTo>
                  <a:lnTo>
                    <a:pt x="1087056" y="1700047"/>
                  </a:lnTo>
                  <a:lnTo>
                    <a:pt x="1132738" y="1695551"/>
                  </a:lnTo>
                  <a:lnTo>
                    <a:pt x="1180020" y="1680425"/>
                  </a:lnTo>
                  <a:lnTo>
                    <a:pt x="1228940" y="1654683"/>
                  </a:lnTo>
                  <a:lnTo>
                    <a:pt x="1273517" y="1621967"/>
                  </a:lnTo>
                  <a:lnTo>
                    <a:pt x="1307820" y="1586064"/>
                  </a:lnTo>
                  <a:lnTo>
                    <a:pt x="1331861" y="1546948"/>
                  </a:lnTo>
                  <a:lnTo>
                    <a:pt x="1345653" y="1504569"/>
                  </a:lnTo>
                  <a:lnTo>
                    <a:pt x="1349260" y="1459788"/>
                  </a:lnTo>
                  <a:close/>
                </a:path>
                <a:path w="2243454" h="4360545">
                  <a:moveTo>
                    <a:pt x="1783930" y="2224024"/>
                  </a:moveTo>
                  <a:lnTo>
                    <a:pt x="1754847" y="2167001"/>
                  </a:lnTo>
                  <a:lnTo>
                    <a:pt x="1716620" y="2092071"/>
                  </a:lnTo>
                  <a:lnTo>
                    <a:pt x="1459953" y="2167001"/>
                  </a:lnTo>
                  <a:lnTo>
                    <a:pt x="1458683" y="2164588"/>
                  </a:lnTo>
                  <a:lnTo>
                    <a:pt x="1651685" y="2008124"/>
                  </a:lnTo>
                  <a:lnTo>
                    <a:pt x="1667344" y="1995424"/>
                  </a:lnTo>
                  <a:lnTo>
                    <a:pt x="1637639" y="1937131"/>
                  </a:lnTo>
                  <a:lnTo>
                    <a:pt x="1600669" y="1864614"/>
                  </a:lnTo>
                  <a:lnTo>
                    <a:pt x="1342732" y="1937131"/>
                  </a:lnTo>
                  <a:lnTo>
                    <a:pt x="1341462" y="1934718"/>
                  </a:lnTo>
                  <a:lnTo>
                    <a:pt x="1551393" y="1767967"/>
                  </a:lnTo>
                  <a:lnTo>
                    <a:pt x="1480908" y="1630045"/>
                  </a:lnTo>
                  <a:lnTo>
                    <a:pt x="1117434" y="1937131"/>
                  </a:lnTo>
                  <a:lnTo>
                    <a:pt x="1191729" y="2082927"/>
                  </a:lnTo>
                  <a:lnTo>
                    <a:pt x="1470367" y="2008124"/>
                  </a:lnTo>
                  <a:lnTo>
                    <a:pt x="1471637" y="2010537"/>
                  </a:lnTo>
                  <a:lnTo>
                    <a:pt x="1247482" y="2192147"/>
                  </a:lnTo>
                  <a:lnTo>
                    <a:pt x="1321777" y="2338070"/>
                  </a:lnTo>
                  <a:lnTo>
                    <a:pt x="1783930" y="2224024"/>
                  </a:lnTo>
                  <a:close/>
                </a:path>
                <a:path w="2243454" h="4360545">
                  <a:moveTo>
                    <a:pt x="1940140" y="2624836"/>
                  </a:moveTo>
                  <a:lnTo>
                    <a:pt x="1876132" y="2463927"/>
                  </a:lnTo>
                  <a:lnTo>
                    <a:pt x="1787613" y="2466467"/>
                  </a:lnTo>
                  <a:lnTo>
                    <a:pt x="1787613" y="2591181"/>
                  </a:lnTo>
                  <a:lnTo>
                    <a:pt x="1652104" y="2697226"/>
                  </a:lnTo>
                  <a:lnTo>
                    <a:pt x="1618818" y="2613533"/>
                  </a:lnTo>
                  <a:lnTo>
                    <a:pt x="1615020" y="2604008"/>
                  </a:lnTo>
                  <a:lnTo>
                    <a:pt x="1786597" y="2588641"/>
                  </a:lnTo>
                  <a:lnTo>
                    <a:pt x="1787613" y="2591181"/>
                  </a:lnTo>
                  <a:lnTo>
                    <a:pt x="1787613" y="2466467"/>
                  </a:lnTo>
                  <a:lnTo>
                    <a:pt x="1382991" y="2478024"/>
                  </a:lnTo>
                  <a:lnTo>
                    <a:pt x="1439252" y="2619502"/>
                  </a:lnTo>
                  <a:lnTo>
                    <a:pt x="1507197" y="2613533"/>
                  </a:lnTo>
                  <a:lnTo>
                    <a:pt x="1567141" y="2764409"/>
                  </a:lnTo>
                  <a:lnTo>
                    <a:pt x="1513674" y="2806700"/>
                  </a:lnTo>
                  <a:lnTo>
                    <a:pt x="1571840" y="2953131"/>
                  </a:lnTo>
                  <a:lnTo>
                    <a:pt x="1858937" y="2697226"/>
                  </a:lnTo>
                  <a:lnTo>
                    <a:pt x="1940140" y="2624836"/>
                  </a:lnTo>
                  <a:close/>
                </a:path>
                <a:path w="2243454" h="4360545">
                  <a:moveTo>
                    <a:pt x="2155533" y="3316986"/>
                  </a:moveTo>
                  <a:lnTo>
                    <a:pt x="2124164" y="3206369"/>
                  </a:lnTo>
                  <a:lnTo>
                    <a:pt x="2101646" y="3126994"/>
                  </a:lnTo>
                  <a:lnTo>
                    <a:pt x="2038819" y="2905506"/>
                  </a:lnTo>
                  <a:lnTo>
                    <a:pt x="1931885" y="2935732"/>
                  </a:lnTo>
                  <a:lnTo>
                    <a:pt x="1986114" y="3126994"/>
                  </a:lnTo>
                  <a:lnTo>
                    <a:pt x="1634578" y="3003296"/>
                  </a:lnTo>
                  <a:lnTo>
                    <a:pt x="1588604" y="3016250"/>
                  </a:lnTo>
                  <a:lnTo>
                    <a:pt x="1711032" y="3448558"/>
                  </a:lnTo>
                  <a:lnTo>
                    <a:pt x="1817966" y="3418205"/>
                  </a:lnTo>
                  <a:lnTo>
                    <a:pt x="1757895" y="3206369"/>
                  </a:lnTo>
                  <a:lnTo>
                    <a:pt x="2109432" y="3330067"/>
                  </a:lnTo>
                  <a:lnTo>
                    <a:pt x="2155533" y="3316986"/>
                  </a:lnTo>
                  <a:close/>
                </a:path>
                <a:path w="2243454" h="4360545">
                  <a:moveTo>
                    <a:pt x="2217636" y="4212590"/>
                  </a:moveTo>
                  <a:lnTo>
                    <a:pt x="1758149" y="4152519"/>
                  </a:lnTo>
                  <a:lnTo>
                    <a:pt x="1738845" y="4300093"/>
                  </a:lnTo>
                  <a:lnTo>
                    <a:pt x="2198459" y="4360176"/>
                  </a:lnTo>
                  <a:lnTo>
                    <a:pt x="2217636" y="4212590"/>
                  </a:lnTo>
                  <a:close/>
                </a:path>
                <a:path w="2243454" h="4360545">
                  <a:moveTo>
                    <a:pt x="2237956" y="3121406"/>
                  </a:moveTo>
                  <a:lnTo>
                    <a:pt x="2210003" y="3022854"/>
                  </a:lnTo>
                  <a:lnTo>
                    <a:pt x="2119973" y="3048381"/>
                  </a:lnTo>
                  <a:lnTo>
                    <a:pt x="2147913" y="3146933"/>
                  </a:lnTo>
                  <a:lnTo>
                    <a:pt x="2237956" y="3121406"/>
                  </a:lnTo>
                  <a:close/>
                </a:path>
                <a:path w="2243454" h="4360545">
                  <a:moveTo>
                    <a:pt x="2242909" y="3962019"/>
                  </a:moveTo>
                  <a:lnTo>
                    <a:pt x="2230285" y="3852164"/>
                  </a:lnTo>
                  <a:lnTo>
                    <a:pt x="2227288" y="3826129"/>
                  </a:lnTo>
                  <a:lnTo>
                    <a:pt x="2000465" y="3852164"/>
                  </a:lnTo>
                  <a:lnTo>
                    <a:pt x="2173452" y="3666617"/>
                  </a:lnTo>
                  <a:lnTo>
                    <a:pt x="2205063" y="3632708"/>
                  </a:lnTo>
                  <a:lnTo>
                    <a:pt x="2190331" y="3503549"/>
                  </a:lnTo>
                  <a:lnTo>
                    <a:pt x="1729828" y="3556381"/>
                  </a:lnTo>
                  <a:lnTo>
                    <a:pt x="1745449" y="3692271"/>
                  </a:lnTo>
                  <a:lnTo>
                    <a:pt x="1968969" y="3666617"/>
                  </a:lnTo>
                  <a:lnTo>
                    <a:pt x="1767674" y="3885692"/>
                  </a:lnTo>
                  <a:lnTo>
                    <a:pt x="1782406" y="4014851"/>
                  </a:lnTo>
                  <a:lnTo>
                    <a:pt x="2242909" y="3962019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44444" y="936917"/>
            <a:ext cx="13571956" cy="124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30200"/>
              </a:lnSpc>
              <a:spcBef>
                <a:spcPts val="95"/>
              </a:spcBef>
            </a:pPr>
            <a:r>
              <a:rPr lang="pl-PL" sz="3250" dirty="0">
                <a:solidFill>
                  <a:schemeClr val="tx2"/>
                </a:solidFill>
              </a:rPr>
              <a:t>OBJECTIVE</a:t>
            </a:r>
            <a:r>
              <a:rPr lang="en-US" sz="3250" dirty="0">
                <a:solidFill>
                  <a:schemeClr val="tx2"/>
                </a:solidFill>
              </a:rPr>
              <a:t> 1. Increasing awareness of the importance of equality issues and strengthening positive attitudes towards diversity</a:t>
            </a:r>
            <a:endParaRPr sz="3250" dirty="0">
              <a:solidFill>
                <a:schemeClr val="tx2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7200" y="2375687"/>
            <a:ext cx="12992100" cy="5175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1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750695" marR="5080" indent="-269875">
              <a:lnSpc>
                <a:spcPts val="2790"/>
              </a:lnSpc>
              <a:buFont typeface="Arial MT"/>
              <a:buChar char="•"/>
              <a:tabLst>
                <a:tab pos="1752600" algn="l"/>
              </a:tabLst>
            </a:pPr>
            <a:r>
              <a:rPr sz="2800" dirty="0">
                <a:latin typeface="Times New Roman"/>
                <a:cs typeface="Times New Roman"/>
              </a:rPr>
              <a:t>Equality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training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students,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postgraduates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employees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UW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(online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 	</a:t>
            </a:r>
            <a:r>
              <a:rPr sz="2800" spc="-10" dirty="0">
                <a:latin typeface="Times New Roman"/>
                <a:cs typeface="Times New Roman"/>
              </a:rPr>
              <a:t>offline)</a:t>
            </a:r>
            <a:endParaRPr sz="2800" dirty="0">
              <a:latin typeface="Times New Roman"/>
              <a:cs typeface="Times New Roman"/>
            </a:endParaRPr>
          </a:p>
          <a:p>
            <a:pPr marL="1750695" marR="2096135" indent="-269875">
              <a:lnSpc>
                <a:spcPts val="2790"/>
              </a:lnSpc>
              <a:spcBef>
                <a:spcPts val="2800"/>
              </a:spcBef>
              <a:buFont typeface="Arial MT"/>
              <a:buChar char="•"/>
              <a:tabLst>
                <a:tab pos="1752600" algn="l"/>
              </a:tabLst>
            </a:pPr>
            <a:r>
              <a:rPr sz="2800" dirty="0">
                <a:latin typeface="Times New Roman"/>
                <a:cs typeface="Times New Roman"/>
              </a:rPr>
              <a:t>Anti-discrimination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handbook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students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employees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the 	</a:t>
            </a:r>
            <a:r>
              <a:rPr sz="2800" dirty="0">
                <a:latin typeface="Times New Roman"/>
                <a:cs typeface="Times New Roman"/>
              </a:rPr>
              <a:t>University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Warsaw</a:t>
            </a:r>
            <a:endParaRPr sz="2800" dirty="0">
              <a:latin typeface="Times New Roman"/>
              <a:cs typeface="Times New Roman"/>
            </a:endParaRPr>
          </a:p>
          <a:p>
            <a:pPr marL="1751964" indent="-269875">
              <a:lnSpc>
                <a:spcPct val="100000"/>
              </a:lnSpc>
              <a:spcBef>
                <a:spcPts val="2235"/>
              </a:spcBef>
              <a:buFont typeface="Arial MT"/>
              <a:buChar char="•"/>
              <a:tabLst>
                <a:tab pos="1751964" algn="l"/>
              </a:tabLst>
            </a:pPr>
            <a:r>
              <a:rPr sz="2800" dirty="0">
                <a:latin typeface="Times New Roman"/>
                <a:cs typeface="Times New Roman"/>
              </a:rPr>
              <a:t>Establishment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Equality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Observatory</a:t>
            </a:r>
            <a:endParaRPr sz="2800" dirty="0">
              <a:latin typeface="Times New Roman"/>
              <a:cs typeface="Times New Roman"/>
            </a:endParaRPr>
          </a:p>
          <a:p>
            <a:pPr marL="1750695" marR="321310" indent="-269875">
              <a:lnSpc>
                <a:spcPts val="2790"/>
              </a:lnSpc>
              <a:spcBef>
                <a:spcPts val="2795"/>
              </a:spcBef>
              <a:buFont typeface="Arial MT"/>
              <a:buChar char="•"/>
              <a:tabLst>
                <a:tab pos="1752600" algn="l"/>
              </a:tabLst>
            </a:pPr>
            <a:r>
              <a:rPr sz="2800" dirty="0">
                <a:latin typeface="Times New Roman"/>
                <a:cs typeface="Times New Roman"/>
              </a:rPr>
              <a:t>Appointment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equality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officers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commissioners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faculties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units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	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25" dirty="0">
                <a:latin typeface="Times New Roman"/>
                <a:cs typeface="Times New Roman"/>
              </a:rPr>
              <a:t>UW</a:t>
            </a:r>
            <a:endParaRPr sz="2800" dirty="0">
              <a:latin typeface="Times New Roman"/>
              <a:cs typeface="Times New Roman"/>
            </a:endParaRPr>
          </a:p>
          <a:p>
            <a:pPr marL="1750695" marR="1711325" indent="-269875">
              <a:lnSpc>
                <a:spcPts val="2790"/>
              </a:lnSpc>
              <a:spcBef>
                <a:spcPts val="2800"/>
              </a:spcBef>
              <a:buFont typeface="Arial MT"/>
              <a:buChar char="•"/>
              <a:tabLst>
                <a:tab pos="1752600" algn="l"/>
              </a:tabLst>
            </a:pPr>
            <a:r>
              <a:rPr sz="2800" dirty="0">
                <a:latin typeface="Times New Roman"/>
                <a:cs typeface="Times New Roman"/>
              </a:rPr>
              <a:t>Development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institutions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working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equality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diversity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 	</a:t>
            </a:r>
            <a:r>
              <a:rPr sz="2800" dirty="0">
                <a:latin typeface="Times New Roman"/>
                <a:cs typeface="Times New Roman"/>
              </a:rPr>
              <a:t>against </a:t>
            </a:r>
            <a:r>
              <a:rPr sz="2800" spc="-10" dirty="0">
                <a:latin typeface="Times New Roman"/>
                <a:cs typeface="Times New Roman"/>
              </a:rPr>
              <a:t>discrimination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499211" y="9129547"/>
            <a:ext cx="4789170" cy="1157605"/>
          </a:xfrm>
          <a:custGeom>
            <a:avLst/>
            <a:gdLst/>
            <a:ahLst/>
            <a:cxnLst/>
            <a:rect l="l" t="t" r="r" b="b"/>
            <a:pathLst>
              <a:path w="4789169" h="1157604">
                <a:moveTo>
                  <a:pt x="4788787" y="1157448"/>
                </a:moveTo>
                <a:lnTo>
                  <a:pt x="0" y="1157448"/>
                </a:lnTo>
                <a:lnTo>
                  <a:pt x="4788787" y="0"/>
                </a:lnTo>
                <a:lnTo>
                  <a:pt x="4788787" y="1157448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819650" cy="10287000"/>
            <a:chOff x="0" y="0"/>
            <a:chExt cx="481965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819650" cy="1165225"/>
            </a:xfrm>
            <a:custGeom>
              <a:avLst/>
              <a:gdLst/>
              <a:ahLst/>
              <a:cxnLst/>
              <a:rect l="l" t="t" r="r" b="b"/>
              <a:pathLst>
                <a:path w="4819650" h="1165225">
                  <a:moveTo>
                    <a:pt x="0" y="1164971"/>
                  </a:moveTo>
                  <a:lnTo>
                    <a:pt x="0" y="0"/>
                  </a:lnTo>
                  <a:lnTo>
                    <a:pt x="4819648" y="0"/>
                  </a:lnTo>
                  <a:lnTo>
                    <a:pt x="0" y="1164971"/>
                  </a:lnTo>
                  <a:close/>
                </a:path>
              </a:pathLst>
            </a:custGeom>
            <a:solidFill>
              <a:srgbClr val="004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95"/>
              <a:ext cx="3500501" cy="10274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33141"/>
              <a:ext cx="4042410" cy="87515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8973" y="1909825"/>
              <a:ext cx="1068705" cy="909955"/>
            </a:xfrm>
            <a:custGeom>
              <a:avLst/>
              <a:gdLst/>
              <a:ahLst/>
              <a:cxnLst/>
              <a:rect l="l" t="t" r="r" b="b"/>
              <a:pathLst>
                <a:path w="1068705" h="909955">
                  <a:moveTo>
                    <a:pt x="550214" y="246634"/>
                  </a:moveTo>
                  <a:lnTo>
                    <a:pt x="535114" y="193484"/>
                  </a:lnTo>
                  <a:lnTo>
                    <a:pt x="511543" y="161315"/>
                  </a:lnTo>
                  <a:lnTo>
                    <a:pt x="477278" y="134213"/>
                  </a:lnTo>
                  <a:lnTo>
                    <a:pt x="400773" y="96113"/>
                  </a:lnTo>
                  <a:lnTo>
                    <a:pt x="400773" y="242023"/>
                  </a:lnTo>
                  <a:lnTo>
                    <a:pt x="399389" y="250151"/>
                  </a:lnTo>
                  <a:lnTo>
                    <a:pt x="372110" y="280797"/>
                  </a:lnTo>
                  <a:lnTo>
                    <a:pt x="355917" y="283362"/>
                  </a:lnTo>
                  <a:lnTo>
                    <a:pt x="347929" y="282105"/>
                  </a:lnTo>
                  <a:lnTo>
                    <a:pt x="340004" y="279146"/>
                  </a:lnTo>
                  <a:lnTo>
                    <a:pt x="251942" y="236982"/>
                  </a:lnTo>
                  <a:lnTo>
                    <a:pt x="288925" y="159766"/>
                  </a:lnTo>
                  <a:lnTo>
                    <a:pt x="376999" y="202057"/>
                  </a:lnTo>
                  <a:lnTo>
                    <a:pt x="400469" y="233908"/>
                  </a:lnTo>
                  <a:lnTo>
                    <a:pt x="400596" y="236982"/>
                  </a:lnTo>
                  <a:lnTo>
                    <a:pt x="400773" y="242023"/>
                  </a:lnTo>
                  <a:lnTo>
                    <a:pt x="400773" y="96113"/>
                  </a:lnTo>
                  <a:lnTo>
                    <a:pt x="200469" y="0"/>
                  </a:lnTo>
                  <a:lnTo>
                    <a:pt x="0" y="417957"/>
                  </a:lnTo>
                  <a:lnTo>
                    <a:pt x="134226" y="482346"/>
                  </a:lnTo>
                  <a:lnTo>
                    <a:pt x="207352" y="329819"/>
                  </a:lnTo>
                  <a:lnTo>
                    <a:pt x="257162" y="353695"/>
                  </a:lnTo>
                  <a:lnTo>
                    <a:pt x="257289" y="377825"/>
                  </a:lnTo>
                  <a:lnTo>
                    <a:pt x="257378" y="395071"/>
                  </a:lnTo>
                  <a:lnTo>
                    <a:pt x="257492" y="417957"/>
                  </a:lnTo>
                  <a:lnTo>
                    <a:pt x="258114" y="541782"/>
                  </a:lnTo>
                  <a:lnTo>
                    <a:pt x="408736" y="614045"/>
                  </a:lnTo>
                  <a:lnTo>
                    <a:pt x="399732" y="394462"/>
                  </a:lnTo>
                  <a:lnTo>
                    <a:pt x="422275" y="395071"/>
                  </a:lnTo>
                  <a:lnTo>
                    <a:pt x="481711" y="377825"/>
                  </a:lnTo>
                  <a:lnTo>
                    <a:pt x="512927" y="352412"/>
                  </a:lnTo>
                  <a:lnTo>
                    <a:pt x="535571" y="318516"/>
                  </a:lnTo>
                  <a:lnTo>
                    <a:pt x="549910" y="265925"/>
                  </a:lnTo>
                  <a:lnTo>
                    <a:pt x="550100" y="258318"/>
                  </a:lnTo>
                  <a:lnTo>
                    <a:pt x="550214" y="246634"/>
                  </a:lnTo>
                  <a:close/>
                </a:path>
                <a:path w="1068705" h="909955">
                  <a:moveTo>
                    <a:pt x="1068654" y="677989"/>
                  </a:moveTo>
                  <a:lnTo>
                    <a:pt x="1068641" y="675894"/>
                  </a:lnTo>
                  <a:lnTo>
                    <a:pt x="1068527" y="666559"/>
                  </a:lnTo>
                  <a:lnTo>
                    <a:pt x="1068476" y="661847"/>
                  </a:lnTo>
                  <a:lnTo>
                    <a:pt x="1057160" y="589889"/>
                  </a:lnTo>
                  <a:lnTo>
                    <a:pt x="1036066" y="547878"/>
                  </a:lnTo>
                  <a:lnTo>
                    <a:pt x="1004836" y="507504"/>
                  </a:lnTo>
                  <a:lnTo>
                    <a:pt x="963485" y="468757"/>
                  </a:lnTo>
                  <a:lnTo>
                    <a:pt x="931418" y="446011"/>
                  </a:lnTo>
                  <a:lnTo>
                    <a:pt x="931418" y="623570"/>
                  </a:lnTo>
                  <a:lnTo>
                    <a:pt x="930008" y="642721"/>
                  </a:lnTo>
                  <a:lnTo>
                    <a:pt x="915060" y="680961"/>
                  </a:lnTo>
                  <a:lnTo>
                    <a:pt x="874255" y="733425"/>
                  </a:lnTo>
                  <a:lnTo>
                    <a:pt x="841451" y="763562"/>
                  </a:lnTo>
                  <a:lnTo>
                    <a:pt x="805256" y="777875"/>
                  </a:lnTo>
                  <a:lnTo>
                    <a:pt x="786358" y="778827"/>
                  </a:lnTo>
                  <a:lnTo>
                    <a:pt x="767575" y="775195"/>
                  </a:lnTo>
                  <a:lnTo>
                    <a:pt x="730326" y="754126"/>
                  </a:lnTo>
                  <a:lnTo>
                    <a:pt x="702310" y="721855"/>
                  </a:lnTo>
                  <a:lnTo>
                    <a:pt x="692327" y="685673"/>
                  </a:lnTo>
                  <a:lnTo>
                    <a:pt x="693839" y="666559"/>
                  </a:lnTo>
                  <a:lnTo>
                    <a:pt x="708914" y="628408"/>
                  </a:lnTo>
                  <a:lnTo>
                    <a:pt x="749757" y="575945"/>
                  </a:lnTo>
                  <a:lnTo>
                    <a:pt x="782485" y="545744"/>
                  </a:lnTo>
                  <a:lnTo>
                    <a:pt x="818489" y="531241"/>
                  </a:lnTo>
                  <a:lnTo>
                    <a:pt x="837260" y="530225"/>
                  </a:lnTo>
                  <a:lnTo>
                    <a:pt x="855967" y="533819"/>
                  </a:lnTo>
                  <a:lnTo>
                    <a:pt x="893152" y="554863"/>
                  </a:lnTo>
                  <a:lnTo>
                    <a:pt x="921232" y="587171"/>
                  </a:lnTo>
                  <a:lnTo>
                    <a:pt x="931418" y="623570"/>
                  </a:lnTo>
                  <a:lnTo>
                    <a:pt x="931418" y="446011"/>
                  </a:lnTo>
                  <a:lnTo>
                    <a:pt x="917295" y="435978"/>
                  </a:lnTo>
                  <a:lnTo>
                    <a:pt x="871613" y="413423"/>
                  </a:lnTo>
                  <a:lnTo>
                    <a:pt x="826427" y="401116"/>
                  </a:lnTo>
                  <a:lnTo>
                    <a:pt x="781735" y="399034"/>
                  </a:lnTo>
                  <a:lnTo>
                    <a:pt x="738174" y="407352"/>
                  </a:lnTo>
                  <a:lnTo>
                    <a:pt x="696404" y="426339"/>
                  </a:lnTo>
                  <a:lnTo>
                    <a:pt x="656412" y="456006"/>
                  </a:lnTo>
                  <a:lnTo>
                    <a:pt x="618236" y="496316"/>
                  </a:lnTo>
                  <a:lnTo>
                    <a:pt x="586333" y="541782"/>
                  </a:lnTo>
                  <a:lnTo>
                    <a:pt x="565226" y="586867"/>
                  </a:lnTo>
                  <a:lnTo>
                    <a:pt x="565162" y="587171"/>
                  </a:lnTo>
                  <a:lnTo>
                    <a:pt x="554913" y="631583"/>
                  </a:lnTo>
                  <a:lnTo>
                    <a:pt x="555040" y="642721"/>
                  </a:lnTo>
                  <a:lnTo>
                    <a:pt x="555091" y="647471"/>
                  </a:lnTo>
                  <a:lnTo>
                    <a:pt x="555396" y="675894"/>
                  </a:lnTo>
                  <a:lnTo>
                    <a:pt x="566331" y="719315"/>
                  </a:lnTo>
                  <a:lnTo>
                    <a:pt x="587425" y="761149"/>
                  </a:lnTo>
                  <a:lnTo>
                    <a:pt x="618642" y="801420"/>
                  </a:lnTo>
                  <a:lnTo>
                    <a:pt x="660006" y="840105"/>
                  </a:lnTo>
                  <a:lnTo>
                    <a:pt x="706196" y="872972"/>
                  </a:lnTo>
                  <a:lnTo>
                    <a:pt x="751967" y="895565"/>
                  </a:lnTo>
                  <a:lnTo>
                    <a:pt x="797306" y="907884"/>
                  </a:lnTo>
                  <a:lnTo>
                    <a:pt x="842225" y="909955"/>
                  </a:lnTo>
                  <a:lnTo>
                    <a:pt x="885964" y="901611"/>
                  </a:lnTo>
                  <a:lnTo>
                    <a:pt x="927798" y="882650"/>
                  </a:lnTo>
                  <a:lnTo>
                    <a:pt x="967740" y="853135"/>
                  </a:lnTo>
                  <a:lnTo>
                    <a:pt x="1005776" y="813054"/>
                  </a:lnTo>
                  <a:lnTo>
                    <a:pt x="1029741" y="778827"/>
                  </a:lnTo>
                  <a:lnTo>
                    <a:pt x="1058443" y="722744"/>
                  </a:lnTo>
                  <a:lnTo>
                    <a:pt x="1068654" y="677989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4555" y="2280792"/>
              <a:ext cx="205346" cy="848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00988" y="2641980"/>
              <a:ext cx="2243455" cy="4360545"/>
            </a:xfrm>
            <a:custGeom>
              <a:avLst/>
              <a:gdLst/>
              <a:ahLst/>
              <a:cxnLst/>
              <a:rect l="l" t="t" r="r" b="b"/>
              <a:pathLst>
                <a:path w="2243454" h="4360545">
                  <a:moveTo>
                    <a:pt x="718908" y="491744"/>
                  </a:moveTo>
                  <a:lnTo>
                    <a:pt x="618832" y="382524"/>
                  </a:lnTo>
                  <a:lnTo>
                    <a:pt x="391375" y="523240"/>
                  </a:lnTo>
                  <a:lnTo>
                    <a:pt x="389597" y="521208"/>
                  </a:lnTo>
                  <a:lnTo>
                    <a:pt x="499364" y="367284"/>
                  </a:lnTo>
                  <a:lnTo>
                    <a:pt x="523913" y="332867"/>
                  </a:lnTo>
                  <a:lnTo>
                    <a:pt x="545553" y="302514"/>
                  </a:lnTo>
                  <a:lnTo>
                    <a:pt x="446366" y="194183"/>
                  </a:lnTo>
                  <a:lnTo>
                    <a:pt x="217131" y="332867"/>
                  </a:lnTo>
                  <a:lnTo>
                    <a:pt x="215353" y="330962"/>
                  </a:lnTo>
                  <a:lnTo>
                    <a:pt x="373214" y="114300"/>
                  </a:lnTo>
                  <a:lnTo>
                    <a:pt x="268566" y="0"/>
                  </a:lnTo>
                  <a:lnTo>
                    <a:pt x="0" y="393065"/>
                  </a:lnTo>
                  <a:lnTo>
                    <a:pt x="110553" y="513715"/>
                  </a:lnTo>
                  <a:lnTo>
                    <a:pt x="359244" y="367284"/>
                  </a:lnTo>
                  <a:lnTo>
                    <a:pt x="361022" y="369316"/>
                  </a:lnTo>
                  <a:lnTo>
                    <a:pt x="193382" y="604139"/>
                  </a:lnTo>
                  <a:lnTo>
                    <a:pt x="303872" y="724789"/>
                  </a:lnTo>
                  <a:lnTo>
                    <a:pt x="662825" y="523240"/>
                  </a:lnTo>
                  <a:lnTo>
                    <a:pt x="718908" y="491744"/>
                  </a:lnTo>
                  <a:close/>
                </a:path>
                <a:path w="2243454" h="4360545">
                  <a:moveTo>
                    <a:pt x="1074254" y="976122"/>
                  </a:moveTo>
                  <a:lnTo>
                    <a:pt x="992593" y="866394"/>
                  </a:lnTo>
                  <a:lnTo>
                    <a:pt x="809332" y="1002792"/>
                  </a:lnTo>
                  <a:lnTo>
                    <a:pt x="842530" y="858012"/>
                  </a:lnTo>
                  <a:lnTo>
                    <a:pt x="876388" y="710311"/>
                  </a:lnTo>
                  <a:lnTo>
                    <a:pt x="798791" y="605917"/>
                  </a:lnTo>
                  <a:lnTo>
                    <a:pt x="426935" y="882523"/>
                  </a:lnTo>
                  <a:lnTo>
                    <a:pt x="508596" y="992251"/>
                  </a:lnTo>
                  <a:lnTo>
                    <a:pt x="689063" y="858012"/>
                  </a:lnTo>
                  <a:lnTo>
                    <a:pt x="624801" y="1148461"/>
                  </a:lnTo>
                  <a:lnTo>
                    <a:pt x="702398" y="1252728"/>
                  </a:lnTo>
                  <a:lnTo>
                    <a:pt x="1038402" y="1002792"/>
                  </a:lnTo>
                  <a:lnTo>
                    <a:pt x="1074254" y="976122"/>
                  </a:lnTo>
                  <a:close/>
                </a:path>
                <a:path w="2243454" h="4360545">
                  <a:moveTo>
                    <a:pt x="1349260" y="1459788"/>
                  </a:moveTo>
                  <a:lnTo>
                    <a:pt x="1342771" y="1413256"/>
                  </a:lnTo>
                  <a:lnTo>
                    <a:pt x="1326159" y="1365021"/>
                  </a:lnTo>
                  <a:lnTo>
                    <a:pt x="1299425" y="1315085"/>
                  </a:lnTo>
                  <a:lnTo>
                    <a:pt x="1266202" y="1269161"/>
                  </a:lnTo>
                  <a:lnTo>
                    <a:pt x="1230172" y="1233093"/>
                  </a:lnTo>
                  <a:lnTo>
                    <a:pt x="1222667" y="1228039"/>
                  </a:lnTo>
                  <a:lnTo>
                    <a:pt x="1222552" y="1433322"/>
                  </a:lnTo>
                  <a:lnTo>
                    <a:pt x="1219415" y="1451229"/>
                  </a:lnTo>
                  <a:lnTo>
                    <a:pt x="1200556" y="1485328"/>
                  </a:lnTo>
                  <a:lnTo>
                    <a:pt x="1166456" y="1514094"/>
                  </a:lnTo>
                  <a:lnTo>
                    <a:pt x="1130007" y="1536954"/>
                  </a:lnTo>
                  <a:lnTo>
                    <a:pt x="1089215" y="1555038"/>
                  </a:lnTo>
                  <a:lnTo>
                    <a:pt x="1069517" y="1558048"/>
                  </a:lnTo>
                  <a:lnTo>
                    <a:pt x="1050251" y="1557020"/>
                  </a:lnTo>
                  <a:lnTo>
                    <a:pt x="1000455" y="1528546"/>
                  </a:lnTo>
                  <a:lnTo>
                    <a:pt x="976617" y="1490383"/>
                  </a:lnTo>
                  <a:lnTo>
                    <a:pt x="969619" y="1451851"/>
                  </a:lnTo>
                  <a:lnTo>
                    <a:pt x="969733" y="1451229"/>
                  </a:lnTo>
                  <a:lnTo>
                    <a:pt x="991895" y="1399514"/>
                  </a:lnTo>
                  <a:lnTo>
                    <a:pt x="1025994" y="1370838"/>
                  </a:lnTo>
                  <a:lnTo>
                    <a:pt x="1062570" y="1347978"/>
                  </a:lnTo>
                  <a:lnTo>
                    <a:pt x="1103274" y="1329867"/>
                  </a:lnTo>
                  <a:lnTo>
                    <a:pt x="1122895" y="1326781"/>
                  </a:lnTo>
                  <a:lnTo>
                    <a:pt x="1142072" y="1327658"/>
                  </a:lnTo>
                  <a:lnTo>
                    <a:pt x="1191729" y="1355902"/>
                  </a:lnTo>
                  <a:lnTo>
                    <a:pt x="1215567" y="1393990"/>
                  </a:lnTo>
                  <a:lnTo>
                    <a:pt x="1217218" y="1399514"/>
                  </a:lnTo>
                  <a:lnTo>
                    <a:pt x="1221409" y="1413256"/>
                  </a:lnTo>
                  <a:lnTo>
                    <a:pt x="1221498" y="1399514"/>
                  </a:lnTo>
                  <a:lnTo>
                    <a:pt x="1221536" y="1393990"/>
                  </a:lnTo>
                  <a:lnTo>
                    <a:pt x="1221625" y="1380236"/>
                  </a:lnTo>
                  <a:lnTo>
                    <a:pt x="1221701" y="1370838"/>
                  </a:lnTo>
                  <a:lnTo>
                    <a:pt x="1221803" y="1355902"/>
                  </a:lnTo>
                  <a:lnTo>
                    <a:pt x="1221917" y="1338072"/>
                  </a:lnTo>
                  <a:lnTo>
                    <a:pt x="1221994" y="1326781"/>
                  </a:lnTo>
                  <a:lnTo>
                    <a:pt x="1222082" y="1315085"/>
                  </a:lnTo>
                  <a:lnTo>
                    <a:pt x="1222184" y="1299006"/>
                  </a:lnTo>
                  <a:lnTo>
                    <a:pt x="1222667" y="1228039"/>
                  </a:lnTo>
                  <a:lnTo>
                    <a:pt x="1149692" y="1190625"/>
                  </a:lnTo>
                  <a:lnTo>
                    <a:pt x="1105750" y="1184529"/>
                  </a:lnTo>
                  <a:lnTo>
                    <a:pt x="1060069" y="1189101"/>
                  </a:lnTo>
                  <a:lnTo>
                    <a:pt x="1012647" y="1204341"/>
                  </a:lnTo>
                  <a:lnTo>
                    <a:pt x="963510" y="1230249"/>
                  </a:lnTo>
                  <a:lnTo>
                    <a:pt x="918743" y="1263065"/>
                  </a:lnTo>
                  <a:lnTo>
                    <a:pt x="884288" y="1299006"/>
                  </a:lnTo>
                  <a:lnTo>
                    <a:pt x="860171" y="1338072"/>
                  </a:lnTo>
                  <a:lnTo>
                    <a:pt x="846416" y="1380236"/>
                  </a:lnTo>
                  <a:lnTo>
                    <a:pt x="842860" y="1424851"/>
                  </a:lnTo>
                  <a:lnTo>
                    <a:pt x="849350" y="1470875"/>
                  </a:lnTo>
                  <a:lnTo>
                    <a:pt x="866025" y="1519389"/>
                  </a:lnTo>
                  <a:lnTo>
                    <a:pt x="892771" y="1569339"/>
                  </a:lnTo>
                  <a:lnTo>
                    <a:pt x="926007" y="1615262"/>
                  </a:lnTo>
                  <a:lnTo>
                    <a:pt x="962126" y="1651304"/>
                  </a:lnTo>
                  <a:lnTo>
                    <a:pt x="1001115" y="1677517"/>
                  </a:lnTo>
                  <a:lnTo>
                    <a:pt x="1043012" y="1693926"/>
                  </a:lnTo>
                  <a:lnTo>
                    <a:pt x="1087056" y="1700047"/>
                  </a:lnTo>
                  <a:lnTo>
                    <a:pt x="1132738" y="1695551"/>
                  </a:lnTo>
                  <a:lnTo>
                    <a:pt x="1180020" y="1680425"/>
                  </a:lnTo>
                  <a:lnTo>
                    <a:pt x="1228940" y="1654683"/>
                  </a:lnTo>
                  <a:lnTo>
                    <a:pt x="1273517" y="1621967"/>
                  </a:lnTo>
                  <a:lnTo>
                    <a:pt x="1307820" y="1586064"/>
                  </a:lnTo>
                  <a:lnTo>
                    <a:pt x="1331861" y="1546948"/>
                  </a:lnTo>
                  <a:lnTo>
                    <a:pt x="1345653" y="1504569"/>
                  </a:lnTo>
                  <a:lnTo>
                    <a:pt x="1349260" y="1459788"/>
                  </a:lnTo>
                  <a:close/>
                </a:path>
                <a:path w="2243454" h="4360545">
                  <a:moveTo>
                    <a:pt x="1783930" y="2224024"/>
                  </a:moveTo>
                  <a:lnTo>
                    <a:pt x="1754847" y="2167001"/>
                  </a:lnTo>
                  <a:lnTo>
                    <a:pt x="1716620" y="2092071"/>
                  </a:lnTo>
                  <a:lnTo>
                    <a:pt x="1459953" y="2167001"/>
                  </a:lnTo>
                  <a:lnTo>
                    <a:pt x="1458683" y="2164588"/>
                  </a:lnTo>
                  <a:lnTo>
                    <a:pt x="1651685" y="2008124"/>
                  </a:lnTo>
                  <a:lnTo>
                    <a:pt x="1667344" y="1995424"/>
                  </a:lnTo>
                  <a:lnTo>
                    <a:pt x="1637639" y="1937131"/>
                  </a:lnTo>
                  <a:lnTo>
                    <a:pt x="1600669" y="1864614"/>
                  </a:lnTo>
                  <a:lnTo>
                    <a:pt x="1342732" y="1937131"/>
                  </a:lnTo>
                  <a:lnTo>
                    <a:pt x="1341462" y="1934718"/>
                  </a:lnTo>
                  <a:lnTo>
                    <a:pt x="1551393" y="1767967"/>
                  </a:lnTo>
                  <a:lnTo>
                    <a:pt x="1480908" y="1630045"/>
                  </a:lnTo>
                  <a:lnTo>
                    <a:pt x="1117434" y="1937131"/>
                  </a:lnTo>
                  <a:lnTo>
                    <a:pt x="1191729" y="2082927"/>
                  </a:lnTo>
                  <a:lnTo>
                    <a:pt x="1470367" y="2008124"/>
                  </a:lnTo>
                  <a:lnTo>
                    <a:pt x="1471637" y="2010537"/>
                  </a:lnTo>
                  <a:lnTo>
                    <a:pt x="1247482" y="2192147"/>
                  </a:lnTo>
                  <a:lnTo>
                    <a:pt x="1321777" y="2338070"/>
                  </a:lnTo>
                  <a:lnTo>
                    <a:pt x="1783930" y="2224024"/>
                  </a:lnTo>
                  <a:close/>
                </a:path>
                <a:path w="2243454" h="4360545">
                  <a:moveTo>
                    <a:pt x="1940140" y="2624836"/>
                  </a:moveTo>
                  <a:lnTo>
                    <a:pt x="1876132" y="2463927"/>
                  </a:lnTo>
                  <a:lnTo>
                    <a:pt x="1787613" y="2466467"/>
                  </a:lnTo>
                  <a:lnTo>
                    <a:pt x="1787613" y="2591181"/>
                  </a:lnTo>
                  <a:lnTo>
                    <a:pt x="1652104" y="2697226"/>
                  </a:lnTo>
                  <a:lnTo>
                    <a:pt x="1618818" y="2613533"/>
                  </a:lnTo>
                  <a:lnTo>
                    <a:pt x="1615020" y="2604008"/>
                  </a:lnTo>
                  <a:lnTo>
                    <a:pt x="1786597" y="2588641"/>
                  </a:lnTo>
                  <a:lnTo>
                    <a:pt x="1787613" y="2591181"/>
                  </a:lnTo>
                  <a:lnTo>
                    <a:pt x="1787613" y="2466467"/>
                  </a:lnTo>
                  <a:lnTo>
                    <a:pt x="1382991" y="2478024"/>
                  </a:lnTo>
                  <a:lnTo>
                    <a:pt x="1439252" y="2619502"/>
                  </a:lnTo>
                  <a:lnTo>
                    <a:pt x="1507197" y="2613533"/>
                  </a:lnTo>
                  <a:lnTo>
                    <a:pt x="1567141" y="2764409"/>
                  </a:lnTo>
                  <a:lnTo>
                    <a:pt x="1513674" y="2806700"/>
                  </a:lnTo>
                  <a:lnTo>
                    <a:pt x="1571840" y="2953131"/>
                  </a:lnTo>
                  <a:lnTo>
                    <a:pt x="1858937" y="2697226"/>
                  </a:lnTo>
                  <a:lnTo>
                    <a:pt x="1940140" y="2624836"/>
                  </a:lnTo>
                  <a:close/>
                </a:path>
                <a:path w="2243454" h="4360545">
                  <a:moveTo>
                    <a:pt x="2155533" y="3316986"/>
                  </a:moveTo>
                  <a:lnTo>
                    <a:pt x="2124164" y="3206369"/>
                  </a:lnTo>
                  <a:lnTo>
                    <a:pt x="2101646" y="3126994"/>
                  </a:lnTo>
                  <a:lnTo>
                    <a:pt x="2038819" y="2905506"/>
                  </a:lnTo>
                  <a:lnTo>
                    <a:pt x="1931885" y="2935732"/>
                  </a:lnTo>
                  <a:lnTo>
                    <a:pt x="1986114" y="3126994"/>
                  </a:lnTo>
                  <a:lnTo>
                    <a:pt x="1634578" y="3003296"/>
                  </a:lnTo>
                  <a:lnTo>
                    <a:pt x="1588604" y="3016250"/>
                  </a:lnTo>
                  <a:lnTo>
                    <a:pt x="1711032" y="3448558"/>
                  </a:lnTo>
                  <a:lnTo>
                    <a:pt x="1817966" y="3418205"/>
                  </a:lnTo>
                  <a:lnTo>
                    <a:pt x="1757895" y="3206369"/>
                  </a:lnTo>
                  <a:lnTo>
                    <a:pt x="2109432" y="3330067"/>
                  </a:lnTo>
                  <a:lnTo>
                    <a:pt x="2155533" y="3316986"/>
                  </a:lnTo>
                  <a:close/>
                </a:path>
                <a:path w="2243454" h="4360545">
                  <a:moveTo>
                    <a:pt x="2217636" y="4212590"/>
                  </a:moveTo>
                  <a:lnTo>
                    <a:pt x="1758149" y="4152519"/>
                  </a:lnTo>
                  <a:lnTo>
                    <a:pt x="1738845" y="4300093"/>
                  </a:lnTo>
                  <a:lnTo>
                    <a:pt x="2198459" y="4360176"/>
                  </a:lnTo>
                  <a:lnTo>
                    <a:pt x="2217636" y="4212590"/>
                  </a:lnTo>
                  <a:close/>
                </a:path>
                <a:path w="2243454" h="4360545">
                  <a:moveTo>
                    <a:pt x="2237956" y="3121406"/>
                  </a:moveTo>
                  <a:lnTo>
                    <a:pt x="2210003" y="3022854"/>
                  </a:lnTo>
                  <a:lnTo>
                    <a:pt x="2119973" y="3048381"/>
                  </a:lnTo>
                  <a:lnTo>
                    <a:pt x="2147913" y="3146933"/>
                  </a:lnTo>
                  <a:lnTo>
                    <a:pt x="2237956" y="3121406"/>
                  </a:lnTo>
                  <a:close/>
                </a:path>
                <a:path w="2243454" h="4360545">
                  <a:moveTo>
                    <a:pt x="2242909" y="3962019"/>
                  </a:moveTo>
                  <a:lnTo>
                    <a:pt x="2230285" y="3852164"/>
                  </a:lnTo>
                  <a:lnTo>
                    <a:pt x="2227288" y="3826129"/>
                  </a:lnTo>
                  <a:lnTo>
                    <a:pt x="2000465" y="3852164"/>
                  </a:lnTo>
                  <a:lnTo>
                    <a:pt x="2173452" y="3666617"/>
                  </a:lnTo>
                  <a:lnTo>
                    <a:pt x="2205063" y="3632708"/>
                  </a:lnTo>
                  <a:lnTo>
                    <a:pt x="2190331" y="3503549"/>
                  </a:lnTo>
                  <a:lnTo>
                    <a:pt x="1729828" y="3556381"/>
                  </a:lnTo>
                  <a:lnTo>
                    <a:pt x="1745449" y="3692271"/>
                  </a:lnTo>
                  <a:lnTo>
                    <a:pt x="1968969" y="3666617"/>
                  </a:lnTo>
                  <a:lnTo>
                    <a:pt x="1767674" y="3885692"/>
                  </a:lnTo>
                  <a:lnTo>
                    <a:pt x="1782406" y="4014851"/>
                  </a:lnTo>
                  <a:lnTo>
                    <a:pt x="2242909" y="3962019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5359" y="2012505"/>
            <a:ext cx="13461365" cy="570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8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4479"/>
                </a:solidFill>
                <a:latin typeface="Times New Roman"/>
                <a:cs typeface="Times New Roman"/>
              </a:rPr>
              <a:t>Key</a:t>
            </a:r>
            <a:r>
              <a:rPr sz="2800" b="1" spc="-11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4479"/>
                </a:solidFill>
                <a:latin typeface="Times New Roman"/>
                <a:cs typeface="Times New Roman"/>
              </a:rPr>
              <a:t>activities</a:t>
            </a:r>
            <a:r>
              <a:rPr sz="2800" b="1" spc="-10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implemented: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988060" marR="100965" indent="-269875">
              <a:lnSpc>
                <a:spcPts val="2780"/>
              </a:lnSpc>
              <a:buFont typeface="Arial MT"/>
              <a:buChar char="•"/>
              <a:tabLst>
                <a:tab pos="989965" algn="l"/>
              </a:tabLst>
            </a:pPr>
            <a:r>
              <a:rPr sz="2500" dirty="0">
                <a:latin typeface="Times New Roman"/>
                <a:cs typeface="Times New Roman"/>
              </a:rPr>
              <a:t>Online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courses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"A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Course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Equality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Countering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Discrimination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UW",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"Countering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Sexual 	</a:t>
            </a:r>
            <a:r>
              <a:rPr sz="2500" dirty="0">
                <a:latin typeface="Times New Roman"/>
                <a:cs typeface="Times New Roman"/>
              </a:rPr>
              <a:t>Harassment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University",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"Bullying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Workplace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Prevention,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Recognition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and 	</a:t>
            </a:r>
            <a:r>
              <a:rPr sz="2500" dirty="0">
                <a:latin typeface="Times New Roman"/>
                <a:cs typeface="Times New Roman"/>
              </a:rPr>
              <a:t>Response",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"Discrimination,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Conformity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Resistance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History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Memory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Bench 	</a:t>
            </a:r>
            <a:r>
              <a:rPr sz="2500" dirty="0">
                <a:latin typeface="Times New Roman"/>
                <a:cs typeface="Times New Roman"/>
              </a:rPr>
              <a:t>Ghetto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Other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Forms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Exclusion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within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University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Walls"</a:t>
            </a:r>
            <a:endParaRPr sz="2500" dirty="0">
              <a:latin typeface="Times New Roman"/>
              <a:cs typeface="Times New Roman"/>
            </a:endParaRPr>
          </a:p>
          <a:p>
            <a:pPr marL="988060" indent="-269875">
              <a:lnSpc>
                <a:spcPts val="2645"/>
              </a:lnSpc>
              <a:buFont typeface="Arial MT"/>
              <a:buChar char="•"/>
              <a:tabLst>
                <a:tab pos="988060" algn="l"/>
              </a:tabLst>
            </a:pPr>
            <a:r>
              <a:rPr sz="2500" dirty="0">
                <a:latin typeface="Times New Roman"/>
                <a:cs typeface="Times New Roman"/>
              </a:rPr>
              <a:t>Development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new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'Anti-</a:t>
            </a:r>
            <a:r>
              <a:rPr sz="2500" dirty="0">
                <a:latin typeface="Times New Roman"/>
                <a:cs typeface="Times New Roman"/>
              </a:rPr>
              <a:t>Discrimination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Procedure'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electronic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breach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notification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form</a:t>
            </a:r>
            <a:endParaRPr sz="2500" dirty="0">
              <a:latin typeface="Times New Roman"/>
              <a:cs typeface="Times New Roman"/>
            </a:endParaRPr>
          </a:p>
          <a:p>
            <a:pPr marL="988694" indent="-269875">
              <a:lnSpc>
                <a:spcPts val="2775"/>
              </a:lnSpc>
              <a:buFont typeface="Arial MT"/>
              <a:buChar char="•"/>
              <a:tabLst>
                <a:tab pos="988694" algn="l"/>
              </a:tabLst>
            </a:pPr>
            <a:r>
              <a:rPr sz="2500" dirty="0">
                <a:latin typeface="Times New Roman"/>
                <a:cs typeface="Times New Roman"/>
              </a:rPr>
              <a:t>Development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implementation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comprehensive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equality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policy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(UW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Rector's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order)</a:t>
            </a:r>
            <a:endParaRPr sz="2500" dirty="0">
              <a:latin typeface="Times New Roman"/>
              <a:cs typeface="Times New Roman"/>
            </a:endParaRPr>
          </a:p>
          <a:p>
            <a:pPr marL="988694" indent="-269875">
              <a:lnSpc>
                <a:spcPts val="2795"/>
              </a:lnSpc>
              <a:buFont typeface="Arial MT"/>
              <a:buChar char="•"/>
              <a:tabLst>
                <a:tab pos="988694" algn="l"/>
              </a:tabLst>
            </a:pPr>
            <a:r>
              <a:rPr sz="2500" dirty="0">
                <a:latin typeface="Times New Roman"/>
                <a:cs typeface="Times New Roman"/>
              </a:rPr>
              <a:t>Dedicated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equality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website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rownowazni.uw.edu.pl</a:t>
            </a:r>
            <a:endParaRPr sz="2500" dirty="0">
              <a:latin typeface="Times New Roman"/>
              <a:cs typeface="Times New Roman"/>
            </a:endParaRPr>
          </a:p>
          <a:p>
            <a:pPr marL="988694" indent="-269875">
              <a:lnSpc>
                <a:spcPts val="2800"/>
              </a:lnSpc>
              <a:buFont typeface="Arial MT"/>
              <a:buChar char="•"/>
              <a:tabLst>
                <a:tab pos="988694" algn="l"/>
              </a:tabLst>
            </a:pPr>
            <a:r>
              <a:rPr sz="2500" dirty="0">
                <a:latin typeface="Times New Roman"/>
                <a:cs typeface="Times New Roman"/>
              </a:rPr>
              <a:t>Completed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studies: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"Being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parent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UW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2022-</a:t>
            </a:r>
            <a:r>
              <a:rPr sz="2500" dirty="0">
                <a:latin typeface="Times New Roman"/>
                <a:cs typeface="Times New Roman"/>
              </a:rPr>
              <a:t>2023",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"Equality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UW"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editions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2019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2024</a:t>
            </a:r>
            <a:endParaRPr sz="2500" dirty="0">
              <a:latin typeface="Times New Roman"/>
              <a:cs typeface="Times New Roman"/>
            </a:endParaRPr>
          </a:p>
          <a:p>
            <a:pPr marL="988694" indent="-269875">
              <a:lnSpc>
                <a:spcPts val="2800"/>
              </a:lnSpc>
              <a:buFont typeface="Arial MT"/>
              <a:buChar char="•"/>
              <a:tabLst>
                <a:tab pos="988694" algn="l"/>
              </a:tabLst>
            </a:pPr>
            <a:r>
              <a:rPr sz="2500" dirty="0">
                <a:latin typeface="Times New Roman"/>
                <a:cs typeface="Times New Roman"/>
              </a:rPr>
              <a:t>Expanded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network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equality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officers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commissioners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UW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units</a:t>
            </a:r>
            <a:endParaRPr sz="2500" dirty="0">
              <a:latin typeface="Times New Roman"/>
              <a:cs typeface="Times New Roman"/>
            </a:endParaRPr>
          </a:p>
          <a:p>
            <a:pPr marL="988694" indent="-269875">
              <a:lnSpc>
                <a:spcPts val="2795"/>
              </a:lnSpc>
              <a:buFont typeface="Arial MT"/>
              <a:buChar char="•"/>
              <a:tabLst>
                <a:tab pos="988694" algn="l"/>
              </a:tabLst>
            </a:pPr>
            <a:r>
              <a:rPr sz="2500" dirty="0">
                <a:latin typeface="Times New Roman"/>
                <a:cs typeface="Times New Roman"/>
              </a:rPr>
              <a:t>"Pink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box"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campaign</a:t>
            </a:r>
            <a:endParaRPr sz="2500" dirty="0">
              <a:latin typeface="Times New Roman"/>
              <a:cs typeface="Times New Roman"/>
            </a:endParaRPr>
          </a:p>
          <a:p>
            <a:pPr marL="988694" indent="-269875">
              <a:lnSpc>
                <a:spcPts val="2805"/>
              </a:lnSpc>
              <a:buFont typeface="Arial MT"/>
              <a:buChar char="•"/>
              <a:tabLst>
                <a:tab pos="988694" algn="l"/>
              </a:tabLst>
            </a:pPr>
            <a:r>
              <a:rPr sz="2500" dirty="0">
                <a:latin typeface="Times New Roman"/>
                <a:cs typeface="Times New Roman"/>
              </a:rPr>
              <a:t>Establishment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application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form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transgender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people</a:t>
            </a:r>
            <a:endParaRPr sz="2500" dirty="0">
              <a:latin typeface="Times New Roman"/>
              <a:cs typeface="Times New Roman"/>
            </a:endParaRPr>
          </a:p>
          <a:p>
            <a:pPr marL="988694" indent="-269875">
              <a:lnSpc>
                <a:spcPts val="2910"/>
              </a:lnSpc>
              <a:buFont typeface="Arial MT"/>
              <a:buChar char="•"/>
              <a:tabLst>
                <a:tab pos="988694" algn="l"/>
              </a:tabLst>
            </a:pPr>
            <a:r>
              <a:rPr sz="2500" dirty="0">
                <a:latin typeface="Times New Roman"/>
                <a:cs typeface="Times New Roman"/>
              </a:rPr>
              <a:t>Participation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national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international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equality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diversity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projects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750961" y="9432099"/>
            <a:ext cx="3537585" cy="855344"/>
          </a:xfrm>
          <a:custGeom>
            <a:avLst/>
            <a:gdLst/>
            <a:ahLst/>
            <a:cxnLst/>
            <a:rect l="l" t="t" r="r" b="b"/>
            <a:pathLst>
              <a:path w="3537584" h="855345">
                <a:moveTo>
                  <a:pt x="3537037" y="854900"/>
                </a:moveTo>
                <a:lnTo>
                  <a:pt x="0" y="854900"/>
                </a:lnTo>
                <a:lnTo>
                  <a:pt x="3537038" y="0"/>
                </a:lnTo>
                <a:lnTo>
                  <a:pt x="3537037" y="85490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1DE50E87-64D2-F941-EEE0-1771C5AE11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7600" y="573088"/>
            <a:ext cx="13716000" cy="124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30200"/>
              </a:lnSpc>
              <a:spcBef>
                <a:spcPts val="95"/>
              </a:spcBef>
            </a:pPr>
            <a:r>
              <a:rPr lang="pl-PL" sz="3250" dirty="0">
                <a:solidFill>
                  <a:schemeClr val="tx2"/>
                </a:solidFill>
              </a:rPr>
              <a:t>OBJECTIVE</a:t>
            </a:r>
            <a:r>
              <a:rPr lang="en-US" sz="3250" dirty="0">
                <a:solidFill>
                  <a:schemeClr val="tx2"/>
                </a:solidFill>
              </a:rPr>
              <a:t> 1. Increasing awareness of the importance of equality issues and strengthening positive attitudes towards diversity</a:t>
            </a:r>
            <a:endParaRPr sz="325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819650" cy="10287000"/>
            <a:chOff x="0" y="0"/>
            <a:chExt cx="481965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819650" cy="1165225"/>
            </a:xfrm>
            <a:custGeom>
              <a:avLst/>
              <a:gdLst/>
              <a:ahLst/>
              <a:cxnLst/>
              <a:rect l="l" t="t" r="r" b="b"/>
              <a:pathLst>
                <a:path w="4819650" h="1165225">
                  <a:moveTo>
                    <a:pt x="0" y="1164971"/>
                  </a:moveTo>
                  <a:lnTo>
                    <a:pt x="0" y="0"/>
                  </a:lnTo>
                  <a:lnTo>
                    <a:pt x="4819648" y="0"/>
                  </a:lnTo>
                  <a:lnTo>
                    <a:pt x="0" y="1164971"/>
                  </a:lnTo>
                  <a:close/>
                </a:path>
              </a:pathLst>
            </a:custGeom>
            <a:solidFill>
              <a:srgbClr val="004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95"/>
              <a:ext cx="3500501" cy="10274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33141"/>
              <a:ext cx="4042410" cy="87515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8973" y="1909825"/>
              <a:ext cx="1068705" cy="909955"/>
            </a:xfrm>
            <a:custGeom>
              <a:avLst/>
              <a:gdLst/>
              <a:ahLst/>
              <a:cxnLst/>
              <a:rect l="l" t="t" r="r" b="b"/>
              <a:pathLst>
                <a:path w="1068705" h="909955">
                  <a:moveTo>
                    <a:pt x="550214" y="246634"/>
                  </a:moveTo>
                  <a:lnTo>
                    <a:pt x="535114" y="193484"/>
                  </a:lnTo>
                  <a:lnTo>
                    <a:pt x="511543" y="161315"/>
                  </a:lnTo>
                  <a:lnTo>
                    <a:pt x="477278" y="134213"/>
                  </a:lnTo>
                  <a:lnTo>
                    <a:pt x="400773" y="96113"/>
                  </a:lnTo>
                  <a:lnTo>
                    <a:pt x="400773" y="242023"/>
                  </a:lnTo>
                  <a:lnTo>
                    <a:pt x="399389" y="250151"/>
                  </a:lnTo>
                  <a:lnTo>
                    <a:pt x="372110" y="280797"/>
                  </a:lnTo>
                  <a:lnTo>
                    <a:pt x="355917" y="283362"/>
                  </a:lnTo>
                  <a:lnTo>
                    <a:pt x="347929" y="282105"/>
                  </a:lnTo>
                  <a:lnTo>
                    <a:pt x="340004" y="279146"/>
                  </a:lnTo>
                  <a:lnTo>
                    <a:pt x="251942" y="236982"/>
                  </a:lnTo>
                  <a:lnTo>
                    <a:pt x="288925" y="159766"/>
                  </a:lnTo>
                  <a:lnTo>
                    <a:pt x="376999" y="202057"/>
                  </a:lnTo>
                  <a:lnTo>
                    <a:pt x="400469" y="233908"/>
                  </a:lnTo>
                  <a:lnTo>
                    <a:pt x="400596" y="236982"/>
                  </a:lnTo>
                  <a:lnTo>
                    <a:pt x="400773" y="242023"/>
                  </a:lnTo>
                  <a:lnTo>
                    <a:pt x="400773" y="96113"/>
                  </a:lnTo>
                  <a:lnTo>
                    <a:pt x="200469" y="0"/>
                  </a:lnTo>
                  <a:lnTo>
                    <a:pt x="0" y="417957"/>
                  </a:lnTo>
                  <a:lnTo>
                    <a:pt x="134226" y="482346"/>
                  </a:lnTo>
                  <a:lnTo>
                    <a:pt x="207352" y="329819"/>
                  </a:lnTo>
                  <a:lnTo>
                    <a:pt x="257162" y="353695"/>
                  </a:lnTo>
                  <a:lnTo>
                    <a:pt x="257289" y="377825"/>
                  </a:lnTo>
                  <a:lnTo>
                    <a:pt x="257378" y="395071"/>
                  </a:lnTo>
                  <a:lnTo>
                    <a:pt x="257492" y="417957"/>
                  </a:lnTo>
                  <a:lnTo>
                    <a:pt x="258114" y="541782"/>
                  </a:lnTo>
                  <a:lnTo>
                    <a:pt x="408736" y="614045"/>
                  </a:lnTo>
                  <a:lnTo>
                    <a:pt x="399732" y="394462"/>
                  </a:lnTo>
                  <a:lnTo>
                    <a:pt x="422275" y="395071"/>
                  </a:lnTo>
                  <a:lnTo>
                    <a:pt x="481711" y="377825"/>
                  </a:lnTo>
                  <a:lnTo>
                    <a:pt x="512927" y="352412"/>
                  </a:lnTo>
                  <a:lnTo>
                    <a:pt x="535571" y="318516"/>
                  </a:lnTo>
                  <a:lnTo>
                    <a:pt x="549910" y="265925"/>
                  </a:lnTo>
                  <a:lnTo>
                    <a:pt x="550100" y="258318"/>
                  </a:lnTo>
                  <a:lnTo>
                    <a:pt x="550214" y="246634"/>
                  </a:lnTo>
                  <a:close/>
                </a:path>
                <a:path w="1068705" h="909955">
                  <a:moveTo>
                    <a:pt x="1068654" y="677989"/>
                  </a:moveTo>
                  <a:lnTo>
                    <a:pt x="1068641" y="675894"/>
                  </a:lnTo>
                  <a:lnTo>
                    <a:pt x="1068527" y="666559"/>
                  </a:lnTo>
                  <a:lnTo>
                    <a:pt x="1068476" y="661847"/>
                  </a:lnTo>
                  <a:lnTo>
                    <a:pt x="1057160" y="589889"/>
                  </a:lnTo>
                  <a:lnTo>
                    <a:pt x="1036066" y="547878"/>
                  </a:lnTo>
                  <a:lnTo>
                    <a:pt x="1004836" y="507504"/>
                  </a:lnTo>
                  <a:lnTo>
                    <a:pt x="963485" y="468757"/>
                  </a:lnTo>
                  <a:lnTo>
                    <a:pt x="931418" y="446011"/>
                  </a:lnTo>
                  <a:lnTo>
                    <a:pt x="931418" y="623570"/>
                  </a:lnTo>
                  <a:lnTo>
                    <a:pt x="930008" y="642721"/>
                  </a:lnTo>
                  <a:lnTo>
                    <a:pt x="915060" y="680961"/>
                  </a:lnTo>
                  <a:lnTo>
                    <a:pt x="874255" y="733425"/>
                  </a:lnTo>
                  <a:lnTo>
                    <a:pt x="841451" y="763562"/>
                  </a:lnTo>
                  <a:lnTo>
                    <a:pt x="805256" y="777875"/>
                  </a:lnTo>
                  <a:lnTo>
                    <a:pt x="786358" y="778827"/>
                  </a:lnTo>
                  <a:lnTo>
                    <a:pt x="767575" y="775195"/>
                  </a:lnTo>
                  <a:lnTo>
                    <a:pt x="730326" y="754126"/>
                  </a:lnTo>
                  <a:lnTo>
                    <a:pt x="702310" y="721855"/>
                  </a:lnTo>
                  <a:lnTo>
                    <a:pt x="692327" y="685673"/>
                  </a:lnTo>
                  <a:lnTo>
                    <a:pt x="693839" y="666559"/>
                  </a:lnTo>
                  <a:lnTo>
                    <a:pt x="708914" y="628408"/>
                  </a:lnTo>
                  <a:lnTo>
                    <a:pt x="749757" y="575945"/>
                  </a:lnTo>
                  <a:lnTo>
                    <a:pt x="782485" y="545744"/>
                  </a:lnTo>
                  <a:lnTo>
                    <a:pt x="818489" y="531241"/>
                  </a:lnTo>
                  <a:lnTo>
                    <a:pt x="837260" y="530225"/>
                  </a:lnTo>
                  <a:lnTo>
                    <a:pt x="855967" y="533819"/>
                  </a:lnTo>
                  <a:lnTo>
                    <a:pt x="893152" y="554863"/>
                  </a:lnTo>
                  <a:lnTo>
                    <a:pt x="921232" y="587171"/>
                  </a:lnTo>
                  <a:lnTo>
                    <a:pt x="931418" y="623570"/>
                  </a:lnTo>
                  <a:lnTo>
                    <a:pt x="931418" y="446011"/>
                  </a:lnTo>
                  <a:lnTo>
                    <a:pt x="917295" y="435978"/>
                  </a:lnTo>
                  <a:lnTo>
                    <a:pt x="871613" y="413423"/>
                  </a:lnTo>
                  <a:lnTo>
                    <a:pt x="826427" y="401116"/>
                  </a:lnTo>
                  <a:lnTo>
                    <a:pt x="781735" y="399034"/>
                  </a:lnTo>
                  <a:lnTo>
                    <a:pt x="738174" y="407352"/>
                  </a:lnTo>
                  <a:lnTo>
                    <a:pt x="696404" y="426339"/>
                  </a:lnTo>
                  <a:lnTo>
                    <a:pt x="656412" y="456006"/>
                  </a:lnTo>
                  <a:lnTo>
                    <a:pt x="618236" y="496316"/>
                  </a:lnTo>
                  <a:lnTo>
                    <a:pt x="586333" y="541782"/>
                  </a:lnTo>
                  <a:lnTo>
                    <a:pt x="565226" y="586867"/>
                  </a:lnTo>
                  <a:lnTo>
                    <a:pt x="565162" y="587171"/>
                  </a:lnTo>
                  <a:lnTo>
                    <a:pt x="554913" y="631583"/>
                  </a:lnTo>
                  <a:lnTo>
                    <a:pt x="555040" y="642721"/>
                  </a:lnTo>
                  <a:lnTo>
                    <a:pt x="555091" y="647471"/>
                  </a:lnTo>
                  <a:lnTo>
                    <a:pt x="555396" y="675894"/>
                  </a:lnTo>
                  <a:lnTo>
                    <a:pt x="566331" y="719315"/>
                  </a:lnTo>
                  <a:lnTo>
                    <a:pt x="587425" y="761149"/>
                  </a:lnTo>
                  <a:lnTo>
                    <a:pt x="618642" y="801420"/>
                  </a:lnTo>
                  <a:lnTo>
                    <a:pt x="660006" y="840105"/>
                  </a:lnTo>
                  <a:lnTo>
                    <a:pt x="706196" y="872972"/>
                  </a:lnTo>
                  <a:lnTo>
                    <a:pt x="751967" y="895565"/>
                  </a:lnTo>
                  <a:lnTo>
                    <a:pt x="797306" y="907884"/>
                  </a:lnTo>
                  <a:lnTo>
                    <a:pt x="842225" y="909955"/>
                  </a:lnTo>
                  <a:lnTo>
                    <a:pt x="885964" y="901611"/>
                  </a:lnTo>
                  <a:lnTo>
                    <a:pt x="927798" y="882650"/>
                  </a:lnTo>
                  <a:lnTo>
                    <a:pt x="967740" y="853135"/>
                  </a:lnTo>
                  <a:lnTo>
                    <a:pt x="1005776" y="813054"/>
                  </a:lnTo>
                  <a:lnTo>
                    <a:pt x="1029741" y="778827"/>
                  </a:lnTo>
                  <a:lnTo>
                    <a:pt x="1058443" y="722744"/>
                  </a:lnTo>
                  <a:lnTo>
                    <a:pt x="1068654" y="677989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4555" y="2280792"/>
              <a:ext cx="205346" cy="848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00988" y="2641980"/>
              <a:ext cx="2243455" cy="4360545"/>
            </a:xfrm>
            <a:custGeom>
              <a:avLst/>
              <a:gdLst/>
              <a:ahLst/>
              <a:cxnLst/>
              <a:rect l="l" t="t" r="r" b="b"/>
              <a:pathLst>
                <a:path w="2243454" h="4360545">
                  <a:moveTo>
                    <a:pt x="718908" y="491744"/>
                  </a:moveTo>
                  <a:lnTo>
                    <a:pt x="618832" y="382524"/>
                  </a:lnTo>
                  <a:lnTo>
                    <a:pt x="391375" y="523240"/>
                  </a:lnTo>
                  <a:lnTo>
                    <a:pt x="389597" y="521208"/>
                  </a:lnTo>
                  <a:lnTo>
                    <a:pt x="499364" y="367284"/>
                  </a:lnTo>
                  <a:lnTo>
                    <a:pt x="523913" y="332867"/>
                  </a:lnTo>
                  <a:lnTo>
                    <a:pt x="545553" y="302514"/>
                  </a:lnTo>
                  <a:lnTo>
                    <a:pt x="446366" y="194183"/>
                  </a:lnTo>
                  <a:lnTo>
                    <a:pt x="217131" y="332867"/>
                  </a:lnTo>
                  <a:lnTo>
                    <a:pt x="215353" y="330962"/>
                  </a:lnTo>
                  <a:lnTo>
                    <a:pt x="373214" y="114300"/>
                  </a:lnTo>
                  <a:lnTo>
                    <a:pt x="268566" y="0"/>
                  </a:lnTo>
                  <a:lnTo>
                    <a:pt x="0" y="393065"/>
                  </a:lnTo>
                  <a:lnTo>
                    <a:pt x="110553" y="513715"/>
                  </a:lnTo>
                  <a:lnTo>
                    <a:pt x="359244" y="367284"/>
                  </a:lnTo>
                  <a:lnTo>
                    <a:pt x="361022" y="369316"/>
                  </a:lnTo>
                  <a:lnTo>
                    <a:pt x="193382" y="604139"/>
                  </a:lnTo>
                  <a:lnTo>
                    <a:pt x="303872" y="724789"/>
                  </a:lnTo>
                  <a:lnTo>
                    <a:pt x="662825" y="523240"/>
                  </a:lnTo>
                  <a:lnTo>
                    <a:pt x="718908" y="491744"/>
                  </a:lnTo>
                  <a:close/>
                </a:path>
                <a:path w="2243454" h="4360545">
                  <a:moveTo>
                    <a:pt x="1074254" y="976122"/>
                  </a:moveTo>
                  <a:lnTo>
                    <a:pt x="992593" y="866394"/>
                  </a:lnTo>
                  <a:lnTo>
                    <a:pt x="809332" y="1002792"/>
                  </a:lnTo>
                  <a:lnTo>
                    <a:pt x="842530" y="858012"/>
                  </a:lnTo>
                  <a:lnTo>
                    <a:pt x="876388" y="710311"/>
                  </a:lnTo>
                  <a:lnTo>
                    <a:pt x="798791" y="605917"/>
                  </a:lnTo>
                  <a:lnTo>
                    <a:pt x="426935" y="882523"/>
                  </a:lnTo>
                  <a:lnTo>
                    <a:pt x="508596" y="992251"/>
                  </a:lnTo>
                  <a:lnTo>
                    <a:pt x="689063" y="858012"/>
                  </a:lnTo>
                  <a:lnTo>
                    <a:pt x="624801" y="1148461"/>
                  </a:lnTo>
                  <a:lnTo>
                    <a:pt x="702398" y="1252728"/>
                  </a:lnTo>
                  <a:lnTo>
                    <a:pt x="1038402" y="1002792"/>
                  </a:lnTo>
                  <a:lnTo>
                    <a:pt x="1074254" y="976122"/>
                  </a:lnTo>
                  <a:close/>
                </a:path>
                <a:path w="2243454" h="4360545">
                  <a:moveTo>
                    <a:pt x="1349260" y="1459788"/>
                  </a:moveTo>
                  <a:lnTo>
                    <a:pt x="1342771" y="1413256"/>
                  </a:lnTo>
                  <a:lnTo>
                    <a:pt x="1326159" y="1365021"/>
                  </a:lnTo>
                  <a:lnTo>
                    <a:pt x="1299425" y="1315085"/>
                  </a:lnTo>
                  <a:lnTo>
                    <a:pt x="1266202" y="1269161"/>
                  </a:lnTo>
                  <a:lnTo>
                    <a:pt x="1230172" y="1233093"/>
                  </a:lnTo>
                  <a:lnTo>
                    <a:pt x="1222667" y="1228039"/>
                  </a:lnTo>
                  <a:lnTo>
                    <a:pt x="1222552" y="1433322"/>
                  </a:lnTo>
                  <a:lnTo>
                    <a:pt x="1219415" y="1451229"/>
                  </a:lnTo>
                  <a:lnTo>
                    <a:pt x="1200556" y="1485328"/>
                  </a:lnTo>
                  <a:lnTo>
                    <a:pt x="1166456" y="1514094"/>
                  </a:lnTo>
                  <a:lnTo>
                    <a:pt x="1130007" y="1536954"/>
                  </a:lnTo>
                  <a:lnTo>
                    <a:pt x="1089215" y="1555038"/>
                  </a:lnTo>
                  <a:lnTo>
                    <a:pt x="1069517" y="1558048"/>
                  </a:lnTo>
                  <a:lnTo>
                    <a:pt x="1050251" y="1557020"/>
                  </a:lnTo>
                  <a:lnTo>
                    <a:pt x="1000455" y="1528546"/>
                  </a:lnTo>
                  <a:lnTo>
                    <a:pt x="976617" y="1490383"/>
                  </a:lnTo>
                  <a:lnTo>
                    <a:pt x="969619" y="1451851"/>
                  </a:lnTo>
                  <a:lnTo>
                    <a:pt x="969733" y="1451229"/>
                  </a:lnTo>
                  <a:lnTo>
                    <a:pt x="991895" y="1399514"/>
                  </a:lnTo>
                  <a:lnTo>
                    <a:pt x="1025994" y="1370838"/>
                  </a:lnTo>
                  <a:lnTo>
                    <a:pt x="1062570" y="1347978"/>
                  </a:lnTo>
                  <a:lnTo>
                    <a:pt x="1103274" y="1329867"/>
                  </a:lnTo>
                  <a:lnTo>
                    <a:pt x="1122895" y="1326781"/>
                  </a:lnTo>
                  <a:lnTo>
                    <a:pt x="1142072" y="1327658"/>
                  </a:lnTo>
                  <a:lnTo>
                    <a:pt x="1191729" y="1355902"/>
                  </a:lnTo>
                  <a:lnTo>
                    <a:pt x="1215567" y="1393990"/>
                  </a:lnTo>
                  <a:lnTo>
                    <a:pt x="1217218" y="1399514"/>
                  </a:lnTo>
                  <a:lnTo>
                    <a:pt x="1221409" y="1413256"/>
                  </a:lnTo>
                  <a:lnTo>
                    <a:pt x="1221498" y="1399514"/>
                  </a:lnTo>
                  <a:lnTo>
                    <a:pt x="1221536" y="1393990"/>
                  </a:lnTo>
                  <a:lnTo>
                    <a:pt x="1221625" y="1380236"/>
                  </a:lnTo>
                  <a:lnTo>
                    <a:pt x="1221701" y="1370838"/>
                  </a:lnTo>
                  <a:lnTo>
                    <a:pt x="1221803" y="1355902"/>
                  </a:lnTo>
                  <a:lnTo>
                    <a:pt x="1221917" y="1338072"/>
                  </a:lnTo>
                  <a:lnTo>
                    <a:pt x="1221994" y="1326781"/>
                  </a:lnTo>
                  <a:lnTo>
                    <a:pt x="1222082" y="1315085"/>
                  </a:lnTo>
                  <a:lnTo>
                    <a:pt x="1222184" y="1299006"/>
                  </a:lnTo>
                  <a:lnTo>
                    <a:pt x="1222667" y="1228039"/>
                  </a:lnTo>
                  <a:lnTo>
                    <a:pt x="1149692" y="1190625"/>
                  </a:lnTo>
                  <a:lnTo>
                    <a:pt x="1105750" y="1184529"/>
                  </a:lnTo>
                  <a:lnTo>
                    <a:pt x="1060069" y="1189101"/>
                  </a:lnTo>
                  <a:lnTo>
                    <a:pt x="1012647" y="1204341"/>
                  </a:lnTo>
                  <a:lnTo>
                    <a:pt x="963510" y="1230249"/>
                  </a:lnTo>
                  <a:lnTo>
                    <a:pt x="918743" y="1263065"/>
                  </a:lnTo>
                  <a:lnTo>
                    <a:pt x="884288" y="1299006"/>
                  </a:lnTo>
                  <a:lnTo>
                    <a:pt x="860171" y="1338072"/>
                  </a:lnTo>
                  <a:lnTo>
                    <a:pt x="846416" y="1380236"/>
                  </a:lnTo>
                  <a:lnTo>
                    <a:pt x="842860" y="1424851"/>
                  </a:lnTo>
                  <a:lnTo>
                    <a:pt x="849350" y="1470875"/>
                  </a:lnTo>
                  <a:lnTo>
                    <a:pt x="866025" y="1519389"/>
                  </a:lnTo>
                  <a:lnTo>
                    <a:pt x="892771" y="1569339"/>
                  </a:lnTo>
                  <a:lnTo>
                    <a:pt x="926007" y="1615262"/>
                  </a:lnTo>
                  <a:lnTo>
                    <a:pt x="962126" y="1651304"/>
                  </a:lnTo>
                  <a:lnTo>
                    <a:pt x="1001115" y="1677517"/>
                  </a:lnTo>
                  <a:lnTo>
                    <a:pt x="1043012" y="1693926"/>
                  </a:lnTo>
                  <a:lnTo>
                    <a:pt x="1087056" y="1700047"/>
                  </a:lnTo>
                  <a:lnTo>
                    <a:pt x="1132738" y="1695551"/>
                  </a:lnTo>
                  <a:lnTo>
                    <a:pt x="1180020" y="1680425"/>
                  </a:lnTo>
                  <a:lnTo>
                    <a:pt x="1228940" y="1654683"/>
                  </a:lnTo>
                  <a:lnTo>
                    <a:pt x="1273517" y="1621967"/>
                  </a:lnTo>
                  <a:lnTo>
                    <a:pt x="1307820" y="1586064"/>
                  </a:lnTo>
                  <a:lnTo>
                    <a:pt x="1331861" y="1546948"/>
                  </a:lnTo>
                  <a:lnTo>
                    <a:pt x="1345653" y="1504569"/>
                  </a:lnTo>
                  <a:lnTo>
                    <a:pt x="1349260" y="1459788"/>
                  </a:lnTo>
                  <a:close/>
                </a:path>
                <a:path w="2243454" h="4360545">
                  <a:moveTo>
                    <a:pt x="1783930" y="2224024"/>
                  </a:moveTo>
                  <a:lnTo>
                    <a:pt x="1754847" y="2167001"/>
                  </a:lnTo>
                  <a:lnTo>
                    <a:pt x="1716620" y="2092071"/>
                  </a:lnTo>
                  <a:lnTo>
                    <a:pt x="1459953" y="2167001"/>
                  </a:lnTo>
                  <a:lnTo>
                    <a:pt x="1458683" y="2164588"/>
                  </a:lnTo>
                  <a:lnTo>
                    <a:pt x="1651685" y="2008124"/>
                  </a:lnTo>
                  <a:lnTo>
                    <a:pt x="1667344" y="1995424"/>
                  </a:lnTo>
                  <a:lnTo>
                    <a:pt x="1637639" y="1937131"/>
                  </a:lnTo>
                  <a:lnTo>
                    <a:pt x="1600669" y="1864614"/>
                  </a:lnTo>
                  <a:lnTo>
                    <a:pt x="1342732" y="1937131"/>
                  </a:lnTo>
                  <a:lnTo>
                    <a:pt x="1341462" y="1934718"/>
                  </a:lnTo>
                  <a:lnTo>
                    <a:pt x="1551393" y="1767967"/>
                  </a:lnTo>
                  <a:lnTo>
                    <a:pt x="1480908" y="1630045"/>
                  </a:lnTo>
                  <a:lnTo>
                    <a:pt x="1117434" y="1937131"/>
                  </a:lnTo>
                  <a:lnTo>
                    <a:pt x="1191729" y="2082927"/>
                  </a:lnTo>
                  <a:lnTo>
                    <a:pt x="1470367" y="2008124"/>
                  </a:lnTo>
                  <a:lnTo>
                    <a:pt x="1471637" y="2010537"/>
                  </a:lnTo>
                  <a:lnTo>
                    <a:pt x="1247482" y="2192147"/>
                  </a:lnTo>
                  <a:lnTo>
                    <a:pt x="1321777" y="2338070"/>
                  </a:lnTo>
                  <a:lnTo>
                    <a:pt x="1783930" y="2224024"/>
                  </a:lnTo>
                  <a:close/>
                </a:path>
                <a:path w="2243454" h="4360545">
                  <a:moveTo>
                    <a:pt x="1940140" y="2624836"/>
                  </a:moveTo>
                  <a:lnTo>
                    <a:pt x="1876132" y="2463927"/>
                  </a:lnTo>
                  <a:lnTo>
                    <a:pt x="1787613" y="2466467"/>
                  </a:lnTo>
                  <a:lnTo>
                    <a:pt x="1787613" y="2591181"/>
                  </a:lnTo>
                  <a:lnTo>
                    <a:pt x="1652104" y="2697226"/>
                  </a:lnTo>
                  <a:lnTo>
                    <a:pt x="1618818" y="2613533"/>
                  </a:lnTo>
                  <a:lnTo>
                    <a:pt x="1615020" y="2604008"/>
                  </a:lnTo>
                  <a:lnTo>
                    <a:pt x="1786597" y="2588641"/>
                  </a:lnTo>
                  <a:lnTo>
                    <a:pt x="1787613" y="2591181"/>
                  </a:lnTo>
                  <a:lnTo>
                    <a:pt x="1787613" y="2466467"/>
                  </a:lnTo>
                  <a:lnTo>
                    <a:pt x="1382991" y="2478024"/>
                  </a:lnTo>
                  <a:lnTo>
                    <a:pt x="1439252" y="2619502"/>
                  </a:lnTo>
                  <a:lnTo>
                    <a:pt x="1507197" y="2613533"/>
                  </a:lnTo>
                  <a:lnTo>
                    <a:pt x="1567141" y="2764409"/>
                  </a:lnTo>
                  <a:lnTo>
                    <a:pt x="1513674" y="2806700"/>
                  </a:lnTo>
                  <a:lnTo>
                    <a:pt x="1571840" y="2953131"/>
                  </a:lnTo>
                  <a:lnTo>
                    <a:pt x="1858937" y="2697226"/>
                  </a:lnTo>
                  <a:lnTo>
                    <a:pt x="1940140" y="2624836"/>
                  </a:lnTo>
                  <a:close/>
                </a:path>
                <a:path w="2243454" h="4360545">
                  <a:moveTo>
                    <a:pt x="2155533" y="3316986"/>
                  </a:moveTo>
                  <a:lnTo>
                    <a:pt x="2124164" y="3206369"/>
                  </a:lnTo>
                  <a:lnTo>
                    <a:pt x="2101646" y="3126994"/>
                  </a:lnTo>
                  <a:lnTo>
                    <a:pt x="2038819" y="2905506"/>
                  </a:lnTo>
                  <a:lnTo>
                    <a:pt x="1931885" y="2935732"/>
                  </a:lnTo>
                  <a:lnTo>
                    <a:pt x="1986114" y="3126994"/>
                  </a:lnTo>
                  <a:lnTo>
                    <a:pt x="1634578" y="3003296"/>
                  </a:lnTo>
                  <a:lnTo>
                    <a:pt x="1588604" y="3016250"/>
                  </a:lnTo>
                  <a:lnTo>
                    <a:pt x="1711032" y="3448558"/>
                  </a:lnTo>
                  <a:lnTo>
                    <a:pt x="1817966" y="3418205"/>
                  </a:lnTo>
                  <a:lnTo>
                    <a:pt x="1757895" y="3206369"/>
                  </a:lnTo>
                  <a:lnTo>
                    <a:pt x="2109432" y="3330067"/>
                  </a:lnTo>
                  <a:lnTo>
                    <a:pt x="2155533" y="3316986"/>
                  </a:lnTo>
                  <a:close/>
                </a:path>
                <a:path w="2243454" h="4360545">
                  <a:moveTo>
                    <a:pt x="2217636" y="4212590"/>
                  </a:moveTo>
                  <a:lnTo>
                    <a:pt x="1758149" y="4152519"/>
                  </a:lnTo>
                  <a:lnTo>
                    <a:pt x="1738845" y="4300093"/>
                  </a:lnTo>
                  <a:lnTo>
                    <a:pt x="2198459" y="4360176"/>
                  </a:lnTo>
                  <a:lnTo>
                    <a:pt x="2217636" y="4212590"/>
                  </a:lnTo>
                  <a:close/>
                </a:path>
                <a:path w="2243454" h="4360545">
                  <a:moveTo>
                    <a:pt x="2237956" y="3121406"/>
                  </a:moveTo>
                  <a:lnTo>
                    <a:pt x="2210003" y="3022854"/>
                  </a:lnTo>
                  <a:lnTo>
                    <a:pt x="2119973" y="3048381"/>
                  </a:lnTo>
                  <a:lnTo>
                    <a:pt x="2147913" y="3146933"/>
                  </a:lnTo>
                  <a:lnTo>
                    <a:pt x="2237956" y="3121406"/>
                  </a:lnTo>
                  <a:close/>
                </a:path>
                <a:path w="2243454" h="4360545">
                  <a:moveTo>
                    <a:pt x="2242909" y="3962019"/>
                  </a:moveTo>
                  <a:lnTo>
                    <a:pt x="2230285" y="3852164"/>
                  </a:lnTo>
                  <a:lnTo>
                    <a:pt x="2227288" y="3826129"/>
                  </a:lnTo>
                  <a:lnTo>
                    <a:pt x="2000465" y="3852164"/>
                  </a:lnTo>
                  <a:lnTo>
                    <a:pt x="2173452" y="3666617"/>
                  </a:lnTo>
                  <a:lnTo>
                    <a:pt x="2205063" y="3632708"/>
                  </a:lnTo>
                  <a:lnTo>
                    <a:pt x="2190331" y="3503549"/>
                  </a:lnTo>
                  <a:lnTo>
                    <a:pt x="1729828" y="3556381"/>
                  </a:lnTo>
                  <a:lnTo>
                    <a:pt x="1745449" y="3692271"/>
                  </a:lnTo>
                  <a:lnTo>
                    <a:pt x="1968969" y="3666617"/>
                  </a:lnTo>
                  <a:lnTo>
                    <a:pt x="1767674" y="3885692"/>
                  </a:lnTo>
                  <a:lnTo>
                    <a:pt x="1782406" y="4014851"/>
                  </a:lnTo>
                  <a:lnTo>
                    <a:pt x="2242909" y="3962019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70546" y="578815"/>
            <a:ext cx="2542540" cy="597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30200"/>
              </a:lnSpc>
              <a:spcBef>
                <a:spcPts val="95"/>
              </a:spcBef>
            </a:pPr>
            <a:endParaRPr sz="3250" dirty="0"/>
          </a:p>
        </p:txBody>
      </p:sp>
      <p:sp>
        <p:nvSpPr>
          <p:cNvPr id="13" name="object 13"/>
          <p:cNvSpPr txBox="1"/>
          <p:nvPr/>
        </p:nvSpPr>
        <p:spPr>
          <a:xfrm>
            <a:off x="3797300" y="2017585"/>
            <a:ext cx="11630025" cy="4880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2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Conclusions</a:t>
            </a:r>
            <a:r>
              <a:rPr sz="2800" b="1" spc="-6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4479"/>
                </a:solidFill>
                <a:latin typeface="Times New Roman"/>
                <a:cs typeface="Times New Roman"/>
              </a:rPr>
              <a:t>and</a:t>
            </a:r>
            <a:r>
              <a:rPr sz="2800" b="1" spc="-6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follow-</a:t>
            </a:r>
            <a:r>
              <a:rPr sz="2800" b="1" spc="-25" dirty="0">
                <a:solidFill>
                  <a:srgbClr val="004479"/>
                </a:solidFill>
                <a:latin typeface="Times New Roman"/>
                <a:cs typeface="Times New Roman"/>
              </a:rPr>
              <a:t>up:</a:t>
            </a:r>
            <a:endParaRPr sz="2800" dirty="0">
              <a:latin typeface="Times New Roman"/>
              <a:cs typeface="Times New Roman"/>
            </a:endParaRPr>
          </a:p>
          <a:p>
            <a:pPr marL="781685" marR="5080" indent="-270510">
              <a:lnSpc>
                <a:spcPts val="2810"/>
              </a:lnSpc>
              <a:spcBef>
                <a:spcPts val="2775"/>
              </a:spcBef>
              <a:buFont typeface="Arial MT"/>
              <a:buChar char="•"/>
              <a:tabLst>
                <a:tab pos="782955" algn="l"/>
              </a:tabLst>
            </a:pPr>
            <a:r>
              <a:rPr sz="2500" dirty="0">
                <a:latin typeface="Times New Roman"/>
                <a:cs typeface="Times New Roman"/>
              </a:rPr>
              <a:t>Strengthen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role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organisational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leaders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as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promoters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culture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equality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and 	</a:t>
            </a:r>
            <a:r>
              <a:rPr sz="2500" spc="-10" dirty="0">
                <a:latin typeface="Times New Roman"/>
                <a:cs typeface="Times New Roman"/>
              </a:rPr>
              <a:t>inclusiveness</a:t>
            </a:r>
            <a:endParaRPr sz="2500" dirty="0">
              <a:latin typeface="Times New Roman"/>
              <a:cs typeface="Times New Roman"/>
            </a:endParaRPr>
          </a:p>
          <a:p>
            <a:pPr marL="782320" indent="-269875">
              <a:lnSpc>
                <a:spcPct val="100000"/>
              </a:lnSpc>
              <a:spcBef>
                <a:spcPts val="2530"/>
              </a:spcBef>
              <a:buFont typeface="Arial MT"/>
              <a:buChar char="•"/>
              <a:tabLst>
                <a:tab pos="782320" algn="l"/>
              </a:tabLst>
            </a:pPr>
            <a:r>
              <a:rPr sz="2500" dirty="0">
                <a:latin typeface="Times New Roman"/>
                <a:cs typeface="Times New Roman"/>
              </a:rPr>
              <a:t>Systematic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dissemination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knowledge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support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tools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procedures</a:t>
            </a:r>
            <a:endParaRPr sz="2500" dirty="0">
              <a:latin typeface="Times New Roman"/>
              <a:cs typeface="Times New Roman"/>
            </a:endParaRPr>
          </a:p>
          <a:p>
            <a:pPr marL="782320" indent="-269875">
              <a:lnSpc>
                <a:spcPct val="100000"/>
              </a:lnSpc>
              <a:spcBef>
                <a:spcPts val="2605"/>
              </a:spcBef>
              <a:buFont typeface="Arial MT"/>
              <a:buChar char="•"/>
              <a:tabLst>
                <a:tab pos="782320" algn="l"/>
              </a:tabLst>
            </a:pPr>
            <a:r>
              <a:rPr sz="2500" dirty="0">
                <a:latin typeface="Times New Roman"/>
                <a:cs typeface="Times New Roman"/>
              </a:rPr>
              <a:t>Developing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attitudes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responsibility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attentiveness</a:t>
            </a:r>
            <a:endParaRPr sz="2500" dirty="0">
              <a:latin typeface="Times New Roman"/>
              <a:cs typeface="Times New Roman"/>
            </a:endParaRPr>
          </a:p>
          <a:p>
            <a:pPr marL="782320" indent="-269875">
              <a:lnSpc>
                <a:spcPct val="100000"/>
              </a:lnSpc>
              <a:spcBef>
                <a:spcPts val="2600"/>
              </a:spcBef>
              <a:buFont typeface="Arial MT"/>
              <a:buChar char="•"/>
              <a:tabLst>
                <a:tab pos="782320" algn="l"/>
              </a:tabLst>
            </a:pPr>
            <a:r>
              <a:rPr sz="2500" dirty="0">
                <a:latin typeface="Times New Roman"/>
                <a:cs typeface="Times New Roman"/>
              </a:rPr>
              <a:t>Develop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initiatives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promote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equality</a:t>
            </a:r>
            <a:endParaRPr sz="2500" dirty="0">
              <a:latin typeface="Times New Roman"/>
              <a:cs typeface="Times New Roman"/>
            </a:endParaRPr>
          </a:p>
          <a:p>
            <a:pPr marL="782320" indent="-269875">
              <a:lnSpc>
                <a:spcPct val="100000"/>
              </a:lnSpc>
              <a:spcBef>
                <a:spcPts val="2595"/>
              </a:spcBef>
              <a:buFont typeface="Arial MT"/>
              <a:buChar char="•"/>
              <a:tabLst>
                <a:tab pos="782320" algn="l"/>
              </a:tabLst>
            </a:pPr>
            <a:r>
              <a:rPr sz="2500" dirty="0">
                <a:latin typeface="Times New Roman"/>
                <a:cs typeface="Times New Roman"/>
              </a:rPr>
              <a:t>Integrate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equality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inclusivity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into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mental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health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wellbeing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strategies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499211" y="9129547"/>
            <a:ext cx="4789170" cy="1157605"/>
          </a:xfrm>
          <a:custGeom>
            <a:avLst/>
            <a:gdLst/>
            <a:ahLst/>
            <a:cxnLst/>
            <a:rect l="l" t="t" r="r" b="b"/>
            <a:pathLst>
              <a:path w="4789169" h="1157604">
                <a:moveTo>
                  <a:pt x="4788787" y="1157448"/>
                </a:moveTo>
                <a:lnTo>
                  <a:pt x="0" y="1157448"/>
                </a:lnTo>
                <a:lnTo>
                  <a:pt x="4788787" y="0"/>
                </a:lnTo>
                <a:lnTo>
                  <a:pt x="4788787" y="1157448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D858E67C-7A69-C928-C730-A48B490ABF1D}"/>
              </a:ext>
            </a:extLst>
          </p:cNvPr>
          <p:cNvSpPr txBox="1">
            <a:spLocks/>
          </p:cNvSpPr>
          <p:nvPr/>
        </p:nvSpPr>
        <p:spPr>
          <a:xfrm>
            <a:off x="3612546" y="585913"/>
            <a:ext cx="13716000" cy="124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50" b="1" i="0">
                <a:solidFill>
                  <a:srgbClr val="00AFE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5080" indent="-635">
              <a:lnSpc>
                <a:spcPct val="130200"/>
              </a:lnSpc>
              <a:spcBef>
                <a:spcPts val="95"/>
              </a:spcBef>
            </a:pPr>
            <a:r>
              <a:rPr lang="en-US" sz="3250" dirty="0">
                <a:solidFill>
                  <a:schemeClr val="tx2"/>
                </a:solidFill>
              </a:rPr>
              <a:t>OBJECTIVE 1. Increasing awareness of the importance of equality issues and strengthening positive attitudes towards diversity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56897" y="0"/>
            <a:ext cx="6531609" cy="10287000"/>
            <a:chOff x="11756897" y="0"/>
            <a:chExt cx="6531609" cy="10287000"/>
          </a:xfrm>
        </p:grpSpPr>
        <p:sp>
          <p:nvSpPr>
            <p:cNvPr id="3" name="object 3"/>
            <p:cNvSpPr/>
            <p:nvPr/>
          </p:nvSpPr>
          <p:spPr>
            <a:xfrm>
              <a:off x="11756897" y="0"/>
              <a:ext cx="6531609" cy="1502410"/>
            </a:xfrm>
            <a:custGeom>
              <a:avLst/>
              <a:gdLst/>
              <a:ahLst/>
              <a:cxnLst/>
              <a:rect l="l" t="t" r="r" b="b"/>
              <a:pathLst>
                <a:path w="6531609" h="1502410">
                  <a:moveTo>
                    <a:pt x="6531102" y="1502155"/>
                  </a:moveTo>
                  <a:lnTo>
                    <a:pt x="0" y="0"/>
                  </a:lnTo>
                  <a:lnTo>
                    <a:pt x="6531102" y="0"/>
                  </a:lnTo>
                  <a:lnTo>
                    <a:pt x="6531102" y="1502155"/>
                  </a:lnTo>
                  <a:close/>
                </a:path>
              </a:pathLst>
            </a:custGeom>
            <a:solidFill>
              <a:srgbClr val="004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7354" y="0"/>
              <a:ext cx="4390644" cy="10286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95830" y="1360932"/>
              <a:ext cx="4389882" cy="89237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476845" y="1723516"/>
              <a:ext cx="2689860" cy="5408930"/>
            </a:xfrm>
            <a:custGeom>
              <a:avLst/>
              <a:gdLst/>
              <a:ahLst/>
              <a:cxnLst/>
              <a:rect l="l" t="t" r="r" b="b"/>
              <a:pathLst>
                <a:path w="2689859" h="5408930">
                  <a:moveTo>
                    <a:pt x="104013" y="4599686"/>
                  </a:moveTo>
                  <a:lnTo>
                    <a:pt x="97409" y="4513707"/>
                  </a:lnTo>
                  <a:lnTo>
                    <a:pt x="2540" y="4413631"/>
                  </a:lnTo>
                  <a:lnTo>
                    <a:pt x="0" y="4415155"/>
                  </a:lnTo>
                  <a:lnTo>
                    <a:pt x="9906" y="4544060"/>
                  </a:lnTo>
                  <a:lnTo>
                    <a:pt x="104013" y="4599686"/>
                  </a:lnTo>
                  <a:close/>
                </a:path>
                <a:path w="2689859" h="5408930">
                  <a:moveTo>
                    <a:pt x="612724" y="4552226"/>
                  </a:moveTo>
                  <a:lnTo>
                    <a:pt x="612140" y="4495546"/>
                  </a:lnTo>
                  <a:lnTo>
                    <a:pt x="603986" y="4439501"/>
                  </a:lnTo>
                  <a:lnTo>
                    <a:pt x="588721" y="4390809"/>
                  </a:lnTo>
                  <a:lnTo>
                    <a:pt x="566318" y="4349496"/>
                  </a:lnTo>
                  <a:lnTo>
                    <a:pt x="536829" y="4315587"/>
                  </a:lnTo>
                  <a:lnTo>
                    <a:pt x="501396" y="4290314"/>
                  </a:lnTo>
                  <a:lnTo>
                    <a:pt x="501294" y="4503598"/>
                  </a:lnTo>
                  <a:lnTo>
                    <a:pt x="501294" y="4526712"/>
                  </a:lnTo>
                  <a:lnTo>
                    <a:pt x="489673" y="4564050"/>
                  </a:lnTo>
                  <a:lnTo>
                    <a:pt x="445643" y="4600105"/>
                  </a:lnTo>
                  <a:lnTo>
                    <a:pt x="402082" y="4609719"/>
                  </a:lnTo>
                  <a:lnTo>
                    <a:pt x="359156" y="4613021"/>
                  </a:lnTo>
                  <a:lnTo>
                    <a:pt x="335737" y="4613287"/>
                  </a:lnTo>
                  <a:lnTo>
                    <a:pt x="314642" y="4610252"/>
                  </a:lnTo>
                  <a:lnTo>
                    <a:pt x="279273" y="4594225"/>
                  </a:lnTo>
                  <a:lnTo>
                    <a:pt x="248373" y="4546244"/>
                  </a:lnTo>
                  <a:lnTo>
                    <a:pt x="244856" y="4523994"/>
                  </a:lnTo>
                  <a:lnTo>
                    <a:pt x="244868" y="4501375"/>
                  </a:lnTo>
                  <a:lnTo>
                    <a:pt x="248754" y="4481309"/>
                  </a:lnTo>
                  <a:lnTo>
                    <a:pt x="282917" y="4436580"/>
                  </a:lnTo>
                  <a:lnTo>
                    <a:pt x="320916" y="4420959"/>
                  </a:lnTo>
                  <a:lnTo>
                    <a:pt x="387235" y="4414240"/>
                  </a:lnTo>
                  <a:lnTo>
                    <a:pt x="411645" y="4414240"/>
                  </a:lnTo>
                  <a:lnTo>
                    <a:pt x="431482" y="4417199"/>
                  </a:lnTo>
                  <a:lnTo>
                    <a:pt x="466852" y="4433443"/>
                  </a:lnTo>
                  <a:lnTo>
                    <a:pt x="497865" y="4481842"/>
                  </a:lnTo>
                  <a:lnTo>
                    <a:pt x="501294" y="4503598"/>
                  </a:lnTo>
                  <a:lnTo>
                    <a:pt x="501294" y="4290250"/>
                  </a:lnTo>
                  <a:lnTo>
                    <a:pt x="500583" y="4289730"/>
                  </a:lnTo>
                  <a:lnTo>
                    <a:pt x="457987" y="4272534"/>
                  </a:lnTo>
                  <a:lnTo>
                    <a:pt x="409054" y="4264012"/>
                  </a:lnTo>
                  <a:lnTo>
                    <a:pt x="353822" y="4264152"/>
                  </a:lnTo>
                  <a:lnTo>
                    <a:pt x="299085" y="4272534"/>
                  </a:lnTo>
                  <a:lnTo>
                    <a:pt x="252133" y="4288447"/>
                  </a:lnTo>
                  <a:lnTo>
                    <a:pt x="212712" y="4311955"/>
                  </a:lnTo>
                  <a:lnTo>
                    <a:pt x="180848" y="4343019"/>
                  </a:lnTo>
                  <a:lnTo>
                    <a:pt x="156908" y="4381081"/>
                  </a:lnTo>
                  <a:lnTo>
                    <a:pt x="141122" y="4425340"/>
                  </a:lnTo>
                  <a:lnTo>
                    <a:pt x="133477" y="4475810"/>
                  </a:lnTo>
                  <a:lnTo>
                    <a:pt x="133540" y="4481842"/>
                  </a:lnTo>
                  <a:lnTo>
                    <a:pt x="133654" y="4495546"/>
                  </a:lnTo>
                  <a:lnTo>
                    <a:pt x="142176" y="4588535"/>
                  </a:lnTo>
                  <a:lnTo>
                    <a:pt x="157416" y="4637176"/>
                  </a:lnTo>
                  <a:lnTo>
                    <a:pt x="179705" y="4678400"/>
                  </a:lnTo>
                  <a:lnTo>
                    <a:pt x="209042" y="4712208"/>
                  </a:lnTo>
                  <a:lnTo>
                    <a:pt x="245135" y="4737900"/>
                  </a:lnTo>
                  <a:lnTo>
                    <a:pt x="287718" y="4754969"/>
                  </a:lnTo>
                  <a:lnTo>
                    <a:pt x="336765" y="4763376"/>
                  </a:lnTo>
                  <a:lnTo>
                    <a:pt x="392303" y="4763135"/>
                  </a:lnTo>
                  <a:lnTo>
                    <a:pt x="446633" y="4754969"/>
                  </a:lnTo>
                  <a:lnTo>
                    <a:pt x="446951" y="4754969"/>
                  </a:lnTo>
                  <a:lnTo>
                    <a:pt x="494411" y="4739043"/>
                  </a:lnTo>
                  <a:lnTo>
                    <a:pt x="533882" y="4715637"/>
                  </a:lnTo>
                  <a:lnTo>
                    <a:pt x="565658" y="4684649"/>
                  </a:lnTo>
                  <a:lnTo>
                    <a:pt x="589483" y="4646765"/>
                  </a:lnTo>
                  <a:lnTo>
                    <a:pt x="601395" y="4613287"/>
                  </a:lnTo>
                  <a:lnTo>
                    <a:pt x="601497" y="4613021"/>
                  </a:lnTo>
                  <a:lnTo>
                    <a:pt x="605180" y="4602632"/>
                  </a:lnTo>
                  <a:lnTo>
                    <a:pt x="612724" y="4552226"/>
                  </a:lnTo>
                  <a:close/>
                </a:path>
                <a:path w="2689859" h="5408930">
                  <a:moveTo>
                    <a:pt x="646049" y="3620897"/>
                  </a:moveTo>
                  <a:lnTo>
                    <a:pt x="195834" y="3466338"/>
                  </a:lnTo>
                  <a:lnTo>
                    <a:pt x="180975" y="3613785"/>
                  </a:lnTo>
                  <a:lnTo>
                    <a:pt x="437261" y="3689858"/>
                  </a:lnTo>
                  <a:lnTo>
                    <a:pt x="437007" y="3692525"/>
                  </a:lnTo>
                  <a:lnTo>
                    <a:pt x="170053" y="3721735"/>
                  </a:lnTo>
                  <a:lnTo>
                    <a:pt x="155321" y="3867785"/>
                  </a:lnTo>
                  <a:lnTo>
                    <a:pt x="411353" y="3946525"/>
                  </a:lnTo>
                  <a:lnTo>
                    <a:pt x="411099" y="3949192"/>
                  </a:lnTo>
                  <a:lnTo>
                    <a:pt x="144399" y="3975735"/>
                  </a:lnTo>
                  <a:lnTo>
                    <a:pt x="128778" y="4129913"/>
                  </a:lnTo>
                  <a:lnTo>
                    <a:pt x="600837" y="4068572"/>
                  </a:lnTo>
                  <a:lnTo>
                    <a:pt x="617220" y="3905758"/>
                  </a:lnTo>
                  <a:lnTo>
                    <a:pt x="342519" y="3817620"/>
                  </a:lnTo>
                  <a:lnTo>
                    <a:pt x="342773" y="3814953"/>
                  </a:lnTo>
                  <a:lnTo>
                    <a:pt x="629539" y="3783711"/>
                  </a:lnTo>
                  <a:lnTo>
                    <a:pt x="646049" y="3620897"/>
                  </a:lnTo>
                  <a:close/>
                </a:path>
                <a:path w="2689859" h="5408930">
                  <a:moveTo>
                    <a:pt x="768350" y="5261610"/>
                  </a:moveTo>
                  <a:lnTo>
                    <a:pt x="759053" y="5233797"/>
                  </a:lnTo>
                  <a:lnTo>
                    <a:pt x="739038" y="5173980"/>
                  </a:lnTo>
                  <a:lnTo>
                    <a:pt x="721106" y="5120386"/>
                  </a:lnTo>
                  <a:lnTo>
                    <a:pt x="560832" y="5173980"/>
                  </a:lnTo>
                  <a:lnTo>
                    <a:pt x="543306" y="5121656"/>
                  </a:lnTo>
                  <a:lnTo>
                    <a:pt x="676770" y="4990846"/>
                  </a:lnTo>
                  <a:lnTo>
                    <a:pt x="677545" y="4990084"/>
                  </a:lnTo>
                  <a:lnTo>
                    <a:pt x="624586" y="4831715"/>
                  </a:lnTo>
                  <a:lnTo>
                    <a:pt x="473329" y="4990846"/>
                  </a:lnTo>
                  <a:lnTo>
                    <a:pt x="463042" y="4979670"/>
                  </a:lnTo>
                  <a:lnTo>
                    <a:pt x="463042" y="5206746"/>
                  </a:lnTo>
                  <a:lnTo>
                    <a:pt x="381889" y="5233797"/>
                  </a:lnTo>
                  <a:lnTo>
                    <a:pt x="350901" y="5141214"/>
                  </a:lnTo>
                  <a:lnTo>
                    <a:pt x="348957" y="5133010"/>
                  </a:lnTo>
                  <a:lnTo>
                    <a:pt x="348691" y="5124932"/>
                  </a:lnTo>
                  <a:lnTo>
                    <a:pt x="350050" y="5117008"/>
                  </a:lnTo>
                  <a:lnTo>
                    <a:pt x="377952" y="5088128"/>
                  </a:lnTo>
                  <a:lnTo>
                    <a:pt x="432054" y="5114036"/>
                  </a:lnTo>
                  <a:lnTo>
                    <a:pt x="463042" y="5206746"/>
                  </a:lnTo>
                  <a:lnTo>
                    <a:pt x="463042" y="4979670"/>
                  </a:lnTo>
                  <a:lnTo>
                    <a:pt x="423494" y="4950688"/>
                  </a:lnTo>
                  <a:lnTo>
                    <a:pt x="384302" y="4939830"/>
                  </a:lnTo>
                  <a:lnTo>
                    <a:pt x="364324" y="4938954"/>
                  </a:lnTo>
                  <a:lnTo>
                    <a:pt x="344297" y="4941113"/>
                  </a:lnTo>
                  <a:lnTo>
                    <a:pt x="306654" y="4953317"/>
                  </a:lnTo>
                  <a:lnTo>
                    <a:pt x="262382" y="4985766"/>
                  </a:lnTo>
                  <a:lnTo>
                    <a:pt x="234759" y="5033657"/>
                  </a:lnTo>
                  <a:lnTo>
                    <a:pt x="228028" y="5072989"/>
                  </a:lnTo>
                  <a:lnTo>
                    <a:pt x="228473" y="5085689"/>
                  </a:lnTo>
                  <a:lnTo>
                    <a:pt x="238887" y="5139563"/>
                  </a:lnTo>
                  <a:lnTo>
                    <a:pt x="328803" y="5408549"/>
                  </a:lnTo>
                  <a:lnTo>
                    <a:pt x="768350" y="5261610"/>
                  </a:lnTo>
                  <a:close/>
                </a:path>
                <a:path w="2689859" h="5408930">
                  <a:moveTo>
                    <a:pt x="793877" y="2978404"/>
                  </a:moveTo>
                  <a:lnTo>
                    <a:pt x="343281" y="2870200"/>
                  </a:lnTo>
                  <a:lnTo>
                    <a:pt x="311404" y="3003169"/>
                  </a:lnTo>
                  <a:lnTo>
                    <a:pt x="533400" y="3056509"/>
                  </a:lnTo>
                  <a:lnTo>
                    <a:pt x="265938" y="3192526"/>
                  </a:lnTo>
                  <a:lnTo>
                    <a:pt x="235585" y="3318891"/>
                  </a:lnTo>
                  <a:lnTo>
                    <a:pt x="686181" y="3427095"/>
                  </a:lnTo>
                  <a:lnTo>
                    <a:pt x="718185" y="3294126"/>
                  </a:lnTo>
                  <a:lnTo>
                    <a:pt x="499364" y="3241548"/>
                  </a:lnTo>
                  <a:lnTo>
                    <a:pt x="763524" y="3104769"/>
                  </a:lnTo>
                  <a:lnTo>
                    <a:pt x="793877" y="2978404"/>
                  </a:lnTo>
                  <a:close/>
                </a:path>
                <a:path w="2689859" h="5408930">
                  <a:moveTo>
                    <a:pt x="945349" y="2528951"/>
                  </a:moveTo>
                  <a:lnTo>
                    <a:pt x="941844" y="2482088"/>
                  </a:lnTo>
                  <a:lnTo>
                    <a:pt x="930427" y="2444178"/>
                  </a:lnTo>
                  <a:lnTo>
                    <a:pt x="906399" y="2400630"/>
                  </a:lnTo>
                  <a:lnTo>
                    <a:pt x="874572" y="2367521"/>
                  </a:lnTo>
                  <a:lnTo>
                    <a:pt x="833424" y="2339721"/>
                  </a:lnTo>
                  <a:lnTo>
                    <a:pt x="826719" y="2336736"/>
                  </a:lnTo>
                  <a:lnTo>
                    <a:pt x="826719" y="2554401"/>
                  </a:lnTo>
                  <a:lnTo>
                    <a:pt x="825182" y="2574760"/>
                  </a:lnTo>
                  <a:lnTo>
                    <a:pt x="810018" y="2616911"/>
                  </a:lnTo>
                  <a:lnTo>
                    <a:pt x="784047" y="2646388"/>
                  </a:lnTo>
                  <a:lnTo>
                    <a:pt x="729056" y="2661310"/>
                  </a:lnTo>
                  <a:lnTo>
                    <a:pt x="707898" y="2658681"/>
                  </a:lnTo>
                  <a:lnTo>
                    <a:pt x="644906" y="2637663"/>
                  </a:lnTo>
                  <a:lnTo>
                    <a:pt x="605472" y="2616911"/>
                  </a:lnTo>
                  <a:lnTo>
                    <a:pt x="579755" y="2587752"/>
                  </a:lnTo>
                  <a:lnTo>
                    <a:pt x="569658" y="2551544"/>
                  </a:lnTo>
                  <a:lnTo>
                    <a:pt x="571182" y="2531275"/>
                  </a:lnTo>
                  <a:lnTo>
                    <a:pt x="586409" y="2488971"/>
                  </a:lnTo>
                  <a:lnTo>
                    <a:pt x="612457" y="2459444"/>
                  </a:lnTo>
                  <a:lnTo>
                    <a:pt x="667512" y="2444178"/>
                  </a:lnTo>
                  <a:lnTo>
                    <a:pt x="688695" y="2446756"/>
                  </a:lnTo>
                  <a:lnTo>
                    <a:pt x="751713" y="2467737"/>
                  </a:lnTo>
                  <a:lnTo>
                    <a:pt x="791121" y="2488590"/>
                  </a:lnTo>
                  <a:lnTo>
                    <a:pt x="816737" y="2517902"/>
                  </a:lnTo>
                  <a:lnTo>
                    <a:pt x="826719" y="2554401"/>
                  </a:lnTo>
                  <a:lnTo>
                    <a:pt x="826719" y="2336736"/>
                  </a:lnTo>
                  <a:lnTo>
                    <a:pt x="782955" y="2317242"/>
                  </a:lnTo>
                  <a:lnTo>
                    <a:pt x="729703" y="2302459"/>
                  </a:lnTo>
                  <a:lnTo>
                    <a:pt x="680275" y="2297709"/>
                  </a:lnTo>
                  <a:lnTo>
                    <a:pt x="634644" y="2302980"/>
                  </a:lnTo>
                  <a:lnTo>
                    <a:pt x="592836" y="2318258"/>
                  </a:lnTo>
                  <a:lnTo>
                    <a:pt x="555396" y="2343150"/>
                  </a:lnTo>
                  <a:lnTo>
                    <a:pt x="522884" y="2377046"/>
                  </a:lnTo>
                  <a:lnTo>
                    <a:pt x="495287" y="2419972"/>
                  </a:lnTo>
                  <a:lnTo>
                    <a:pt x="472567" y="2471928"/>
                  </a:lnTo>
                  <a:lnTo>
                    <a:pt x="457009" y="2526385"/>
                  </a:lnTo>
                  <a:lnTo>
                    <a:pt x="450951" y="2576982"/>
                  </a:lnTo>
                  <a:lnTo>
                    <a:pt x="454393" y="2623680"/>
                  </a:lnTo>
                  <a:lnTo>
                    <a:pt x="467360" y="2666492"/>
                  </a:lnTo>
                  <a:lnTo>
                    <a:pt x="489788" y="2704820"/>
                  </a:lnTo>
                  <a:lnTo>
                    <a:pt x="521652" y="2737853"/>
                  </a:lnTo>
                  <a:lnTo>
                    <a:pt x="562940" y="2765641"/>
                  </a:lnTo>
                  <a:lnTo>
                    <a:pt x="613664" y="2788158"/>
                  </a:lnTo>
                  <a:lnTo>
                    <a:pt x="667131" y="2803118"/>
                  </a:lnTo>
                  <a:lnTo>
                    <a:pt x="716686" y="2807995"/>
                  </a:lnTo>
                  <a:lnTo>
                    <a:pt x="762279" y="2802788"/>
                  </a:lnTo>
                  <a:lnTo>
                    <a:pt x="803910" y="2787523"/>
                  </a:lnTo>
                  <a:lnTo>
                    <a:pt x="841197" y="2762732"/>
                  </a:lnTo>
                  <a:lnTo>
                    <a:pt x="873633" y="2728925"/>
                  </a:lnTo>
                  <a:lnTo>
                    <a:pt x="901204" y="2686050"/>
                  </a:lnTo>
                  <a:lnTo>
                    <a:pt x="923925" y="2634107"/>
                  </a:lnTo>
                  <a:lnTo>
                    <a:pt x="939368" y="2579624"/>
                  </a:lnTo>
                  <a:lnTo>
                    <a:pt x="945349" y="2528951"/>
                  </a:lnTo>
                  <a:close/>
                </a:path>
                <a:path w="2689859" h="5408930">
                  <a:moveTo>
                    <a:pt x="1278763" y="1831086"/>
                  </a:moveTo>
                  <a:lnTo>
                    <a:pt x="1270063" y="1823847"/>
                  </a:lnTo>
                  <a:lnTo>
                    <a:pt x="912749" y="1526921"/>
                  </a:lnTo>
                  <a:lnTo>
                    <a:pt x="846455" y="1659382"/>
                  </a:lnTo>
                  <a:lnTo>
                    <a:pt x="1059053" y="1821434"/>
                  </a:lnTo>
                  <a:lnTo>
                    <a:pt x="1057910" y="1823847"/>
                  </a:lnTo>
                  <a:lnTo>
                    <a:pt x="797941" y="1756410"/>
                  </a:lnTo>
                  <a:lnTo>
                    <a:pt x="732282" y="1887728"/>
                  </a:lnTo>
                  <a:lnTo>
                    <a:pt x="943737" y="2052193"/>
                  </a:lnTo>
                  <a:lnTo>
                    <a:pt x="942467" y="2054606"/>
                  </a:lnTo>
                  <a:lnTo>
                    <a:pt x="683768" y="1984756"/>
                  </a:lnTo>
                  <a:lnTo>
                    <a:pt x="614426" y="2123313"/>
                  </a:lnTo>
                  <a:lnTo>
                    <a:pt x="1077468" y="2233549"/>
                  </a:lnTo>
                  <a:lnTo>
                    <a:pt x="1150620" y="2087118"/>
                  </a:lnTo>
                  <a:lnTo>
                    <a:pt x="1109853" y="2054606"/>
                  </a:lnTo>
                  <a:lnTo>
                    <a:pt x="925068" y="1907286"/>
                  </a:lnTo>
                  <a:lnTo>
                    <a:pt x="926211" y="1904873"/>
                  </a:lnTo>
                  <a:lnTo>
                    <a:pt x="1205484" y="1977517"/>
                  </a:lnTo>
                  <a:lnTo>
                    <a:pt x="1241844" y="1904873"/>
                  </a:lnTo>
                  <a:lnTo>
                    <a:pt x="1278763" y="1831086"/>
                  </a:lnTo>
                  <a:close/>
                </a:path>
                <a:path w="2689859" h="5408930">
                  <a:moveTo>
                    <a:pt x="1491107" y="687197"/>
                  </a:moveTo>
                  <a:lnTo>
                    <a:pt x="1420622" y="625475"/>
                  </a:lnTo>
                  <a:lnTo>
                    <a:pt x="1353185" y="702437"/>
                  </a:lnTo>
                  <a:lnTo>
                    <a:pt x="1423670" y="764159"/>
                  </a:lnTo>
                  <a:lnTo>
                    <a:pt x="1491107" y="687197"/>
                  </a:lnTo>
                  <a:close/>
                </a:path>
                <a:path w="2689859" h="5408930">
                  <a:moveTo>
                    <a:pt x="1643380" y="1272794"/>
                  </a:moveTo>
                  <a:lnTo>
                    <a:pt x="1387094" y="1210322"/>
                  </a:lnTo>
                  <a:lnTo>
                    <a:pt x="1387094" y="1352042"/>
                  </a:lnTo>
                  <a:lnTo>
                    <a:pt x="1331341" y="1435481"/>
                  </a:lnTo>
                  <a:lnTo>
                    <a:pt x="1221486" y="1302893"/>
                  </a:lnTo>
                  <a:lnTo>
                    <a:pt x="1223010" y="1300607"/>
                  </a:lnTo>
                  <a:lnTo>
                    <a:pt x="1387094" y="1352042"/>
                  </a:lnTo>
                  <a:lnTo>
                    <a:pt x="1387094" y="1210322"/>
                  </a:lnTo>
                  <a:lnTo>
                    <a:pt x="1164082" y="1155954"/>
                  </a:lnTo>
                  <a:lnTo>
                    <a:pt x="1067943" y="1299972"/>
                  </a:lnTo>
                  <a:lnTo>
                    <a:pt x="1359408" y="1697990"/>
                  </a:lnTo>
                  <a:lnTo>
                    <a:pt x="1443863" y="1571371"/>
                  </a:lnTo>
                  <a:lnTo>
                    <a:pt x="1400429" y="1518793"/>
                  </a:lnTo>
                  <a:lnTo>
                    <a:pt x="1456131" y="1435481"/>
                  </a:lnTo>
                  <a:lnTo>
                    <a:pt x="1490599" y="1383919"/>
                  </a:lnTo>
                  <a:lnTo>
                    <a:pt x="1555750" y="1403858"/>
                  </a:lnTo>
                  <a:lnTo>
                    <a:pt x="1569085" y="1383919"/>
                  </a:lnTo>
                  <a:lnTo>
                    <a:pt x="1643380" y="1272794"/>
                  </a:lnTo>
                  <a:close/>
                </a:path>
                <a:path w="2689859" h="5408930">
                  <a:moveTo>
                    <a:pt x="1981835" y="889508"/>
                  </a:moveTo>
                  <a:lnTo>
                    <a:pt x="1898269" y="816229"/>
                  </a:lnTo>
                  <a:lnTo>
                    <a:pt x="1753108" y="981964"/>
                  </a:lnTo>
                  <a:lnTo>
                    <a:pt x="1717306" y="833755"/>
                  </a:lnTo>
                  <a:lnTo>
                    <a:pt x="1665605" y="619760"/>
                  </a:lnTo>
                  <a:lnTo>
                    <a:pt x="1629664" y="588264"/>
                  </a:lnTo>
                  <a:lnTo>
                    <a:pt x="1347851" y="910082"/>
                  </a:lnTo>
                  <a:lnTo>
                    <a:pt x="1431544" y="983234"/>
                  </a:lnTo>
                  <a:lnTo>
                    <a:pt x="1562354" y="833755"/>
                  </a:lnTo>
                  <a:lnTo>
                    <a:pt x="1649857" y="1195959"/>
                  </a:lnTo>
                  <a:lnTo>
                    <a:pt x="1685925" y="1227455"/>
                  </a:lnTo>
                  <a:lnTo>
                    <a:pt x="1900885" y="981964"/>
                  </a:lnTo>
                  <a:lnTo>
                    <a:pt x="1981835" y="889508"/>
                  </a:lnTo>
                  <a:close/>
                </a:path>
                <a:path w="2689859" h="5408930">
                  <a:moveTo>
                    <a:pt x="2424049" y="535178"/>
                  </a:moveTo>
                  <a:lnTo>
                    <a:pt x="2345194" y="434721"/>
                  </a:lnTo>
                  <a:lnTo>
                    <a:pt x="2137918" y="170688"/>
                  </a:lnTo>
                  <a:lnTo>
                    <a:pt x="2030349" y="255143"/>
                  </a:lnTo>
                  <a:lnTo>
                    <a:pt x="2171319" y="434721"/>
                  </a:lnTo>
                  <a:lnTo>
                    <a:pt x="1877187" y="375285"/>
                  </a:lnTo>
                  <a:lnTo>
                    <a:pt x="1774952" y="455549"/>
                  </a:lnTo>
                  <a:lnTo>
                    <a:pt x="2061210" y="820166"/>
                  </a:lnTo>
                  <a:lnTo>
                    <a:pt x="2168652" y="735711"/>
                  </a:lnTo>
                  <a:lnTo>
                    <a:pt x="2029841" y="558673"/>
                  </a:lnTo>
                  <a:lnTo>
                    <a:pt x="2321814" y="615442"/>
                  </a:lnTo>
                  <a:lnTo>
                    <a:pt x="2394127" y="558673"/>
                  </a:lnTo>
                  <a:lnTo>
                    <a:pt x="2424049" y="535178"/>
                  </a:lnTo>
                  <a:close/>
                </a:path>
                <a:path w="2689859" h="5408930">
                  <a:moveTo>
                    <a:pt x="2689860" y="419481"/>
                  </a:moveTo>
                  <a:lnTo>
                    <a:pt x="2492883" y="0"/>
                  </a:lnTo>
                  <a:lnTo>
                    <a:pt x="2358136" y="63246"/>
                  </a:lnTo>
                  <a:lnTo>
                    <a:pt x="2555113" y="482727"/>
                  </a:lnTo>
                  <a:lnTo>
                    <a:pt x="2689860" y="419481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4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dirty="0">
                <a:solidFill>
                  <a:srgbClr val="004479"/>
                </a:solidFill>
              </a:rPr>
              <a:t>OBJECTIVE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2.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Support</a:t>
            </a:r>
            <a:r>
              <a:rPr sz="3050" spc="-6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the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development</a:t>
            </a:r>
            <a:r>
              <a:rPr sz="3050" spc="-5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of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women's</a:t>
            </a:r>
            <a:r>
              <a:rPr sz="3050" spc="-7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scientific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spc="-10" dirty="0">
                <a:solidFill>
                  <a:srgbClr val="004479"/>
                </a:solidFill>
              </a:rPr>
              <a:t>careers</a:t>
            </a:r>
            <a:endParaRPr sz="3050"/>
          </a:p>
        </p:txBody>
      </p:sp>
      <p:sp>
        <p:nvSpPr>
          <p:cNvPr id="8" name="object 8"/>
          <p:cNvSpPr txBox="1"/>
          <p:nvPr/>
        </p:nvSpPr>
        <p:spPr>
          <a:xfrm>
            <a:off x="764540" y="2208657"/>
            <a:ext cx="12230100" cy="592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indent="-2686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23545" algn="l"/>
              </a:tabLst>
            </a:pPr>
            <a:r>
              <a:rPr sz="2500" dirty="0">
                <a:latin typeface="Times New Roman"/>
                <a:cs typeface="Times New Roman"/>
              </a:rPr>
              <a:t>Networking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group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female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PhD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students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23545" indent="-268605">
              <a:lnSpc>
                <a:spcPct val="100000"/>
              </a:lnSpc>
              <a:buFont typeface="Arial MT"/>
              <a:buChar char="•"/>
              <a:tabLst>
                <a:tab pos="423545" algn="l"/>
              </a:tabLst>
            </a:pPr>
            <a:r>
              <a:rPr sz="2500" dirty="0">
                <a:latin typeface="Times New Roman"/>
                <a:cs typeface="Times New Roman"/>
              </a:rPr>
              <a:t>Mentoring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programme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young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female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researchers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24815" marR="1623060" indent="-269875">
              <a:lnSpc>
                <a:spcPts val="2980"/>
              </a:lnSpc>
              <a:buFont typeface="Arial MT"/>
              <a:buChar char="•"/>
              <a:tabLst>
                <a:tab pos="424815" algn="l"/>
              </a:tabLst>
            </a:pPr>
            <a:r>
              <a:rPr sz="2500" dirty="0">
                <a:latin typeface="Times New Roman"/>
                <a:cs typeface="Times New Roman"/>
              </a:rPr>
              <a:t>Collection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statistical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data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gender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structure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research,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scientific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activities, </a:t>
            </a:r>
            <a:r>
              <a:rPr sz="2500" dirty="0">
                <a:latin typeface="Times New Roman"/>
                <a:cs typeface="Times New Roman"/>
              </a:rPr>
              <a:t>recruitment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university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doctoral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schools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70"/>
              </a:spcBef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4479"/>
                </a:solidFill>
                <a:latin typeface="Times New Roman"/>
                <a:cs typeface="Times New Roman"/>
              </a:rPr>
              <a:t>Main</a:t>
            </a:r>
            <a:r>
              <a:rPr sz="2400" b="1" spc="-3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activities</a:t>
            </a:r>
            <a:r>
              <a:rPr sz="2400" b="1" spc="-5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4479"/>
                </a:solidFill>
                <a:latin typeface="Times New Roman"/>
                <a:cs typeface="Times New Roman"/>
              </a:rPr>
              <a:t>carried</a:t>
            </a:r>
            <a:r>
              <a:rPr sz="2400" b="1" spc="-3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4479"/>
                </a:solidFill>
                <a:latin typeface="Times New Roman"/>
                <a:cs typeface="Times New Roman"/>
              </a:rPr>
              <a:t>out:</a:t>
            </a:r>
            <a:endParaRPr sz="2400">
              <a:latin typeface="Times New Roman"/>
              <a:cs typeface="Times New Roman"/>
            </a:endParaRPr>
          </a:p>
          <a:p>
            <a:pPr marL="551815" marR="2130425" lvl="1" indent="-269875">
              <a:lnSpc>
                <a:spcPct val="104200"/>
              </a:lnSpc>
              <a:spcBef>
                <a:spcPts val="2660"/>
              </a:spcBef>
              <a:buFont typeface="Arial MT"/>
              <a:buChar char="•"/>
              <a:tabLst>
                <a:tab pos="551815" algn="l"/>
              </a:tabLst>
            </a:pPr>
            <a:r>
              <a:rPr sz="2400" dirty="0">
                <a:latin typeface="Times New Roman"/>
                <a:cs typeface="Times New Roman"/>
              </a:rPr>
              <a:t>UW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Women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Network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monthly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meetings,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training,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contact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experts, communication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channels</a:t>
            </a:r>
            <a:endParaRPr sz="2400">
              <a:latin typeface="Times New Roman"/>
              <a:cs typeface="Times New Roman"/>
            </a:endParaRPr>
          </a:p>
          <a:p>
            <a:pPr marL="550545" lvl="1" indent="-268605">
              <a:lnSpc>
                <a:spcPct val="100000"/>
              </a:lnSpc>
              <a:spcBef>
                <a:spcPts val="80"/>
              </a:spcBef>
              <a:buFont typeface="Arial MT"/>
              <a:buChar char="•"/>
              <a:tabLst>
                <a:tab pos="550545" algn="l"/>
              </a:tabLst>
            </a:pPr>
            <a:r>
              <a:rPr sz="2400" dirty="0">
                <a:latin typeface="Times New Roman"/>
                <a:cs typeface="Times New Roman"/>
              </a:rPr>
              <a:t>Young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Researchers'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Programme</a:t>
            </a:r>
            <a:endParaRPr sz="2400">
              <a:latin typeface="Times New Roman"/>
              <a:cs typeface="Times New Roman"/>
            </a:endParaRPr>
          </a:p>
          <a:p>
            <a:pPr marL="549910" lvl="1" indent="-267970">
              <a:lnSpc>
                <a:spcPct val="100000"/>
              </a:lnSpc>
              <a:spcBef>
                <a:spcPts val="150"/>
              </a:spcBef>
              <a:buFont typeface="Arial MT"/>
              <a:buChar char="•"/>
              <a:tabLst>
                <a:tab pos="549910" algn="l"/>
              </a:tabLst>
            </a:pPr>
            <a:r>
              <a:rPr sz="2400" spc="-35" dirty="0">
                <a:latin typeface="Times New Roman"/>
                <a:cs typeface="Times New Roman"/>
              </a:rPr>
              <a:t>Gender-</a:t>
            </a:r>
            <a:r>
              <a:rPr sz="2400" dirty="0">
                <a:latin typeface="Times New Roman"/>
                <a:cs typeface="Times New Roman"/>
              </a:rPr>
              <a:t>based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monitoring</a:t>
            </a:r>
            <a:endParaRPr sz="2400">
              <a:latin typeface="Times New Roman"/>
              <a:cs typeface="Times New Roman"/>
            </a:endParaRPr>
          </a:p>
          <a:p>
            <a:pPr marL="550545" lvl="1" indent="-26860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550545" algn="l"/>
              </a:tabLst>
            </a:pPr>
            <a:r>
              <a:rPr sz="2400" dirty="0">
                <a:latin typeface="Times New Roman"/>
                <a:cs typeface="Times New Roman"/>
              </a:rPr>
              <a:t>Support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activities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doctoral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schools</a:t>
            </a:r>
            <a:endParaRPr sz="2400">
              <a:latin typeface="Times New Roman"/>
              <a:cs typeface="Times New Roman"/>
            </a:endParaRPr>
          </a:p>
          <a:p>
            <a:pPr marL="550545" lvl="1" indent="-26860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550545" algn="l"/>
              </a:tabLst>
            </a:pPr>
            <a:r>
              <a:rPr sz="2400" dirty="0">
                <a:latin typeface="Times New Roman"/>
                <a:cs typeface="Times New Roman"/>
              </a:rPr>
              <a:t>Collection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publication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good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practices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UW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units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website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rownowazni.uw.edu.pl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706866"/>
            <a:ext cx="7322820" cy="1580515"/>
          </a:xfrm>
          <a:custGeom>
            <a:avLst/>
            <a:gdLst/>
            <a:ahLst/>
            <a:cxnLst/>
            <a:rect l="l" t="t" r="r" b="b"/>
            <a:pathLst>
              <a:path w="7322820" h="1580515">
                <a:moveTo>
                  <a:pt x="7322312" y="1580132"/>
                </a:moveTo>
                <a:lnTo>
                  <a:pt x="0" y="1580132"/>
                </a:lnTo>
                <a:lnTo>
                  <a:pt x="0" y="0"/>
                </a:lnTo>
                <a:lnTo>
                  <a:pt x="7322312" y="1580132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56897" y="0"/>
            <a:ext cx="6531609" cy="10287000"/>
            <a:chOff x="11756897" y="0"/>
            <a:chExt cx="6531609" cy="10287000"/>
          </a:xfrm>
        </p:grpSpPr>
        <p:sp>
          <p:nvSpPr>
            <p:cNvPr id="3" name="object 3"/>
            <p:cNvSpPr/>
            <p:nvPr/>
          </p:nvSpPr>
          <p:spPr>
            <a:xfrm>
              <a:off x="11756897" y="0"/>
              <a:ext cx="6531609" cy="1502410"/>
            </a:xfrm>
            <a:custGeom>
              <a:avLst/>
              <a:gdLst/>
              <a:ahLst/>
              <a:cxnLst/>
              <a:rect l="l" t="t" r="r" b="b"/>
              <a:pathLst>
                <a:path w="6531609" h="1502410">
                  <a:moveTo>
                    <a:pt x="6531102" y="1502155"/>
                  </a:moveTo>
                  <a:lnTo>
                    <a:pt x="0" y="0"/>
                  </a:lnTo>
                  <a:lnTo>
                    <a:pt x="6531102" y="0"/>
                  </a:lnTo>
                  <a:lnTo>
                    <a:pt x="6531102" y="1502155"/>
                  </a:lnTo>
                  <a:close/>
                </a:path>
              </a:pathLst>
            </a:custGeom>
            <a:solidFill>
              <a:srgbClr val="004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7354" y="0"/>
              <a:ext cx="4390644" cy="10286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95830" y="1360932"/>
              <a:ext cx="4389882" cy="89237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476845" y="1723516"/>
              <a:ext cx="2689860" cy="5408930"/>
            </a:xfrm>
            <a:custGeom>
              <a:avLst/>
              <a:gdLst/>
              <a:ahLst/>
              <a:cxnLst/>
              <a:rect l="l" t="t" r="r" b="b"/>
              <a:pathLst>
                <a:path w="2689859" h="5408930">
                  <a:moveTo>
                    <a:pt x="104013" y="4599686"/>
                  </a:moveTo>
                  <a:lnTo>
                    <a:pt x="97409" y="4513707"/>
                  </a:lnTo>
                  <a:lnTo>
                    <a:pt x="2540" y="4413631"/>
                  </a:lnTo>
                  <a:lnTo>
                    <a:pt x="0" y="4415155"/>
                  </a:lnTo>
                  <a:lnTo>
                    <a:pt x="9906" y="4544060"/>
                  </a:lnTo>
                  <a:lnTo>
                    <a:pt x="104013" y="4599686"/>
                  </a:lnTo>
                  <a:close/>
                </a:path>
                <a:path w="2689859" h="5408930">
                  <a:moveTo>
                    <a:pt x="612724" y="4552226"/>
                  </a:moveTo>
                  <a:lnTo>
                    <a:pt x="612140" y="4495546"/>
                  </a:lnTo>
                  <a:lnTo>
                    <a:pt x="603986" y="4439501"/>
                  </a:lnTo>
                  <a:lnTo>
                    <a:pt x="588721" y="4390809"/>
                  </a:lnTo>
                  <a:lnTo>
                    <a:pt x="566318" y="4349496"/>
                  </a:lnTo>
                  <a:lnTo>
                    <a:pt x="536829" y="4315587"/>
                  </a:lnTo>
                  <a:lnTo>
                    <a:pt x="501396" y="4290314"/>
                  </a:lnTo>
                  <a:lnTo>
                    <a:pt x="501294" y="4503598"/>
                  </a:lnTo>
                  <a:lnTo>
                    <a:pt x="501294" y="4526712"/>
                  </a:lnTo>
                  <a:lnTo>
                    <a:pt x="489673" y="4564050"/>
                  </a:lnTo>
                  <a:lnTo>
                    <a:pt x="445643" y="4600105"/>
                  </a:lnTo>
                  <a:lnTo>
                    <a:pt x="402082" y="4609719"/>
                  </a:lnTo>
                  <a:lnTo>
                    <a:pt x="359156" y="4613021"/>
                  </a:lnTo>
                  <a:lnTo>
                    <a:pt x="335737" y="4613287"/>
                  </a:lnTo>
                  <a:lnTo>
                    <a:pt x="314642" y="4610252"/>
                  </a:lnTo>
                  <a:lnTo>
                    <a:pt x="279273" y="4594225"/>
                  </a:lnTo>
                  <a:lnTo>
                    <a:pt x="248373" y="4546244"/>
                  </a:lnTo>
                  <a:lnTo>
                    <a:pt x="244856" y="4523994"/>
                  </a:lnTo>
                  <a:lnTo>
                    <a:pt x="244868" y="4501375"/>
                  </a:lnTo>
                  <a:lnTo>
                    <a:pt x="248754" y="4481309"/>
                  </a:lnTo>
                  <a:lnTo>
                    <a:pt x="282917" y="4436580"/>
                  </a:lnTo>
                  <a:lnTo>
                    <a:pt x="320916" y="4420959"/>
                  </a:lnTo>
                  <a:lnTo>
                    <a:pt x="387235" y="4414240"/>
                  </a:lnTo>
                  <a:lnTo>
                    <a:pt x="411645" y="4414240"/>
                  </a:lnTo>
                  <a:lnTo>
                    <a:pt x="431482" y="4417199"/>
                  </a:lnTo>
                  <a:lnTo>
                    <a:pt x="466852" y="4433443"/>
                  </a:lnTo>
                  <a:lnTo>
                    <a:pt x="497865" y="4481842"/>
                  </a:lnTo>
                  <a:lnTo>
                    <a:pt x="501294" y="4503598"/>
                  </a:lnTo>
                  <a:lnTo>
                    <a:pt x="501294" y="4290250"/>
                  </a:lnTo>
                  <a:lnTo>
                    <a:pt x="500583" y="4289730"/>
                  </a:lnTo>
                  <a:lnTo>
                    <a:pt x="457987" y="4272534"/>
                  </a:lnTo>
                  <a:lnTo>
                    <a:pt x="409054" y="4264012"/>
                  </a:lnTo>
                  <a:lnTo>
                    <a:pt x="353822" y="4264152"/>
                  </a:lnTo>
                  <a:lnTo>
                    <a:pt x="299085" y="4272534"/>
                  </a:lnTo>
                  <a:lnTo>
                    <a:pt x="252133" y="4288447"/>
                  </a:lnTo>
                  <a:lnTo>
                    <a:pt x="212712" y="4311955"/>
                  </a:lnTo>
                  <a:lnTo>
                    <a:pt x="180848" y="4343019"/>
                  </a:lnTo>
                  <a:lnTo>
                    <a:pt x="156908" y="4381081"/>
                  </a:lnTo>
                  <a:lnTo>
                    <a:pt x="141122" y="4425340"/>
                  </a:lnTo>
                  <a:lnTo>
                    <a:pt x="133477" y="4475810"/>
                  </a:lnTo>
                  <a:lnTo>
                    <a:pt x="133540" y="4481842"/>
                  </a:lnTo>
                  <a:lnTo>
                    <a:pt x="133654" y="4495546"/>
                  </a:lnTo>
                  <a:lnTo>
                    <a:pt x="142176" y="4588535"/>
                  </a:lnTo>
                  <a:lnTo>
                    <a:pt x="157416" y="4637176"/>
                  </a:lnTo>
                  <a:lnTo>
                    <a:pt x="179705" y="4678400"/>
                  </a:lnTo>
                  <a:lnTo>
                    <a:pt x="209042" y="4712208"/>
                  </a:lnTo>
                  <a:lnTo>
                    <a:pt x="245135" y="4737900"/>
                  </a:lnTo>
                  <a:lnTo>
                    <a:pt x="287718" y="4754969"/>
                  </a:lnTo>
                  <a:lnTo>
                    <a:pt x="336765" y="4763376"/>
                  </a:lnTo>
                  <a:lnTo>
                    <a:pt x="392303" y="4763135"/>
                  </a:lnTo>
                  <a:lnTo>
                    <a:pt x="446633" y="4754969"/>
                  </a:lnTo>
                  <a:lnTo>
                    <a:pt x="446951" y="4754969"/>
                  </a:lnTo>
                  <a:lnTo>
                    <a:pt x="494411" y="4739043"/>
                  </a:lnTo>
                  <a:lnTo>
                    <a:pt x="533882" y="4715637"/>
                  </a:lnTo>
                  <a:lnTo>
                    <a:pt x="565658" y="4684649"/>
                  </a:lnTo>
                  <a:lnTo>
                    <a:pt x="589483" y="4646765"/>
                  </a:lnTo>
                  <a:lnTo>
                    <a:pt x="601395" y="4613287"/>
                  </a:lnTo>
                  <a:lnTo>
                    <a:pt x="601497" y="4613021"/>
                  </a:lnTo>
                  <a:lnTo>
                    <a:pt x="605180" y="4602632"/>
                  </a:lnTo>
                  <a:lnTo>
                    <a:pt x="612724" y="4552226"/>
                  </a:lnTo>
                  <a:close/>
                </a:path>
                <a:path w="2689859" h="5408930">
                  <a:moveTo>
                    <a:pt x="646049" y="3620897"/>
                  </a:moveTo>
                  <a:lnTo>
                    <a:pt x="195834" y="3466338"/>
                  </a:lnTo>
                  <a:lnTo>
                    <a:pt x="180975" y="3613785"/>
                  </a:lnTo>
                  <a:lnTo>
                    <a:pt x="437261" y="3689858"/>
                  </a:lnTo>
                  <a:lnTo>
                    <a:pt x="437007" y="3692525"/>
                  </a:lnTo>
                  <a:lnTo>
                    <a:pt x="170053" y="3721735"/>
                  </a:lnTo>
                  <a:lnTo>
                    <a:pt x="155321" y="3867785"/>
                  </a:lnTo>
                  <a:lnTo>
                    <a:pt x="411353" y="3946525"/>
                  </a:lnTo>
                  <a:lnTo>
                    <a:pt x="411099" y="3949192"/>
                  </a:lnTo>
                  <a:lnTo>
                    <a:pt x="144399" y="3975735"/>
                  </a:lnTo>
                  <a:lnTo>
                    <a:pt x="128778" y="4129913"/>
                  </a:lnTo>
                  <a:lnTo>
                    <a:pt x="600837" y="4068572"/>
                  </a:lnTo>
                  <a:lnTo>
                    <a:pt x="617220" y="3905758"/>
                  </a:lnTo>
                  <a:lnTo>
                    <a:pt x="342519" y="3817620"/>
                  </a:lnTo>
                  <a:lnTo>
                    <a:pt x="342773" y="3814953"/>
                  </a:lnTo>
                  <a:lnTo>
                    <a:pt x="629539" y="3783711"/>
                  </a:lnTo>
                  <a:lnTo>
                    <a:pt x="646049" y="3620897"/>
                  </a:lnTo>
                  <a:close/>
                </a:path>
                <a:path w="2689859" h="5408930">
                  <a:moveTo>
                    <a:pt x="768350" y="5261610"/>
                  </a:moveTo>
                  <a:lnTo>
                    <a:pt x="759053" y="5233797"/>
                  </a:lnTo>
                  <a:lnTo>
                    <a:pt x="739038" y="5173980"/>
                  </a:lnTo>
                  <a:lnTo>
                    <a:pt x="721106" y="5120386"/>
                  </a:lnTo>
                  <a:lnTo>
                    <a:pt x="560832" y="5173980"/>
                  </a:lnTo>
                  <a:lnTo>
                    <a:pt x="543306" y="5121656"/>
                  </a:lnTo>
                  <a:lnTo>
                    <a:pt x="676770" y="4990846"/>
                  </a:lnTo>
                  <a:lnTo>
                    <a:pt x="677545" y="4990084"/>
                  </a:lnTo>
                  <a:lnTo>
                    <a:pt x="624586" y="4831715"/>
                  </a:lnTo>
                  <a:lnTo>
                    <a:pt x="473329" y="4990846"/>
                  </a:lnTo>
                  <a:lnTo>
                    <a:pt x="463042" y="4979670"/>
                  </a:lnTo>
                  <a:lnTo>
                    <a:pt x="463042" y="5206746"/>
                  </a:lnTo>
                  <a:lnTo>
                    <a:pt x="381889" y="5233797"/>
                  </a:lnTo>
                  <a:lnTo>
                    <a:pt x="350901" y="5141214"/>
                  </a:lnTo>
                  <a:lnTo>
                    <a:pt x="348957" y="5133010"/>
                  </a:lnTo>
                  <a:lnTo>
                    <a:pt x="348691" y="5124932"/>
                  </a:lnTo>
                  <a:lnTo>
                    <a:pt x="350050" y="5117008"/>
                  </a:lnTo>
                  <a:lnTo>
                    <a:pt x="377952" y="5088128"/>
                  </a:lnTo>
                  <a:lnTo>
                    <a:pt x="432054" y="5114036"/>
                  </a:lnTo>
                  <a:lnTo>
                    <a:pt x="463042" y="5206746"/>
                  </a:lnTo>
                  <a:lnTo>
                    <a:pt x="463042" y="4979670"/>
                  </a:lnTo>
                  <a:lnTo>
                    <a:pt x="423494" y="4950688"/>
                  </a:lnTo>
                  <a:lnTo>
                    <a:pt x="384302" y="4939830"/>
                  </a:lnTo>
                  <a:lnTo>
                    <a:pt x="364324" y="4938954"/>
                  </a:lnTo>
                  <a:lnTo>
                    <a:pt x="344297" y="4941113"/>
                  </a:lnTo>
                  <a:lnTo>
                    <a:pt x="306654" y="4953317"/>
                  </a:lnTo>
                  <a:lnTo>
                    <a:pt x="262382" y="4985766"/>
                  </a:lnTo>
                  <a:lnTo>
                    <a:pt x="234759" y="5033657"/>
                  </a:lnTo>
                  <a:lnTo>
                    <a:pt x="228028" y="5072989"/>
                  </a:lnTo>
                  <a:lnTo>
                    <a:pt x="228473" y="5085689"/>
                  </a:lnTo>
                  <a:lnTo>
                    <a:pt x="238887" y="5139563"/>
                  </a:lnTo>
                  <a:lnTo>
                    <a:pt x="328803" y="5408549"/>
                  </a:lnTo>
                  <a:lnTo>
                    <a:pt x="768350" y="5261610"/>
                  </a:lnTo>
                  <a:close/>
                </a:path>
                <a:path w="2689859" h="5408930">
                  <a:moveTo>
                    <a:pt x="793877" y="2978404"/>
                  </a:moveTo>
                  <a:lnTo>
                    <a:pt x="343281" y="2870200"/>
                  </a:lnTo>
                  <a:lnTo>
                    <a:pt x="311404" y="3003169"/>
                  </a:lnTo>
                  <a:lnTo>
                    <a:pt x="533400" y="3056509"/>
                  </a:lnTo>
                  <a:lnTo>
                    <a:pt x="265938" y="3192526"/>
                  </a:lnTo>
                  <a:lnTo>
                    <a:pt x="235585" y="3318891"/>
                  </a:lnTo>
                  <a:lnTo>
                    <a:pt x="686181" y="3427095"/>
                  </a:lnTo>
                  <a:lnTo>
                    <a:pt x="718185" y="3294126"/>
                  </a:lnTo>
                  <a:lnTo>
                    <a:pt x="499364" y="3241548"/>
                  </a:lnTo>
                  <a:lnTo>
                    <a:pt x="763524" y="3104769"/>
                  </a:lnTo>
                  <a:lnTo>
                    <a:pt x="793877" y="2978404"/>
                  </a:lnTo>
                  <a:close/>
                </a:path>
                <a:path w="2689859" h="5408930">
                  <a:moveTo>
                    <a:pt x="945349" y="2528951"/>
                  </a:moveTo>
                  <a:lnTo>
                    <a:pt x="941844" y="2482088"/>
                  </a:lnTo>
                  <a:lnTo>
                    <a:pt x="930427" y="2444178"/>
                  </a:lnTo>
                  <a:lnTo>
                    <a:pt x="906399" y="2400630"/>
                  </a:lnTo>
                  <a:lnTo>
                    <a:pt x="874572" y="2367521"/>
                  </a:lnTo>
                  <a:lnTo>
                    <a:pt x="833424" y="2339721"/>
                  </a:lnTo>
                  <a:lnTo>
                    <a:pt x="826719" y="2336736"/>
                  </a:lnTo>
                  <a:lnTo>
                    <a:pt x="826719" y="2554401"/>
                  </a:lnTo>
                  <a:lnTo>
                    <a:pt x="825182" y="2574760"/>
                  </a:lnTo>
                  <a:lnTo>
                    <a:pt x="810018" y="2616911"/>
                  </a:lnTo>
                  <a:lnTo>
                    <a:pt x="784047" y="2646388"/>
                  </a:lnTo>
                  <a:lnTo>
                    <a:pt x="729056" y="2661310"/>
                  </a:lnTo>
                  <a:lnTo>
                    <a:pt x="707898" y="2658681"/>
                  </a:lnTo>
                  <a:lnTo>
                    <a:pt x="644906" y="2637663"/>
                  </a:lnTo>
                  <a:lnTo>
                    <a:pt x="605472" y="2616911"/>
                  </a:lnTo>
                  <a:lnTo>
                    <a:pt x="579755" y="2587752"/>
                  </a:lnTo>
                  <a:lnTo>
                    <a:pt x="569658" y="2551544"/>
                  </a:lnTo>
                  <a:lnTo>
                    <a:pt x="571182" y="2531275"/>
                  </a:lnTo>
                  <a:lnTo>
                    <a:pt x="586409" y="2488971"/>
                  </a:lnTo>
                  <a:lnTo>
                    <a:pt x="612457" y="2459444"/>
                  </a:lnTo>
                  <a:lnTo>
                    <a:pt x="667512" y="2444178"/>
                  </a:lnTo>
                  <a:lnTo>
                    <a:pt x="688695" y="2446756"/>
                  </a:lnTo>
                  <a:lnTo>
                    <a:pt x="751713" y="2467737"/>
                  </a:lnTo>
                  <a:lnTo>
                    <a:pt x="791121" y="2488590"/>
                  </a:lnTo>
                  <a:lnTo>
                    <a:pt x="816737" y="2517902"/>
                  </a:lnTo>
                  <a:lnTo>
                    <a:pt x="826719" y="2554401"/>
                  </a:lnTo>
                  <a:lnTo>
                    <a:pt x="826719" y="2336736"/>
                  </a:lnTo>
                  <a:lnTo>
                    <a:pt x="782955" y="2317242"/>
                  </a:lnTo>
                  <a:lnTo>
                    <a:pt x="729703" y="2302459"/>
                  </a:lnTo>
                  <a:lnTo>
                    <a:pt x="680275" y="2297709"/>
                  </a:lnTo>
                  <a:lnTo>
                    <a:pt x="634644" y="2302980"/>
                  </a:lnTo>
                  <a:lnTo>
                    <a:pt x="592836" y="2318258"/>
                  </a:lnTo>
                  <a:lnTo>
                    <a:pt x="555396" y="2343150"/>
                  </a:lnTo>
                  <a:lnTo>
                    <a:pt x="522884" y="2377046"/>
                  </a:lnTo>
                  <a:lnTo>
                    <a:pt x="495287" y="2419972"/>
                  </a:lnTo>
                  <a:lnTo>
                    <a:pt x="472567" y="2471928"/>
                  </a:lnTo>
                  <a:lnTo>
                    <a:pt x="457009" y="2526385"/>
                  </a:lnTo>
                  <a:lnTo>
                    <a:pt x="450951" y="2576982"/>
                  </a:lnTo>
                  <a:lnTo>
                    <a:pt x="454393" y="2623680"/>
                  </a:lnTo>
                  <a:lnTo>
                    <a:pt x="467360" y="2666492"/>
                  </a:lnTo>
                  <a:lnTo>
                    <a:pt x="489788" y="2704820"/>
                  </a:lnTo>
                  <a:lnTo>
                    <a:pt x="521652" y="2737853"/>
                  </a:lnTo>
                  <a:lnTo>
                    <a:pt x="562940" y="2765641"/>
                  </a:lnTo>
                  <a:lnTo>
                    <a:pt x="613664" y="2788158"/>
                  </a:lnTo>
                  <a:lnTo>
                    <a:pt x="667131" y="2803118"/>
                  </a:lnTo>
                  <a:lnTo>
                    <a:pt x="716686" y="2807995"/>
                  </a:lnTo>
                  <a:lnTo>
                    <a:pt x="762279" y="2802788"/>
                  </a:lnTo>
                  <a:lnTo>
                    <a:pt x="803910" y="2787523"/>
                  </a:lnTo>
                  <a:lnTo>
                    <a:pt x="841197" y="2762732"/>
                  </a:lnTo>
                  <a:lnTo>
                    <a:pt x="873633" y="2728925"/>
                  </a:lnTo>
                  <a:lnTo>
                    <a:pt x="901204" y="2686050"/>
                  </a:lnTo>
                  <a:lnTo>
                    <a:pt x="923925" y="2634107"/>
                  </a:lnTo>
                  <a:lnTo>
                    <a:pt x="939368" y="2579624"/>
                  </a:lnTo>
                  <a:lnTo>
                    <a:pt x="945349" y="2528951"/>
                  </a:lnTo>
                  <a:close/>
                </a:path>
                <a:path w="2689859" h="5408930">
                  <a:moveTo>
                    <a:pt x="1278763" y="1831086"/>
                  </a:moveTo>
                  <a:lnTo>
                    <a:pt x="1270063" y="1823847"/>
                  </a:lnTo>
                  <a:lnTo>
                    <a:pt x="912749" y="1526921"/>
                  </a:lnTo>
                  <a:lnTo>
                    <a:pt x="846455" y="1659382"/>
                  </a:lnTo>
                  <a:lnTo>
                    <a:pt x="1059053" y="1821434"/>
                  </a:lnTo>
                  <a:lnTo>
                    <a:pt x="1057910" y="1823847"/>
                  </a:lnTo>
                  <a:lnTo>
                    <a:pt x="797941" y="1756410"/>
                  </a:lnTo>
                  <a:lnTo>
                    <a:pt x="732282" y="1887728"/>
                  </a:lnTo>
                  <a:lnTo>
                    <a:pt x="943737" y="2052193"/>
                  </a:lnTo>
                  <a:lnTo>
                    <a:pt x="942467" y="2054606"/>
                  </a:lnTo>
                  <a:lnTo>
                    <a:pt x="683768" y="1984756"/>
                  </a:lnTo>
                  <a:lnTo>
                    <a:pt x="614426" y="2123313"/>
                  </a:lnTo>
                  <a:lnTo>
                    <a:pt x="1077468" y="2233549"/>
                  </a:lnTo>
                  <a:lnTo>
                    <a:pt x="1150620" y="2087118"/>
                  </a:lnTo>
                  <a:lnTo>
                    <a:pt x="1109853" y="2054606"/>
                  </a:lnTo>
                  <a:lnTo>
                    <a:pt x="925068" y="1907286"/>
                  </a:lnTo>
                  <a:lnTo>
                    <a:pt x="926211" y="1904873"/>
                  </a:lnTo>
                  <a:lnTo>
                    <a:pt x="1205484" y="1977517"/>
                  </a:lnTo>
                  <a:lnTo>
                    <a:pt x="1241844" y="1904873"/>
                  </a:lnTo>
                  <a:lnTo>
                    <a:pt x="1278763" y="1831086"/>
                  </a:lnTo>
                  <a:close/>
                </a:path>
                <a:path w="2689859" h="5408930">
                  <a:moveTo>
                    <a:pt x="1491107" y="687197"/>
                  </a:moveTo>
                  <a:lnTo>
                    <a:pt x="1420622" y="625475"/>
                  </a:lnTo>
                  <a:lnTo>
                    <a:pt x="1353185" y="702437"/>
                  </a:lnTo>
                  <a:lnTo>
                    <a:pt x="1423670" y="764159"/>
                  </a:lnTo>
                  <a:lnTo>
                    <a:pt x="1491107" y="687197"/>
                  </a:lnTo>
                  <a:close/>
                </a:path>
                <a:path w="2689859" h="5408930">
                  <a:moveTo>
                    <a:pt x="1643380" y="1272794"/>
                  </a:moveTo>
                  <a:lnTo>
                    <a:pt x="1387094" y="1210322"/>
                  </a:lnTo>
                  <a:lnTo>
                    <a:pt x="1387094" y="1352042"/>
                  </a:lnTo>
                  <a:lnTo>
                    <a:pt x="1331341" y="1435481"/>
                  </a:lnTo>
                  <a:lnTo>
                    <a:pt x="1221486" y="1302893"/>
                  </a:lnTo>
                  <a:lnTo>
                    <a:pt x="1223010" y="1300607"/>
                  </a:lnTo>
                  <a:lnTo>
                    <a:pt x="1387094" y="1352042"/>
                  </a:lnTo>
                  <a:lnTo>
                    <a:pt x="1387094" y="1210322"/>
                  </a:lnTo>
                  <a:lnTo>
                    <a:pt x="1164082" y="1155954"/>
                  </a:lnTo>
                  <a:lnTo>
                    <a:pt x="1067943" y="1299972"/>
                  </a:lnTo>
                  <a:lnTo>
                    <a:pt x="1359408" y="1697990"/>
                  </a:lnTo>
                  <a:lnTo>
                    <a:pt x="1443863" y="1571371"/>
                  </a:lnTo>
                  <a:lnTo>
                    <a:pt x="1400429" y="1518793"/>
                  </a:lnTo>
                  <a:lnTo>
                    <a:pt x="1456131" y="1435481"/>
                  </a:lnTo>
                  <a:lnTo>
                    <a:pt x="1490599" y="1383919"/>
                  </a:lnTo>
                  <a:lnTo>
                    <a:pt x="1555750" y="1403858"/>
                  </a:lnTo>
                  <a:lnTo>
                    <a:pt x="1569085" y="1383919"/>
                  </a:lnTo>
                  <a:lnTo>
                    <a:pt x="1643380" y="1272794"/>
                  </a:lnTo>
                  <a:close/>
                </a:path>
                <a:path w="2689859" h="5408930">
                  <a:moveTo>
                    <a:pt x="1981835" y="889508"/>
                  </a:moveTo>
                  <a:lnTo>
                    <a:pt x="1898269" y="816229"/>
                  </a:lnTo>
                  <a:lnTo>
                    <a:pt x="1753108" y="981964"/>
                  </a:lnTo>
                  <a:lnTo>
                    <a:pt x="1717306" y="833755"/>
                  </a:lnTo>
                  <a:lnTo>
                    <a:pt x="1665605" y="619760"/>
                  </a:lnTo>
                  <a:lnTo>
                    <a:pt x="1629664" y="588264"/>
                  </a:lnTo>
                  <a:lnTo>
                    <a:pt x="1347851" y="910082"/>
                  </a:lnTo>
                  <a:lnTo>
                    <a:pt x="1431544" y="983234"/>
                  </a:lnTo>
                  <a:lnTo>
                    <a:pt x="1562354" y="833755"/>
                  </a:lnTo>
                  <a:lnTo>
                    <a:pt x="1649857" y="1195959"/>
                  </a:lnTo>
                  <a:lnTo>
                    <a:pt x="1685925" y="1227455"/>
                  </a:lnTo>
                  <a:lnTo>
                    <a:pt x="1900885" y="981964"/>
                  </a:lnTo>
                  <a:lnTo>
                    <a:pt x="1981835" y="889508"/>
                  </a:lnTo>
                  <a:close/>
                </a:path>
                <a:path w="2689859" h="5408930">
                  <a:moveTo>
                    <a:pt x="2424049" y="535178"/>
                  </a:moveTo>
                  <a:lnTo>
                    <a:pt x="2345194" y="434721"/>
                  </a:lnTo>
                  <a:lnTo>
                    <a:pt x="2137918" y="170688"/>
                  </a:lnTo>
                  <a:lnTo>
                    <a:pt x="2030349" y="255143"/>
                  </a:lnTo>
                  <a:lnTo>
                    <a:pt x="2171319" y="434721"/>
                  </a:lnTo>
                  <a:lnTo>
                    <a:pt x="1877187" y="375285"/>
                  </a:lnTo>
                  <a:lnTo>
                    <a:pt x="1774952" y="455549"/>
                  </a:lnTo>
                  <a:lnTo>
                    <a:pt x="2061210" y="820166"/>
                  </a:lnTo>
                  <a:lnTo>
                    <a:pt x="2168652" y="735711"/>
                  </a:lnTo>
                  <a:lnTo>
                    <a:pt x="2029841" y="558673"/>
                  </a:lnTo>
                  <a:lnTo>
                    <a:pt x="2321814" y="615442"/>
                  </a:lnTo>
                  <a:lnTo>
                    <a:pt x="2394127" y="558673"/>
                  </a:lnTo>
                  <a:lnTo>
                    <a:pt x="2424049" y="535178"/>
                  </a:lnTo>
                  <a:close/>
                </a:path>
                <a:path w="2689859" h="5408930">
                  <a:moveTo>
                    <a:pt x="2689860" y="419481"/>
                  </a:moveTo>
                  <a:lnTo>
                    <a:pt x="2492883" y="0"/>
                  </a:lnTo>
                  <a:lnTo>
                    <a:pt x="2358136" y="63246"/>
                  </a:lnTo>
                  <a:lnTo>
                    <a:pt x="2555113" y="482727"/>
                  </a:lnTo>
                  <a:lnTo>
                    <a:pt x="2689860" y="419481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5017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100"/>
              </a:spcBef>
            </a:pPr>
            <a:r>
              <a:rPr sz="3050" dirty="0">
                <a:solidFill>
                  <a:srgbClr val="004479"/>
                </a:solidFill>
              </a:rPr>
              <a:t>OBJECTIVE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2.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Support</a:t>
            </a:r>
            <a:r>
              <a:rPr sz="3050" spc="-6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the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development</a:t>
            </a:r>
            <a:r>
              <a:rPr sz="3050" spc="-5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of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women's</a:t>
            </a:r>
            <a:r>
              <a:rPr sz="3050" spc="-7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scientific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spc="-10" dirty="0">
                <a:solidFill>
                  <a:srgbClr val="004479"/>
                </a:solidFill>
              </a:rPr>
              <a:t>careers</a:t>
            </a:r>
            <a:endParaRPr sz="3050"/>
          </a:p>
        </p:txBody>
      </p:sp>
      <p:sp>
        <p:nvSpPr>
          <p:cNvPr id="8" name="object 8"/>
          <p:cNvSpPr txBox="1"/>
          <p:nvPr/>
        </p:nvSpPr>
        <p:spPr>
          <a:xfrm>
            <a:off x="764540" y="2307208"/>
            <a:ext cx="11534140" cy="522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Conclusions</a:t>
            </a:r>
            <a:r>
              <a:rPr sz="2700" b="1" spc="-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and</a:t>
            </a:r>
            <a:r>
              <a:rPr sz="2700" b="1" spc="-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004479"/>
                </a:solidFill>
                <a:latin typeface="Times New Roman"/>
                <a:cs typeface="Times New Roman"/>
              </a:rPr>
              <a:t>follow-</a:t>
            </a:r>
            <a:r>
              <a:rPr sz="2700" b="1" spc="-25" dirty="0">
                <a:solidFill>
                  <a:srgbClr val="004479"/>
                </a:solidFill>
                <a:latin typeface="Times New Roman"/>
                <a:cs typeface="Times New Roman"/>
              </a:rPr>
              <a:t>up: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2700">
              <a:latin typeface="Times New Roman"/>
              <a:cs typeface="Times New Roman"/>
            </a:endParaRPr>
          </a:p>
          <a:p>
            <a:pPr marL="467359" indent="-269240">
              <a:lnSpc>
                <a:spcPct val="100000"/>
              </a:lnSpc>
              <a:buFont typeface="Arial MT"/>
              <a:buChar char="•"/>
              <a:tabLst>
                <a:tab pos="467359" algn="l"/>
              </a:tabLst>
            </a:pPr>
            <a:r>
              <a:rPr sz="2500" dirty="0">
                <a:latin typeface="Times New Roman"/>
                <a:cs typeface="Times New Roman"/>
              </a:rPr>
              <a:t>Continue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institutionalise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existing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initiatives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7995" indent="-2698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7995" algn="l"/>
              </a:tabLst>
            </a:pPr>
            <a:r>
              <a:rPr sz="2500" dirty="0">
                <a:latin typeface="Times New Roman"/>
                <a:cs typeface="Times New Roman"/>
              </a:rPr>
              <a:t>Introduce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annual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monitoring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gender-</a:t>
            </a:r>
            <a:r>
              <a:rPr sz="2500" dirty="0">
                <a:latin typeface="Times New Roman"/>
                <a:cs typeface="Times New Roman"/>
              </a:rPr>
              <a:t>specific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data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on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scientific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development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7359" indent="-269240">
              <a:lnSpc>
                <a:spcPct val="100000"/>
              </a:lnSpc>
              <a:buFont typeface="Arial MT"/>
              <a:buChar char="•"/>
              <a:tabLst>
                <a:tab pos="467359" algn="l"/>
              </a:tabLst>
            </a:pPr>
            <a:r>
              <a:rPr sz="2500" spc="-10" dirty="0">
                <a:latin typeface="Times New Roman"/>
                <a:cs typeface="Times New Roman"/>
              </a:rPr>
              <a:t>Standardisation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good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practices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departments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units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7995" marR="5080" indent="-269875">
              <a:lnSpc>
                <a:spcPts val="2980"/>
              </a:lnSpc>
              <a:buFont typeface="Arial MT"/>
              <a:buChar char="•"/>
              <a:tabLst>
                <a:tab pos="467995" algn="l"/>
              </a:tabLst>
            </a:pPr>
            <a:r>
              <a:rPr sz="2500" dirty="0">
                <a:latin typeface="Times New Roman"/>
                <a:cs typeface="Times New Roman"/>
              </a:rPr>
              <a:t>Educational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activities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counteract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unconscious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barriers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assessment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recruitment processes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467995" marR="8890" indent="-269875">
              <a:lnSpc>
                <a:spcPts val="2980"/>
              </a:lnSpc>
              <a:buFont typeface="Arial MT"/>
              <a:buChar char="•"/>
              <a:tabLst>
                <a:tab pos="467995" algn="l"/>
              </a:tabLst>
            </a:pPr>
            <a:r>
              <a:rPr sz="2500" dirty="0">
                <a:latin typeface="Times New Roman"/>
                <a:cs typeface="Times New Roman"/>
              </a:rPr>
              <a:t>Implement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comprehensive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mentoring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programme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women,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taking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into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account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the </a:t>
            </a:r>
            <a:r>
              <a:rPr sz="2500" dirty="0">
                <a:latin typeface="Times New Roman"/>
                <a:cs typeface="Times New Roman"/>
              </a:rPr>
              <a:t>specificities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scientific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disciplines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706866"/>
            <a:ext cx="7322820" cy="1580515"/>
          </a:xfrm>
          <a:custGeom>
            <a:avLst/>
            <a:gdLst/>
            <a:ahLst/>
            <a:cxnLst/>
            <a:rect l="l" t="t" r="r" b="b"/>
            <a:pathLst>
              <a:path w="7322820" h="1580515">
                <a:moveTo>
                  <a:pt x="7322312" y="1580132"/>
                </a:moveTo>
                <a:lnTo>
                  <a:pt x="0" y="1580132"/>
                </a:lnTo>
                <a:lnTo>
                  <a:pt x="0" y="0"/>
                </a:lnTo>
                <a:lnTo>
                  <a:pt x="7322312" y="1580132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56897" y="0"/>
            <a:ext cx="6531609" cy="10287000"/>
            <a:chOff x="11756897" y="0"/>
            <a:chExt cx="6531609" cy="10287000"/>
          </a:xfrm>
        </p:grpSpPr>
        <p:sp>
          <p:nvSpPr>
            <p:cNvPr id="3" name="object 3"/>
            <p:cNvSpPr/>
            <p:nvPr/>
          </p:nvSpPr>
          <p:spPr>
            <a:xfrm>
              <a:off x="11756897" y="1"/>
              <a:ext cx="6531609" cy="1502410"/>
            </a:xfrm>
            <a:custGeom>
              <a:avLst/>
              <a:gdLst/>
              <a:ahLst/>
              <a:cxnLst/>
              <a:rect l="l" t="t" r="r" b="b"/>
              <a:pathLst>
                <a:path w="6531609" h="1502410">
                  <a:moveTo>
                    <a:pt x="6531102" y="1502155"/>
                  </a:moveTo>
                  <a:lnTo>
                    <a:pt x="0" y="0"/>
                  </a:lnTo>
                  <a:lnTo>
                    <a:pt x="6531102" y="0"/>
                  </a:lnTo>
                  <a:lnTo>
                    <a:pt x="6531102" y="1502155"/>
                  </a:lnTo>
                  <a:close/>
                </a:path>
              </a:pathLst>
            </a:custGeom>
            <a:solidFill>
              <a:srgbClr val="004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14195" y="0"/>
              <a:ext cx="4773674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88567" y="1298449"/>
              <a:ext cx="4597146" cy="89862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336255" y="1764931"/>
              <a:ext cx="3132455" cy="5127625"/>
            </a:xfrm>
            <a:custGeom>
              <a:avLst/>
              <a:gdLst/>
              <a:ahLst/>
              <a:cxnLst/>
              <a:rect l="l" t="t" r="r" b="b"/>
              <a:pathLst>
                <a:path w="3132455" h="5127625">
                  <a:moveTo>
                    <a:pt x="90424" y="4211701"/>
                  </a:moveTo>
                  <a:lnTo>
                    <a:pt x="7493" y="4101465"/>
                  </a:lnTo>
                  <a:lnTo>
                    <a:pt x="4826" y="4102735"/>
                  </a:lnTo>
                  <a:lnTo>
                    <a:pt x="0" y="4232021"/>
                  </a:lnTo>
                  <a:lnTo>
                    <a:pt x="87249" y="4297934"/>
                  </a:lnTo>
                  <a:lnTo>
                    <a:pt x="90424" y="4211701"/>
                  </a:lnTo>
                  <a:close/>
                </a:path>
                <a:path w="3132455" h="5127625">
                  <a:moveTo>
                    <a:pt x="603885" y="4252341"/>
                  </a:moveTo>
                  <a:lnTo>
                    <a:pt x="602119" y="4195699"/>
                  </a:lnTo>
                  <a:lnTo>
                    <a:pt x="592467" y="4145572"/>
                  </a:lnTo>
                  <a:lnTo>
                    <a:pt x="574929" y="4101973"/>
                  </a:lnTo>
                  <a:lnTo>
                    <a:pt x="549529" y="4064889"/>
                  </a:lnTo>
                  <a:lnTo>
                    <a:pt x="516445" y="4035107"/>
                  </a:lnTo>
                  <a:lnTo>
                    <a:pt x="492760" y="4022255"/>
                  </a:lnTo>
                  <a:lnTo>
                    <a:pt x="492760" y="4248277"/>
                  </a:lnTo>
                  <a:lnTo>
                    <a:pt x="490131" y="4270616"/>
                  </a:lnTo>
                  <a:lnTo>
                    <a:pt x="474319" y="4306430"/>
                  </a:lnTo>
                  <a:lnTo>
                    <a:pt x="426491" y="4337278"/>
                  </a:lnTo>
                  <a:lnTo>
                    <a:pt x="405066" y="4341241"/>
                  </a:lnTo>
                  <a:lnTo>
                    <a:pt x="402805" y="4341241"/>
                  </a:lnTo>
                  <a:lnTo>
                    <a:pt x="382143" y="4341876"/>
                  </a:lnTo>
                  <a:lnTo>
                    <a:pt x="339090" y="4340225"/>
                  </a:lnTo>
                  <a:lnTo>
                    <a:pt x="295236" y="4332414"/>
                  </a:lnTo>
                  <a:lnTo>
                    <a:pt x="261874" y="4312412"/>
                  </a:lnTo>
                  <a:lnTo>
                    <a:pt x="236626" y="4261231"/>
                  </a:lnTo>
                  <a:lnTo>
                    <a:pt x="235712" y="4238752"/>
                  </a:lnTo>
                  <a:lnTo>
                    <a:pt x="238328" y="4216324"/>
                  </a:lnTo>
                  <a:lnTo>
                    <a:pt x="254139" y="4180319"/>
                  </a:lnTo>
                  <a:lnTo>
                    <a:pt x="302018" y="4149052"/>
                  </a:lnTo>
                  <a:lnTo>
                    <a:pt x="346329" y="4144391"/>
                  </a:lnTo>
                  <a:lnTo>
                    <a:pt x="389382" y="4145915"/>
                  </a:lnTo>
                  <a:lnTo>
                    <a:pt x="433273" y="4153916"/>
                  </a:lnTo>
                  <a:lnTo>
                    <a:pt x="466598" y="4174109"/>
                  </a:lnTo>
                  <a:lnTo>
                    <a:pt x="491832" y="4225709"/>
                  </a:lnTo>
                  <a:lnTo>
                    <a:pt x="492760" y="4248277"/>
                  </a:lnTo>
                  <a:lnTo>
                    <a:pt x="492760" y="4022255"/>
                  </a:lnTo>
                  <a:lnTo>
                    <a:pt x="476084" y="4013187"/>
                  </a:lnTo>
                  <a:lnTo>
                    <a:pt x="428434" y="3999153"/>
                  </a:lnTo>
                  <a:lnTo>
                    <a:pt x="373507" y="3993007"/>
                  </a:lnTo>
                  <a:lnTo>
                    <a:pt x="318274" y="3995102"/>
                  </a:lnTo>
                  <a:lnTo>
                    <a:pt x="269748" y="4005580"/>
                  </a:lnTo>
                  <a:lnTo>
                    <a:pt x="227876" y="4024439"/>
                  </a:lnTo>
                  <a:lnTo>
                    <a:pt x="192659" y="4051681"/>
                  </a:lnTo>
                  <a:lnTo>
                    <a:pt x="164528" y="4086758"/>
                  </a:lnTo>
                  <a:lnTo>
                    <a:pt x="143802" y="4128935"/>
                  </a:lnTo>
                  <a:lnTo>
                    <a:pt x="130479" y="4178198"/>
                  </a:lnTo>
                  <a:lnTo>
                    <a:pt x="124587" y="4234561"/>
                  </a:lnTo>
                  <a:lnTo>
                    <a:pt x="126276" y="4290009"/>
                  </a:lnTo>
                  <a:lnTo>
                    <a:pt x="135915" y="4341241"/>
                  </a:lnTo>
                  <a:lnTo>
                    <a:pt x="153365" y="4384726"/>
                  </a:lnTo>
                  <a:lnTo>
                    <a:pt x="178689" y="4421632"/>
                  </a:lnTo>
                  <a:lnTo>
                    <a:pt x="211632" y="4451324"/>
                  </a:lnTo>
                  <a:lnTo>
                    <a:pt x="252006" y="4473156"/>
                  </a:lnTo>
                  <a:lnTo>
                    <a:pt x="299783" y="4487088"/>
                  </a:lnTo>
                  <a:lnTo>
                    <a:pt x="354965" y="4493133"/>
                  </a:lnTo>
                  <a:lnTo>
                    <a:pt x="410489" y="4491139"/>
                  </a:lnTo>
                  <a:lnTo>
                    <a:pt x="459181" y="4480750"/>
                  </a:lnTo>
                  <a:lnTo>
                    <a:pt x="501027" y="4461992"/>
                  </a:lnTo>
                  <a:lnTo>
                    <a:pt x="536067" y="4434840"/>
                  </a:lnTo>
                  <a:lnTo>
                    <a:pt x="564083" y="4399940"/>
                  </a:lnTo>
                  <a:lnTo>
                    <a:pt x="584733" y="4357878"/>
                  </a:lnTo>
                  <a:lnTo>
                    <a:pt x="597992" y="4308691"/>
                  </a:lnTo>
                  <a:lnTo>
                    <a:pt x="603885" y="4252341"/>
                  </a:lnTo>
                  <a:close/>
                </a:path>
                <a:path w="3132455" h="5127625">
                  <a:moveTo>
                    <a:pt x="671830" y="5031232"/>
                  </a:moveTo>
                  <a:lnTo>
                    <a:pt x="656666" y="4959604"/>
                  </a:lnTo>
                  <a:lnTo>
                    <a:pt x="648373" y="4920488"/>
                  </a:lnTo>
                  <a:lnTo>
                    <a:pt x="640969" y="4885563"/>
                  </a:lnTo>
                  <a:lnTo>
                    <a:pt x="475615" y="4920488"/>
                  </a:lnTo>
                  <a:lnTo>
                    <a:pt x="464185" y="4866513"/>
                  </a:lnTo>
                  <a:lnTo>
                    <a:pt x="612521" y="4751070"/>
                  </a:lnTo>
                  <a:lnTo>
                    <a:pt x="607771" y="4728591"/>
                  </a:lnTo>
                  <a:lnTo>
                    <a:pt x="577977" y="4587621"/>
                  </a:lnTo>
                  <a:lnTo>
                    <a:pt x="409575" y="4728591"/>
                  </a:lnTo>
                  <a:lnTo>
                    <a:pt x="396252" y="4710379"/>
                  </a:lnTo>
                  <a:lnTo>
                    <a:pt x="381279" y="4695177"/>
                  </a:lnTo>
                  <a:lnTo>
                    <a:pt x="374777" y="4690427"/>
                  </a:lnTo>
                  <a:lnTo>
                    <a:pt x="374777" y="4941824"/>
                  </a:lnTo>
                  <a:lnTo>
                    <a:pt x="291084" y="4959604"/>
                  </a:lnTo>
                  <a:lnTo>
                    <a:pt x="270891" y="4863973"/>
                  </a:lnTo>
                  <a:lnTo>
                    <a:pt x="269887" y="4855591"/>
                  </a:lnTo>
                  <a:lnTo>
                    <a:pt x="270510" y="4847564"/>
                  </a:lnTo>
                  <a:lnTo>
                    <a:pt x="295363" y="4816894"/>
                  </a:lnTo>
                  <a:lnTo>
                    <a:pt x="312445" y="4813300"/>
                  </a:lnTo>
                  <a:lnTo>
                    <a:pt x="320738" y="4813871"/>
                  </a:lnTo>
                  <a:lnTo>
                    <a:pt x="352069" y="4838255"/>
                  </a:lnTo>
                  <a:lnTo>
                    <a:pt x="374777" y="4941824"/>
                  </a:lnTo>
                  <a:lnTo>
                    <a:pt x="374777" y="4690427"/>
                  </a:lnTo>
                  <a:lnTo>
                    <a:pt x="364629" y="4682998"/>
                  </a:lnTo>
                  <a:lnTo>
                    <a:pt x="346329" y="4673854"/>
                  </a:lnTo>
                  <a:lnTo>
                    <a:pt x="326910" y="4667745"/>
                  </a:lnTo>
                  <a:lnTo>
                    <a:pt x="307136" y="4664621"/>
                  </a:lnTo>
                  <a:lnTo>
                    <a:pt x="286143" y="4664621"/>
                  </a:lnTo>
                  <a:lnTo>
                    <a:pt x="248246" y="4672330"/>
                  </a:lnTo>
                  <a:lnTo>
                    <a:pt x="200533" y="4699508"/>
                  </a:lnTo>
                  <a:lnTo>
                    <a:pt x="167665" y="4743945"/>
                  </a:lnTo>
                  <a:lnTo>
                    <a:pt x="156476" y="4782261"/>
                  </a:lnTo>
                  <a:lnTo>
                    <a:pt x="154813" y="4803432"/>
                  </a:lnTo>
                  <a:lnTo>
                    <a:pt x="155917" y="4825987"/>
                  </a:lnTo>
                  <a:lnTo>
                    <a:pt x="159766" y="4849622"/>
                  </a:lnTo>
                  <a:lnTo>
                    <a:pt x="218440" y="5127117"/>
                  </a:lnTo>
                  <a:lnTo>
                    <a:pt x="671830" y="5031232"/>
                  </a:lnTo>
                  <a:close/>
                </a:path>
                <a:path w="3132455" h="5127625">
                  <a:moveTo>
                    <a:pt x="737108" y="3387217"/>
                  </a:moveTo>
                  <a:lnTo>
                    <a:pt x="307340" y="3182493"/>
                  </a:lnTo>
                  <a:lnTo>
                    <a:pt x="275844" y="3327273"/>
                  </a:lnTo>
                  <a:lnTo>
                    <a:pt x="521843" y="3431921"/>
                  </a:lnTo>
                  <a:lnTo>
                    <a:pt x="521449" y="3433991"/>
                  </a:lnTo>
                  <a:lnTo>
                    <a:pt x="252730" y="3433191"/>
                  </a:lnTo>
                  <a:lnTo>
                    <a:pt x="221361" y="3576701"/>
                  </a:lnTo>
                  <a:lnTo>
                    <a:pt x="466852" y="3684016"/>
                  </a:lnTo>
                  <a:lnTo>
                    <a:pt x="466217" y="3686683"/>
                  </a:lnTo>
                  <a:lnTo>
                    <a:pt x="198247" y="3682619"/>
                  </a:lnTo>
                  <a:lnTo>
                    <a:pt x="165227" y="3834003"/>
                  </a:lnTo>
                  <a:lnTo>
                    <a:pt x="641096" y="3826764"/>
                  </a:lnTo>
                  <a:lnTo>
                    <a:pt x="671703" y="3686683"/>
                  </a:lnTo>
                  <a:lnTo>
                    <a:pt x="676021" y="3666871"/>
                  </a:lnTo>
                  <a:lnTo>
                    <a:pt x="413004" y="3548126"/>
                  </a:lnTo>
                  <a:lnTo>
                    <a:pt x="413639" y="3545459"/>
                  </a:lnTo>
                  <a:lnTo>
                    <a:pt x="702183" y="3547110"/>
                  </a:lnTo>
                  <a:lnTo>
                    <a:pt x="702551" y="3545459"/>
                  </a:lnTo>
                  <a:lnTo>
                    <a:pt x="726770" y="3434588"/>
                  </a:lnTo>
                  <a:lnTo>
                    <a:pt x="737108" y="3387217"/>
                  </a:lnTo>
                  <a:close/>
                </a:path>
                <a:path w="3132455" h="5127625">
                  <a:moveTo>
                    <a:pt x="957072" y="2765679"/>
                  </a:moveTo>
                  <a:lnTo>
                    <a:pt x="521716" y="2606929"/>
                  </a:lnTo>
                  <a:lnTo>
                    <a:pt x="474853" y="2735453"/>
                  </a:lnTo>
                  <a:lnTo>
                    <a:pt x="689356" y="2813685"/>
                  </a:lnTo>
                  <a:lnTo>
                    <a:pt x="408178" y="2918333"/>
                  </a:lnTo>
                  <a:lnTo>
                    <a:pt x="363601" y="3040507"/>
                  </a:lnTo>
                  <a:lnTo>
                    <a:pt x="799084" y="3199257"/>
                  </a:lnTo>
                  <a:lnTo>
                    <a:pt x="845947" y="3070733"/>
                  </a:lnTo>
                  <a:lnTo>
                    <a:pt x="634492" y="2993644"/>
                  </a:lnTo>
                  <a:lnTo>
                    <a:pt x="912622" y="2887853"/>
                  </a:lnTo>
                  <a:lnTo>
                    <a:pt x="957072" y="2765679"/>
                  </a:lnTo>
                  <a:close/>
                </a:path>
                <a:path w="3132455" h="5127625">
                  <a:moveTo>
                    <a:pt x="1160589" y="2289467"/>
                  </a:moveTo>
                  <a:lnTo>
                    <a:pt x="1152525" y="2245233"/>
                  </a:lnTo>
                  <a:lnTo>
                    <a:pt x="1134630" y="2204491"/>
                  </a:lnTo>
                  <a:lnTo>
                    <a:pt x="1106805" y="2167979"/>
                  </a:lnTo>
                  <a:lnTo>
                    <a:pt x="1069086" y="2135670"/>
                  </a:lnTo>
                  <a:lnTo>
                    <a:pt x="1037971" y="2117318"/>
                  </a:lnTo>
                  <a:lnTo>
                    <a:pt x="1037971" y="2348217"/>
                  </a:lnTo>
                  <a:lnTo>
                    <a:pt x="1034110" y="2368283"/>
                  </a:lnTo>
                  <a:lnTo>
                    <a:pt x="1014196" y="2408593"/>
                  </a:lnTo>
                  <a:lnTo>
                    <a:pt x="985100" y="2434742"/>
                  </a:lnTo>
                  <a:lnTo>
                    <a:pt x="948601" y="2444394"/>
                  </a:lnTo>
                  <a:lnTo>
                    <a:pt x="928763" y="2443276"/>
                  </a:lnTo>
                  <a:lnTo>
                    <a:pt x="886460" y="2429256"/>
                  </a:lnTo>
                  <a:lnTo>
                    <a:pt x="847852" y="2410206"/>
                  </a:lnTo>
                  <a:lnTo>
                    <a:pt x="811034" y="2385085"/>
                  </a:lnTo>
                  <a:lnTo>
                    <a:pt x="788797" y="2353183"/>
                  </a:lnTo>
                  <a:lnTo>
                    <a:pt x="782916" y="2316149"/>
                  </a:lnTo>
                  <a:lnTo>
                    <a:pt x="786752" y="2296160"/>
                  </a:lnTo>
                  <a:lnTo>
                    <a:pt x="806716" y="2255837"/>
                  </a:lnTo>
                  <a:lnTo>
                    <a:pt x="835863" y="2229459"/>
                  </a:lnTo>
                  <a:lnTo>
                    <a:pt x="872439" y="2219604"/>
                  </a:lnTo>
                  <a:lnTo>
                    <a:pt x="892314" y="2220620"/>
                  </a:lnTo>
                  <a:lnTo>
                    <a:pt x="934720" y="2234438"/>
                  </a:lnTo>
                  <a:lnTo>
                    <a:pt x="973328" y="2253615"/>
                  </a:lnTo>
                  <a:lnTo>
                    <a:pt x="1010119" y="2278824"/>
                  </a:lnTo>
                  <a:lnTo>
                    <a:pt x="1032256" y="2310892"/>
                  </a:lnTo>
                  <a:lnTo>
                    <a:pt x="1037971" y="2348217"/>
                  </a:lnTo>
                  <a:lnTo>
                    <a:pt x="1037971" y="2117318"/>
                  </a:lnTo>
                  <a:lnTo>
                    <a:pt x="1021461" y="2107565"/>
                  </a:lnTo>
                  <a:lnTo>
                    <a:pt x="970280" y="2086787"/>
                  </a:lnTo>
                  <a:lnTo>
                    <a:pt x="922058" y="2076500"/>
                  </a:lnTo>
                  <a:lnTo>
                    <a:pt x="875792" y="2076500"/>
                  </a:lnTo>
                  <a:lnTo>
                    <a:pt x="832485" y="2086991"/>
                  </a:lnTo>
                  <a:lnTo>
                    <a:pt x="792353" y="2107565"/>
                  </a:lnTo>
                  <a:lnTo>
                    <a:pt x="756297" y="2137460"/>
                  </a:lnTo>
                  <a:lnTo>
                    <a:pt x="723950" y="2176957"/>
                  </a:lnTo>
                  <a:lnTo>
                    <a:pt x="695452" y="2225929"/>
                  </a:lnTo>
                  <a:lnTo>
                    <a:pt x="673823" y="2278278"/>
                  </a:lnTo>
                  <a:lnTo>
                    <a:pt x="662076" y="2327846"/>
                  </a:lnTo>
                  <a:lnTo>
                    <a:pt x="660196" y="2374671"/>
                  </a:lnTo>
                  <a:lnTo>
                    <a:pt x="668147" y="2418715"/>
                  </a:lnTo>
                  <a:lnTo>
                    <a:pt x="686079" y="2459317"/>
                  </a:lnTo>
                  <a:lnTo>
                    <a:pt x="713968" y="2495778"/>
                  </a:lnTo>
                  <a:lnTo>
                    <a:pt x="751852" y="2528087"/>
                  </a:lnTo>
                  <a:lnTo>
                    <a:pt x="799719" y="2556256"/>
                  </a:lnTo>
                  <a:lnTo>
                    <a:pt x="851293" y="2577211"/>
                  </a:lnTo>
                  <a:lnTo>
                    <a:pt x="851458" y="2577211"/>
                  </a:lnTo>
                  <a:lnTo>
                    <a:pt x="899896" y="2587625"/>
                  </a:lnTo>
                  <a:lnTo>
                    <a:pt x="945692" y="2587625"/>
                  </a:lnTo>
                  <a:lnTo>
                    <a:pt x="988822" y="2577211"/>
                  </a:lnTo>
                  <a:lnTo>
                    <a:pt x="1028649" y="2556840"/>
                  </a:lnTo>
                  <a:lnTo>
                    <a:pt x="1064704" y="2526931"/>
                  </a:lnTo>
                  <a:lnTo>
                    <a:pt x="1096937" y="2487498"/>
                  </a:lnTo>
                  <a:lnTo>
                    <a:pt x="1121943" y="2444394"/>
                  </a:lnTo>
                  <a:lnTo>
                    <a:pt x="1146987" y="2386101"/>
                  </a:lnTo>
                  <a:lnTo>
                    <a:pt x="1158748" y="2336406"/>
                  </a:lnTo>
                  <a:lnTo>
                    <a:pt x="1160589" y="2289467"/>
                  </a:lnTo>
                  <a:close/>
                </a:path>
                <a:path w="3132455" h="5127625">
                  <a:moveTo>
                    <a:pt x="1569339" y="1681099"/>
                  </a:moveTo>
                  <a:lnTo>
                    <a:pt x="1538363" y="1648714"/>
                  </a:lnTo>
                  <a:lnTo>
                    <a:pt x="1240282" y="1337183"/>
                  </a:lnTo>
                  <a:lnTo>
                    <a:pt x="1159383" y="1461262"/>
                  </a:lnTo>
                  <a:lnTo>
                    <a:pt x="1352296" y="1646428"/>
                  </a:lnTo>
                  <a:lnTo>
                    <a:pt x="1350772" y="1648714"/>
                  </a:lnTo>
                  <a:lnTo>
                    <a:pt x="1100213" y="1552067"/>
                  </a:lnTo>
                  <a:lnTo>
                    <a:pt x="1019937" y="1675130"/>
                  </a:lnTo>
                  <a:lnTo>
                    <a:pt x="1211338" y="1862582"/>
                  </a:lnTo>
                  <a:lnTo>
                    <a:pt x="1209941" y="1864868"/>
                  </a:lnTo>
                  <a:lnTo>
                    <a:pt x="960755" y="1765935"/>
                  </a:lnTo>
                  <a:lnTo>
                    <a:pt x="876173" y="1895729"/>
                  </a:lnTo>
                  <a:lnTo>
                    <a:pt x="1323594" y="2058035"/>
                  </a:lnTo>
                  <a:lnTo>
                    <a:pt x="1413002" y="1920875"/>
                  </a:lnTo>
                  <a:lnTo>
                    <a:pt x="1357172" y="1864868"/>
                  </a:lnTo>
                  <a:lnTo>
                    <a:pt x="1209294" y="1716532"/>
                  </a:lnTo>
                  <a:lnTo>
                    <a:pt x="1210830" y="1714246"/>
                  </a:lnTo>
                  <a:lnTo>
                    <a:pt x="1479931" y="1818132"/>
                  </a:lnTo>
                  <a:lnTo>
                    <a:pt x="1547723" y="1714246"/>
                  </a:lnTo>
                  <a:lnTo>
                    <a:pt x="1569339" y="1681099"/>
                  </a:lnTo>
                  <a:close/>
                </a:path>
                <a:path w="3132455" h="5127625">
                  <a:moveTo>
                    <a:pt x="1910588" y="568706"/>
                  </a:moveTo>
                  <a:lnTo>
                    <a:pt x="1847596" y="499364"/>
                  </a:lnTo>
                  <a:lnTo>
                    <a:pt x="1771777" y="568198"/>
                  </a:lnTo>
                  <a:lnTo>
                    <a:pt x="1834769" y="637540"/>
                  </a:lnTo>
                  <a:lnTo>
                    <a:pt x="1910588" y="568706"/>
                  </a:lnTo>
                  <a:close/>
                </a:path>
                <a:path w="3132455" h="5127625">
                  <a:moveTo>
                    <a:pt x="1995182" y="1167892"/>
                  </a:moveTo>
                  <a:lnTo>
                    <a:pt x="1731657" y="1070800"/>
                  </a:lnTo>
                  <a:lnTo>
                    <a:pt x="1731657" y="1217422"/>
                  </a:lnTo>
                  <a:lnTo>
                    <a:pt x="1666760" y="1294003"/>
                  </a:lnTo>
                  <a:lnTo>
                    <a:pt x="1572641" y="1149731"/>
                  </a:lnTo>
                  <a:lnTo>
                    <a:pt x="1574292" y="1147699"/>
                  </a:lnTo>
                  <a:lnTo>
                    <a:pt x="1731657" y="1217422"/>
                  </a:lnTo>
                  <a:lnTo>
                    <a:pt x="1731657" y="1070800"/>
                  </a:lnTo>
                  <a:lnTo>
                    <a:pt x="1532255" y="997331"/>
                  </a:lnTo>
                  <a:lnTo>
                    <a:pt x="1420380" y="1129411"/>
                  </a:lnTo>
                  <a:lnTo>
                    <a:pt x="1664601" y="1557909"/>
                  </a:lnTo>
                  <a:lnTo>
                    <a:pt x="1763026" y="1441831"/>
                  </a:lnTo>
                  <a:lnTo>
                    <a:pt x="1725803" y="1384681"/>
                  </a:lnTo>
                  <a:lnTo>
                    <a:pt x="1802726" y="1294003"/>
                  </a:lnTo>
                  <a:lnTo>
                    <a:pt x="1830832" y="1260856"/>
                  </a:lnTo>
                  <a:lnTo>
                    <a:pt x="1893316" y="1288161"/>
                  </a:lnTo>
                  <a:lnTo>
                    <a:pt x="1916442" y="1260856"/>
                  </a:lnTo>
                  <a:lnTo>
                    <a:pt x="1995182" y="1167892"/>
                  </a:lnTo>
                  <a:close/>
                </a:path>
                <a:path w="3132455" h="5127625">
                  <a:moveTo>
                    <a:pt x="2375166" y="825627"/>
                  </a:moveTo>
                  <a:lnTo>
                    <a:pt x="2300363" y="743331"/>
                  </a:lnTo>
                  <a:lnTo>
                    <a:pt x="2137295" y="891413"/>
                  </a:lnTo>
                  <a:lnTo>
                    <a:pt x="2116467" y="722503"/>
                  </a:lnTo>
                  <a:lnTo>
                    <a:pt x="2091690" y="521589"/>
                  </a:lnTo>
                  <a:lnTo>
                    <a:pt x="2059432" y="486156"/>
                  </a:lnTo>
                  <a:lnTo>
                    <a:pt x="1742960" y="773811"/>
                  </a:lnTo>
                  <a:lnTo>
                    <a:pt x="1817624" y="856107"/>
                  </a:lnTo>
                  <a:lnTo>
                    <a:pt x="1964690" y="722503"/>
                  </a:lnTo>
                  <a:lnTo>
                    <a:pt x="2010410" y="1092327"/>
                  </a:lnTo>
                  <a:lnTo>
                    <a:pt x="2042541" y="1127760"/>
                  </a:lnTo>
                  <a:lnTo>
                    <a:pt x="2302738" y="891413"/>
                  </a:lnTo>
                  <a:lnTo>
                    <a:pt x="2375166" y="825627"/>
                  </a:lnTo>
                  <a:close/>
                </a:path>
                <a:path w="3132455" h="5127625">
                  <a:moveTo>
                    <a:pt x="2854845" y="524002"/>
                  </a:moveTo>
                  <a:lnTo>
                    <a:pt x="2841561" y="502412"/>
                  </a:lnTo>
                  <a:lnTo>
                    <a:pt x="2775724" y="395351"/>
                  </a:lnTo>
                  <a:lnTo>
                    <a:pt x="2612009" y="129159"/>
                  </a:lnTo>
                  <a:lnTo>
                    <a:pt x="2495550" y="200914"/>
                  </a:lnTo>
                  <a:lnTo>
                    <a:pt x="2615184" y="395351"/>
                  </a:lnTo>
                  <a:lnTo>
                    <a:pt x="2329688" y="302895"/>
                  </a:lnTo>
                  <a:lnTo>
                    <a:pt x="2218944" y="370967"/>
                  </a:lnTo>
                  <a:lnTo>
                    <a:pt x="2461768" y="765683"/>
                  </a:lnTo>
                  <a:lnTo>
                    <a:pt x="2578239" y="694055"/>
                  </a:lnTo>
                  <a:lnTo>
                    <a:pt x="2460371" y="502412"/>
                  </a:lnTo>
                  <a:lnTo>
                    <a:pt x="2744101" y="592074"/>
                  </a:lnTo>
                  <a:lnTo>
                    <a:pt x="2854845" y="524002"/>
                  </a:lnTo>
                  <a:close/>
                </a:path>
                <a:path w="3132455" h="5127625">
                  <a:moveTo>
                    <a:pt x="3131947" y="439293"/>
                  </a:moveTo>
                  <a:lnTo>
                    <a:pt x="2984119" y="0"/>
                  </a:lnTo>
                  <a:lnTo>
                    <a:pt x="2843022" y="47498"/>
                  </a:lnTo>
                  <a:lnTo>
                    <a:pt x="2990850" y="486791"/>
                  </a:lnTo>
                  <a:lnTo>
                    <a:pt x="3131947" y="439293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722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3050" dirty="0">
                <a:solidFill>
                  <a:srgbClr val="004479"/>
                </a:solidFill>
              </a:rPr>
              <a:t>OBJECTIVE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3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Increase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gender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balance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in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the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recruitment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of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female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staff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and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doctoral</a:t>
            </a:r>
            <a:r>
              <a:rPr sz="3050" spc="-60" dirty="0">
                <a:solidFill>
                  <a:srgbClr val="004479"/>
                </a:solidFill>
              </a:rPr>
              <a:t> </a:t>
            </a:r>
            <a:r>
              <a:rPr sz="3050" spc="-10" dirty="0">
                <a:solidFill>
                  <a:srgbClr val="004479"/>
                </a:solidFill>
              </a:rPr>
              <a:t>schools</a:t>
            </a:r>
            <a:endParaRPr sz="3050"/>
          </a:p>
        </p:txBody>
      </p:sp>
      <p:sp>
        <p:nvSpPr>
          <p:cNvPr id="8" name="object 8"/>
          <p:cNvSpPr txBox="1"/>
          <p:nvPr/>
        </p:nvSpPr>
        <p:spPr>
          <a:xfrm>
            <a:off x="840739" y="1989429"/>
            <a:ext cx="13637261" cy="518795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70205" marR="1069340" indent="-270510">
              <a:lnSpc>
                <a:spcPts val="2980"/>
              </a:lnSpc>
              <a:spcBef>
                <a:spcPts val="215"/>
              </a:spcBef>
              <a:buFont typeface="Arial MT"/>
              <a:buChar char="•"/>
              <a:tabLst>
                <a:tab pos="371475" algn="l"/>
              </a:tabLst>
            </a:pPr>
            <a:r>
              <a:rPr sz="2500" dirty="0">
                <a:latin typeface="Times New Roman"/>
                <a:cs typeface="Times New Roman"/>
              </a:rPr>
              <a:t>Broaden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recruitment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strategies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include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underrepresented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genders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based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agreed procedures</a:t>
            </a:r>
            <a:endParaRPr sz="2500" dirty="0">
              <a:latin typeface="Times New Roman"/>
              <a:cs typeface="Times New Roman"/>
            </a:endParaRPr>
          </a:p>
          <a:p>
            <a:pPr marL="370840" indent="-269875">
              <a:lnSpc>
                <a:spcPct val="100000"/>
              </a:lnSpc>
              <a:spcBef>
                <a:spcPts val="1110"/>
              </a:spcBef>
              <a:buFont typeface="Arial MT"/>
              <a:buChar char="•"/>
              <a:tabLst>
                <a:tab pos="370840" algn="l"/>
              </a:tabLst>
            </a:pPr>
            <a:r>
              <a:rPr sz="2500" spc="-10" dirty="0">
                <a:latin typeface="Times New Roman"/>
                <a:cs typeface="Times New Roman"/>
              </a:rPr>
              <a:t>Gender</a:t>
            </a:r>
            <a:r>
              <a:rPr sz="2500" spc="-1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balanced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recruitment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committees</a:t>
            </a:r>
            <a:endParaRPr sz="2500" dirty="0">
              <a:latin typeface="Times New Roman"/>
              <a:cs typeface="Times New Roman"/>
            </a:endParaRPr>
          </a:p>
          <a:p>
            <a:pPr marL="370840" indent="-2698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70840" algn="l"/>
              </a:tabLst>
            </a:pPr>
            <a:r>
              <a:rPr sz="2500" dirty="0">
                <a:latin typeface="Times New Roman"/>
                <a:cs typeface="Times New Roman"/>
              </a:rPr>
              <a:t>Study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on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gender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pay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gap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Key</a:t>
            </a:r>
            <a:r>
              <a:rPr sz="2700" b="1" spc="-8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actions</a:t>
            </a:r>
            <a:r>
              <a:rPr sz="2700" b="1" spc="-9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implemented:</a:t>
            </a:r>
            <a:endParaRPr sz="2700" dirty="0">
              <a:latin typeface="Times New Roman"/>
              <a:cs typeface="Times New Roman"/>
            </a:endParaRPr>
          </a:p>
          <a:p>
            <a:pPr marL="290195" marR="5080" indent="-270510">
              <a:lnSpc>
                <a:spcPts val="2980"/>
              </a:lnSpc>
              <a:spcBef>
                <a:spcPts val="3040"/>
              </a:spcBef>
              <a:buFont typeface="Arial MT"/>
              <a:buChar char="•"/>
              <a:tabLst>
                <a:tab pos="291465" algn="l"/>
              </a:tabLst>
            </a:pP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number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normative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organisational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measures,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including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UW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Rector's</a:t>
            </a:r>
            <a:r>
              <a:rPr sz="2500" spc="-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Order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No.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27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of </a:t>
            </a:r>
            <a:r>
              <a:rPr sz="2500" dirty="0">
                <a:latin typeface="Times New Roman"/>
                <a:cs typeface="Times New Roman"/>
              </a:rPr>
              <a:t>27.02.2025,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UW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Senate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Resolution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No.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17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20.01.2021</a:t>
            </a:r>
            <a:endParaRPr sz="2500" dirty="0">
              <a:latin typeface="Times New Roman"/>
              <a:cs typeface="Times New Roman"/>
            </a:endParaRPr>
          </a:p>
          <a:p>
            <a:pPr marL="290195" marR="2223770" indent="-270510">
              <a:lnSpc>
                <a:spcPts val="2980"/>
              </a:lnSpc>
              <a:spcBef>
                <a:spcPts val="30"/>
              </a:spcBef>
              <a:buFont typeface="Arial MT"/>
              <a:buChar char="•"/>
              <a:tabLst>
                <a:tab pos="291465" algn="l"/>
              </a:tabLst>
            </a:pPr>
            <a:r>
              <a:rPr sz="2500" dirty="0">
                <a:latin typeface="Times New Roman"/>
                <a:cs typeface="Times New Roman"/>
              </a:rPr>
              <a:t>Policy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open,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transparent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merit-</a:t>
            </a:r>
            <a:r>
              <a:rPr sz="2500" dirty="0">
                <a:latin typeface="Times New Roman"/>
                <a:cs typeface="Times New Roman"/>
              </a:rPr>
              <a:t>based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recruitment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University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of 	</a:t>
            </a:r>
            <a:r>
              <a:rPr sz="2500" spc="-10" dirty="0">
                <a:latin typeface="Times New Roman"/>
                <a:cs typeface="Times New Roman"/>
              </a:rPr>
              <a:t>Warsaw</a:t>
            </a:r>
            <a:endParaRPr sz="2500" dirty="0">
              <a:latin typeface="Times New Roman"/>
              <a:cs typeface="Times New Roman"/>
            </a:endParaRPr>
          </a:p>
          <a:p>
            <a:pPr marL="290195" indent="-270510">
              <a:lnSpc>
                <a:spcPts val="2910"/>
              </a:lnSpc>
              <a:buFont typeface="Arial MT"/>
              <a:buChar char="•"/>
              <a:tabLst>
                <a:tab pos="290195" algn="l"/>
              </a:tabLst>
            </a:pPr>
            <a:r>
              <a:rPr sz="2500" dirty="0">
                <a:latin typeface="Times New Roman"/>
                <a:cs typeface="Times New Roman"/>
              </a:rPr>
              <a:t>Recruitment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scheme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position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academic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teacher</a:t>
            </a:r>
            <a:endParaRPr sz="2500" dirty="0">
              <a:latin typeface="Times New Roman"/>
              <a:cs typeface="Times New Roman"/>
            </a:endParaRPr>
          </a:p>
          <a:p>
            <a:pPr marL="290195" indent="-270510">
              <a:lnSpc>
                <a:spcPct val="100000"/>
              </a:lnSpc>
              <a:buFont typeface="Arial MT"/>
              <a:buChar char="•"/>
              <a:tabLst>
                <a:tab pos="290195" algn="l"/>
              </a:tabLst>
            </a:pPr>
            <a:r>
              <a:rPr sz="2500" dirty="0">
                <a:latin typeface="Times New Roman"/>
                <a:cs typeface="Times New Roman"/>
              </a:rPr>
              <a:t>Guide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heads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organisational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units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committees</a:t>
            </a:r>
            <a:endParaRPr sz="2500" dirty="0">
              <a:latin typeface="Times New Roman"/>
              <a:cs typeface="Times New Roman"/>
            </a:endParaRPr>
          </a:p>
          <a:p>
            <a:pPr marL="290195" indent="-270510">
              <a:lnSpc>
                <a:spcPct val="100000"/>
              </a:lnSpc>
              <a:buFont typeface="Arial MT"/>
              <a:buChar char="•"/>
              <a:tabLst>
                <a:tab pos="290195" algn="l"/>
              </a:tabLst>
            </a:pPr>
            <a:r>
              <a:rPr sz="2500" dirty="0">
                <a:latin typeface="Times New Roman"/>
                <a:cs typeface="Times New Roman"/>
              </a:rPr>
              <a:t>Wage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gap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survey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UW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706866"/>
            <a:ext cx="7322820" cy="1580515"/>
          </a:xfrm>
          <a:custGeom>
            <a:avLst/>
            <a:gdLst/>
            <a:ahLst/>
            <a:cxnLst/>
            <a:rect l="l" t="t" r="r" b="b"/>
            <a:pathLst>
              <a:path w="7322820" h="1580515">
                <a:moveTo>
                  <a:pt x="7322312" y="1580132"/>
                </a:moveTo>
                <a:lnTo>
                  <a:pt x="0" y="1580132"/>
                </a:lnTo>
                <a:lnTo>
                  <a:pt x="0" y="0"/>
                </a:lnTo>
                <a:lnTo>
                  <a:pt x="7322312" y="1580132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56897" y="0"/>
            <a:ext cx="6531609" cy="10287000"/>
            <a:chOff x="11756897" y="0"/>
            <a:chExt cx="6531609" cy="10287000"/>
          </a:xfrm>
        </p:grpSpPr>
        <p:sp>
          <p:nvSpPr>
            <p:cNvPr id="3" name="object 3"/>
            <p:cNvSpPr/>
            <p:nvPr/>
          </p:nvSpPr>
          <p:spPr>
            <a:xfrm>
              <a:off x="11756897" y="1"/>
              <a:ext cx="6531609" cy="1502410"/>
            </a:xfrm>
            <a:custGeom>
              <a:avLst/>
              <a:gdLst/>
              <a:ahLst/>
              <a:cxnLst/>
              <a:rect l="l" t="t" r="r" b="b"/>
              <a:pathLst>
                <a:path w="6531609" h="1502410">
                  <a:moveTo>
                    <a:pt x="6531102" y="1502155"/>
                  </a:moveTo>
                  <a:lnTo>
                    <a:pt x="0" y="0"/>
                  </a:lnTo>
                  <a:lnTo>
                    <a:pt x="6531102" y="0"/>
                  </a:lnTo>
                  <a:lnTo>
                    <a:pt x="6531102" y="1502155"/>
                  </a:lnTo>
                  <a:close/>
                </a:path>
              </a:pathLst>
            </a:custGeom>
            <a:solidFill>
              <a:srgbClr val="004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14195" y="0"/>
              <a:ext cx="4773674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88567" y="1298449"/>
              <a:ext cx="4597146" cy="89862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336255" y="1764931"/>
              <a:ext cx="3132455" cy="5127625"/>
            </a:xfrm>
            <a:custGeom>
              <a:avLst/>
              <a:gdLst/>
              <a:ahLst/>
              <a:cxnLst/>
              <a:rect l="l" t="t" r="r" b="b"/>
              <a:pathLst>
                <a:path w="3132455" h="5127625">
                  <a:moveTo>
                    <a:pt x="90424" y="4211701"/>
                  </a:moveTo>
                  <a:lnTo>
                    <a:pt x="7493" y="4101465"/>
                  </a:lnTo>
                  <a:lnTo>
                    <a:pt x="4826" y="4102735"/>
                  </a:lnTo>
                  <a:lnTo>
                    <a:pt x="0" y="4232021"/>
                  </a:lnTo>
                  <a:lnTo>
                    <a:pt x="87249" y="4297934"/>
                  </a:lnTo>
                  <a:lnTo>
                    <a:pt x="90424" y="4211701"/>
                  </a:lnTo>
                  <a:close/>
                </a:path>
                <a:path w="3132455" h="5127625">
                  <a:moveTo>
                    <a:pt x="603885" y="4252341"/>
                  </a:moveTo>
                  <a:lnTo>
                    <a:pt x="602119" y="4195699"/>
                  </a:lnTo>
                  <a:lnTo>
                    <a:pt x="592467" y="4145572"/>
                  </a:lnTo>
                  <a:lnTo>
                    <a:pt x="574929" y="4101973"/>
                  </a:lnTo>
                  <a:lnTo>
                    <a:pt x="549529" y="4064889"/>
                  </a:lnTo>
                  <a:lnTo>
                    <a:pt x="516445" y="4035107"/>
                  </a:lnTo>
                  <a:lnTo>
                    <a:pt x="492760" y="4022255"/>
                  </a:lnTo>
                  <a:lnTo>
                    <a:pt x="492760" y="4248277"/>
                  </a:lnTo>
                  <a:lnTo>
                    <a:pt x="490131" y="4270616"/>
                  </a:lnTo>
                  <a:lnTo>
                    <a:pt x="474319" y="4306430"/>
                  </a:lnTo>
                  <a:lnTo>
                    <a:pt x="426491" y="4337278"/>
                  </a:lnTo>
                  <a:lnTo>
                    <a:pt x="405066" y="4341241"/>
                  </a:lnTo>
                  <a:lnTo>
                    <a:pt x="402805" y="4341241"/>
                  </a:lnTo>
                  <a:lnTo>
                    <a:pt x="382143" y="4341876"/>
                  </a:lnTo>
                  <a:lnTo>
                    <a:pt x="339090" y="4340225"/>
                  </a:lnTo>
                  <a:lnTo>
                    <a:pt x="295236" y="4332414"/>
                  </a:lnTo>
                  <a:lnTo>
                    <a:pt x="261874" y="4312412"/>
                  </a:lnTo>
                  <a:lnTo>
                    <a:pt x="236626" y="4261231"/>
                  </a:lnTo>
                  <a:lnTo>
                    <a:pt x="235712" y="4238752"/>
                  </a:lnTo>
                  <a:lnTo>
                    <a:pt x="238328" y="4216324"/>
                  </a:lnTo>
                  <a:lnTo>
                    <a:pt x="254139" y="4180319"/>
                  </a:lnTo>
                  <a:lnTo>
                    <a:pt x="302018" y="4149052"/>
                  </a:lnTo>
                  <a:lnTo>
                    <a:pt x="346329" y="4144391"/>
                  </a:lnTo>
                  <a:lnTo>
                    <a:pt x="389382" y="4145915"/>
                  </a:lnTo>
                  <a:lnTo>
                    <a:pt x="433273" y="4153916"/>
                  </a:lnTo>
                  <a:lnTo>
                    <a:pt x="466598" y="4174109"/>
                  </a:lnTo>
                  <a:lnTo>
                    <a:pt x="491832" y="4225709"/>
                  </a:lnTo>
                  <a:lnTo>
                    <a:pt x="492760" y="4248277"/>
                  </a:lnTo>
                  <a:lnTo>
                    <a:pt x="492760" y="4022255"/>
                  </a:lnTo>
                  <a:lnTo>
                    <a:pt x="476084" y="4013187"/>
                  </a:lnTo>
                  <a:lnTo>
                    <a:pt x="428434" y="3999153"/>
                  </a:lnTo>
                  <a:lnTo>
                    <a:pt x="373507" y="3993007"/>
                  </a:lnTo>
                  <a:lnTo>
                    <a:pt x="318274" y="3995102"/>
                  </a:lnTo>
                  <a:lnTo>
                    <a:pt x="269748" y="4005580"/>
                  </a:lnTo>
                  <a:lnTo>
                    <a:pt x="227876" y="4024439"/>
                  </a:lnTo>
                  <a:lnTo>
                    <a:pt x="192659" y="4051681"/>
                  </a:lnTo>
                  <a:lnTo>
                    <a:pt x="164528" y="4086758"/>
                  </a:lnTo>
                  <a:lnTo>
                    <a:pt x="143802" y="4128935"/>
                  </a:lnTo>
                  <a:lnTo>
                    <a:pt x="130479" y="4178198"/>
                  </a:lnTo>
                  <a:lnTo>
                    <a:pt x="124587" y="4234561"/>
                  </a:lnTo>
                  <a:lnTo>
                    <a:pt x="126276" y="4290009"/>
                  </a:lnTo>
                  <a:lnTo>
                    <a:pt x="135915" y="4341241"/>
                  </a:lnTo>
                  <a:lnTo>
                    <a:pt x="153365" y="4384726"/>
                  </a:lnTo>
                  <a:lnTo>
                    <a:pt x="178689" y="4421632"/>
                  </a:lnTo>
                  <a:lnTo>
                    <a:pt x="211632" y="4451324"/>
                  </a:lnTo>
                  <a:lnTo>
                    <a:pt x="252006" y="4473156"/>
                  </a:lnTo>
                  <a:lnTo>
                    <a:pt x="299783" y="4487088"/>
                  </a:lnTo>
                  <a:lnTo>
                    <a:pt x="354965" y="4493133"/>
                  </a:lnTo>
                  <a:lnTo>
                    <a:pt x="410489" y="4491139"/>
                  </a:lnTo>
                  <a:lnTo>
                    <a:pt x="459181" y="4480750"/>
                  </a:lnTo>
                  <a:lnTo>
                    <a:pt x="501027" y="4461992"/>
                  </a:lnTo>
                  <a:lnTo>
                    <a:pt x="536067" y="4434840"/>
                  </a:lnTo>
                  <a:lnTo>
                    <a:pt x="564083" y="4399940"/>
                  </a:lnTo>
                  <a:lnTo>
                    <a:pt x="584733" y="4357878"/>
                  </a:lnTo>
                  <a:lnTo>
                    <a:pt x="597992" y="4308691"/>
                  </a:lnTo>
                  <a:lnTo>
                    <a:pt x="603885" y="4252341"/>
                  </a:lnTo>
                  <a:close/>
                </a:path>
                <a:path w="3132455" h="5127625">
                  <a:moveTo>
                    <a:pt x="671830" y="5031232"/>
                  </a:moveTo>
                  <a:lnTo>
                    <a:pt x="656666" y="4959604"/>
                  </a:lnTo>
                  <a:lnTo>
                    <a:pt x="648373" y="4920488"/>
                  </a:lnTo>
                  <a:lnTo>
                    <a:pt x="640969" y="4885563"/>
                  </a:lnTo>
                  <a:lnTo>
                    <a:pt x="475615" y="4920488"/>
                  </a:lnTo>
                  <a:lnTo>
                    <a:pt x="464185" y="4866513"/>
                  </a:lnTo>
                  <a:lnTo>
                    <a:pt x="612521" y="4751070"/>
                  </a:lnTo>
                  <a:lnTo>
                    <a:pt x="607771" y="4728591"/>
                  </a:lnTo>
                  <a:lnTo>
                    <a:pt x="577977" y="4587621"/>
                  </a:lnTo>
                  <a:lnTo>
                    <a:pt x="409575" y="4728591"/>
                  </a:lnTo>
                  <a:lnTo>
                    <a:pt x="396252" y="4710379"/>
                  </a:lnTo>
                  <a:lnTo>
                    <a:pt x="381279" y="4695177"/>
                  </a:lnTo>
                  <a:lnTo>
                    <a:pt x="374777" y="4690427"/>
                  </a:lnTo>
                  <a:lnTo>
                    <a:pt x="374777" y="4941824"/>
                  </a:lnTo>
                  <a:lnTo>
                    <a:pt x="291084" y="4959604"/>
                  </a:lnTo>
                  <a:lnTo>
                    <a:pt x="270891" y="4863973"/>
                  </a:lnTo>
                  <a:lnTo>
                    <a:pt x="269887" y="4855591"/>
                  </a:lnTo>
                  <a:lnTo>
                    <a:pt x="270510" y="4847564"/>
                  </a:lnTo>
                  <a:lnTo>
                    <a:pt x="295363" y="4816894"/>
                  </a:lnTo>
                  <a:lnTo>
                    <a:pt x="312445" y="4813300"/>
                  </a:lnTo>
                  <a:lnTo>
                    <a:pt x="320738" y="4813871"/>
                  </a:lnTo>
                  <a:lnTo>
                    <a:pt x="352069" y="4838255"/>
                  </a:lnTo>
                  <a:lnTo>
                    <a:pt x="374777" y="4941824"/>
                  </a:lnTo>
                  <a:lnTo>
                    <a:pt x="374777" y="4690427"/>
                  </a:lnTo>
                  <a:lnTo>
                    <a:pt x="364629" y="4682998"/>
                  </a:lnTo>
                  <a:lnTo>
                    <a:pt x="346329" y="4673854"/>
                  </a:lnTo>
                  <a:lnTo>
                    <a:pt x="326910" y="4667745"/>
                  </a:lnTo>
                  <a:lnTo>
                    <a:pt x="307136" y="4664621"/>
                  </a:lnTo>
                  <a:lnTo>
                    <a:pt x="286143" y="4664621"/>
                  </a:lnTo>
                  <a:lnTo>
                    <a:pt x="248246" y="4672330"/>
                  </a:lnTo>
                  <a:lnTo>
                    <a:pt x="200533" y="4699508"/>
                  </a:lnTo>
                  <a:lnTo>
                    <a:pt x="167665" y="4743945"/>
                  </a:lnTo>
                  <a:lnTo>
                    <a:pt x="156476" y="4782261"/>
                  </a:lnTo>
                  <a:lnTo>
                    <a:pt x="154813" y="4803432"/>
                  </a:lnTo>
                  <a:lnTo>
                    <a:pt x="155917" y="4825987"/>
                  </a:lnTo>
                  <a:lnTo>
                    <a:pt x="159766" y="4849622"/>
                  </a:lnTo>
                  <a:lnTo>
                    <a:pt x="218440" y="5127117"/>
                  </a:lnTo>
                  <a:lnTo>
                    <a:pt x="671830" y="5031232"/>
                  </a:lnTo>
                  <a:close/>
                </a:path>
                <a:path w="3132455" h="5127625">
                  <a:moveTo>
                    <a:pt x="737108" y="3387217"/>
                  </a:moveTo>
                  <a:lnTo>
                    <a:pt x="307340" y="3182493"/>
                  </a:lnTo>
                  <a:lnTo>
                    <a:pt x="275844" y="3327273"/>
                  </a:lnTo>
                  <a:lnTo>
                    <a:pt x="521843" y="3431921"/>
                  </a:lnTo>
                  <a:lnTo>
                    <a:pt x="521449" y="3433991"/>
                  </a:lnTo>
                  <a:lnTo>
                    <a:pt x="252730" y="3433191"/>
                  </a:lnTo>
                  <a:lnTo>
                    <a:pt x="221361" y="3576701"/>
                  </a:lnTo>
                  <a:lnTo>
                    <a:pt x="466852" y="3684016"/>
                  </a:lnTo>
                  <a:lnTo>
                    <a:pt x="466217" y="3686683"/>
                  </a:lnTo>
                  <a:lnTo>
                    <a:pt x="198247" y="3682619"/>
                  </a:lnTo>
                  <a:lnTo>
                    <a:pt x="165227" y="3834003"/>
                  </a:lnTo>
                  <a:lnTo>
                    <a:pt x="641096" y="3826764"/>
                  </a:lnTo>
                  <a:lnTo>
                    <a:pt x="671703" y="3686683"/>
                  </a:lnTo>
                  <a:lnTo>
                    <a:pt x="676021" y="3666871"/>
                  </a:lnTo>
                  <a:lnTo>
                    <a:pt x="413004" y="3548126"/>
                  </a:lnTo>
                  <a:lnTo>
                    <a:pt x="413639" y="3545459"/>
                  </a:lnTo>
                  <a:lnTo>
                    <a:pt x="702183" y="3547110"/>
                  </a:lnTo>
                  <a:lnTo>
                    <a:pt x="702551" y="3545459"/>
                  </a:lnTo>
                  <a:lnTo>
                    <a:pt x="726770" y="3434588"/>
                  </a:lnTo>
                  <a:lnTo>
                    <a:pt x="737108" y="3387217"/>
                  </a:lnTo>
                  <a:close/>
                </a:path>
                <a:path w="3132455" h="5127625">
                  <a:moveTo>
                    <a:pt x="957072" y="2765679"/>
                  </a:moveTo>
                  <a:lnTo>
                    <a:pt x="521716" y="2606929"/>
                  </a:lnTo>
                  <a:lnTo>
                    <a:pt x="474853" y="2735453"/>
                  </a:lnTo>
                  <a:lnTo>
                    <a:pt x="689356" y="2813685"/>
                  </a:lnTo>
                  <a:lnTo>
                    <a:pt x="408178" y="2918333"/>
                  </a:lnTo>
                  <a:lnTo>
                    <a:pt x="363601" y="3040507"/>
                  </a:lnTo>
                  <a:lnTo>
                    <a:pt x="799084" y="3199257"/>
                  </a:lnTo>
                  <a:lnTo>
                    <a:pt x="845947" y="3070733"/>
                  </a:lnTo>
                  <a:lnTo>
                    <a:pt x="634492" y="2993644"/>
                  </a:lnTo>
                  <a:lnTo>
                    <a:pt x="912622" y="2887853"/>
                  </a:lnTo>
                  <a:lnTo>
                    <a:pt x="957072" y="2765679"/>
                  </a:lnTo>
                  <a:close/>
                </a:path>
                <a:path w="3132455" h="5127625">
                  <a:moveTo>
                    <a:pt x="1160589" y="2289467"/>
                  </a:moveTo>
                  <a:lnTo>
                    <a:pt x="1152525" y="2245233"/>
                  </a:lnTo>
                  <a:lnTo>
                    <a:pt x="1134630" y="2204491"/>
                  </a:lnTo>
                  <a:lnTo>
                    <a:pt x="1106805" y="2167979"/>
                  </a:lnTo>
                  <a:lnTo>
                    <a:pt x="1069086" y="2135670"/>
                  </a:lnTo>
                  <a:lnTo>
                    <a:pt x="1037971" y="2117318"/>
                  </a:lnTo>
                  <a:lnTo>
                    <a:pt x="1037971" y="2348217"/>
                  </a:lnTo>
                  <a:lnTo>
                    <a:pt x="1034110" y="2368283"/>
                  </a:lnTo>
                  <a:lnTo>
                    <a:pt x="1014196" y="2408593"/>
                  </a:lnTo>
                  <a:lnTo>
                    <a:pt x="985100" y="2434742"/>
                  </a:lnTo>
                  <a:lnTo>
                    <a:pt x="948601" y="2444394"/>
                  </a:lnTo>
                  <a:lnTo>
                    <a:pt x="928763" y="2443276"/>
                  </a:lnTo>
                  <a:lnTo>
                    <a:pt x="886460" y="2429256"/>
                  </a:lnTo>
                  <a:lnTo>
                    <a:pt x="847852" y="2410206"/>
                  </a:lnTo>
                  <a:lnTo>
                    <a:pt x="811034" y="2385085"/>
                  </a:lnTo>
                  <a:lnTo>
                    <a:pt x="788797" y="2353183"/>
                  </a:lnTo>
                  <a:lnTo>
                    <a:pt x="782916" y="2316149"/>
                  </a:lnTo>
                  <a:lnTo>
                    <a:pt x="786752" y="2296160"/>
                  </a:lnTo>
                  <a:lnTo>
                    <a:pt x="806716" y="2255837"/>
                  </a:lnTo>
                  <a:lnTo>
                    <a:pt x="835863" y="2229459"/>
                  </a:lnTo>
                  <a:lnTo>
                    <a:pt x="872439" y="2219604"/>
                  </a:lnTo>
                  <a:lnTo>
                    <a:pt x="892314" y="2220620"/>
                  </a:lnTo>
                  <a:lnTo>
                    <a:pt x="934720" y="2234438"/>
                  </a:lnTo>
                  <a:lnTo>
                    <a:pt x="973328" y="2253615"/>
                  </a:lnTo>
                  <a:lnTo>
                    <a:pt x="1010119" y="2278824"/>
                  </a:lnTo>
                  <a:lnTo>
                    <a:pt x="1032256" y="2310892"/>
                  </a:lnTo>
                  <a:lnTo>
                    <a:pt x="1037971" y="2348217"/>
                  </a:lnTo>
                  <a:lnTo>
                    <a:pt x="1037971" y="2117318"/>
                  </a:lnTo>
                  <a:lnTo>
                    <a:pt x="1021461" y="2107565"/>
                  </a:lnTo>
                  <a:lnTo>
                    <a:pt x="970280" y="2086787"/>
                  </a:lnTo>
                  <a:lnTo>
                    <a:pt x="922058" y="2076500"/>
                  </a:lnTo>
                  <a:lnTo>
                    <a:pt x="875792" y="2076500"/>
                  </a:lnTo>
                  <a:lnTo>
                    <a:pt x="832485" y="2086991"/>
                  </a:lnTo>
                  <a:lnTo>
                    <a:pt x="792353" y="2107565"/>
                  </a:lnTo>
                  <a:lnTo>
                    <a:pt x="756297" y="2137460"/>
                  </a:lnTo>
                  <a:lnTo>
                    <a:pt x="723950" y="2176957"/>
                  </a:lnTo>
                  <a:lnTo>
                    <a:pt x="695452" y="2225929"/>
                  </a:lnTo>
                  <a:lnTo>
                    <a:pt x="673823" y="2278278"/>
                  </a:lnTo>
                  <a:lnTo>
                    <a:pt x="662076" y="2327846"/>
                  </a:lnTo>
                  <a:lnTo>
                    <a:pt x="660196" y="2374671"/>
                  </a:lnTo>
                  <a:lnTo>
                    <a:pt x="668147" y="2418715"/>
                  </a:lnTo>
                  <a:lnTo>
                    <a:pt x="686079" y="2459317"/>
                  </a:lnTo>
                  <a:lnTo>
                    <a:pt x="713968" y="2495778"/>
                  </a:lnTo>
                  <a:lnTo>
                    <a:pt x="751852" y="2528087"/>
                  </a:lnTo>
                  <a:lnTo>
                    <a:pt x="799719" y="2556256"/>
                  </a:lnTo>
                  <a:lnTo>
                    <a:pt x="851293" y="2577211"/>
                  </a:lnTo>
                  <a:lnTo>
                    <a:pt x="851458" y="2577211"/>
                  </a:lnTo>
                  <a:lnTo>
                    <a:pt x="899896" y="2587625"/>
                  </a:lnTo>
                  <a:lnTo>
                    <a:pt x="945692" y="2587625"/>
                  </a:lnTo>
                  <a:lnTo>
                    <a:pt x="988822" y="2577211"/>
                  </a:lnTo>
                  <a:lnTo>
                    <a:pt x="1028649" y="2556840"/>
                  </a:lnTo>
                  <a:lnTo>
                    <a:pt x="1064704" y="2526931"/>
                  </a:lnTo>
                  <a:lnTo>
                    <a:pt x="1096937" y="2487498"/>
                  </a:lnTo>
                  <a:lnTo>
                    <a:pt x="1121943" y="2444394"/>
                  </a:lnTo>
                  <a:lnTo>
                    <a:pt x="1146987" y="2386101"/>
                  </a:lnTo>
                  <a:lnTo>
                    <a:pt x="1158748" y="2336406"/>
                  </a:lnTo>
                  <a:lnTo>
                    <a:pt x="1160589" y="2289467"/>
                  </a:lnTo>
                  <a:close/>
                </a:path>
                <a:path w="3132455" h="5127625">
                  <a:moveTo>
                    <a:pt x="1569339" y="1681099"/>
                  </a:moveTo>
                  <a:lnTo>
                    <a:pt x="1538363" y="1648714"/>
                  </a:lnTo>
                  <a:lnTo>
                    <a:pt x="1240282" y="1337183"/>
                  </a:lnTo>
                  <a:lnTo>
                    <a:pt x="1159383" y="1461262"/>
                  </a:lnTo>
                  <a:lnTo>
                    <a:pt x="1352296" y="1646428"/>
                  </a:lnTo>
                  <a:lnTo>
                    <a:pt x="1350772" y="1648714"/>
                  </a:lnTo>
                  <a:lnTo>
                    <a:pt x="1100213" y="1552067"/>
                  </a:lnTo>
                  <a:lnTo>
                    <a:pt x="1019937" y="1675130"/>
                  </a:lnTo>
                  <a:lnTo>
                    <a:pt x="1211338" y="1862582"/>
                  </a:lnTo>
                  <a:lnTo>
                    <a:pt x="1209941" y="1864868"/>
                  </a:lnTo>
                  <a:lnTo>
                    <a:pt x="960755" y="1765935"/>
                  </a:lnTo>
                  <a:lnTo>
                    <a:pt x="876173" y="1895729"/>
                  </a:lnTo>
                  <a:lnTo>
                    <a:pt x="1323594" y="2058035"/>
                  </a:lnTo>
                  <a:lnTo>
                    <a:pt x="1413002" y="1920875"/>
                  </a:lnTo>
                  <a:lnTo>
                    <a:pt x="1357172" y="1864868"/>
                  </a:lnTo>
                  <a:lnTo>
                    <a:pt x="1209294" y="1716532"/>
                  </a:lnTo>
                  <a:lnTo>
                    <a:pt x="1210830" y="1714246"/>
                  </a:lnTo>
                  <a:lnTo>
                    <a:pt x="1479931" y="1818132"/>
                  </a:lnTo>
                  <a:lnTo>
                    <a:pt x="1547723" y="1714246"/>
                  </a:lnTo>
                  <a:lnTo>
                    <a:pt x="1569339" y="1681099"/>
                  </a:lnTo>
                  <a:close/>
                </a:path>
                <a:path w="3132455" h="5127625">
                  <a:moveTo>
                    <a:pt x="1910588" y="568706"/>
                  </a:moveTo>
                  <a:lnTo>
                    <a:pt x="1847596" y="499364"/>
                  </a:lnTo>
                  <a:lnTo>
                    <a:pt x="1771777" y="568198"/>
                  </a:lnTo>
                  <a:lnTo>
                    <a:pt x="1834769" y="637540"/>
                  </a:lnTo>
                  <a:lnTo>
                    <a:pt x="1910588" y="568706"/>
                  </a:lnTo>
                  <a:close/>
                </a:path>
                <a:path w="3132455" h="5127625">
                  <a:moveTo>
                    <a:pt x="1995182" y="1167892"/>
                  </a:moveTo>
                  <a:lnTo>
                    <a:pt x="1731657" y="1070800"/>
                  </a:lnTo>
                  <a:lnTo>
                    <a:pt x="1731657" y="1217422"/>
                  </a:lnTo>
                  <a:lnTo>
                    <a:pt x="1666760" y="1294003"/>
                  </a:lnTo>
                  <a:lnTo>
                    <a:pt x="1572641" y="1149731"/>
                  </a:lnTo>
                  <a:lnTo>
                    <a:pt x="1574292" y="1147699"/>
                  </a:lnTo>
                  <a:lnTo>
                    <a:pt x="1731657" y="1217422"/>
                  </a:lnTo>
                  <a:lnTo>
                    <a:pt x="1731657" y="1070800"/>
                  </a:lnTo>
                  <a:lnTo>
                    <a:pt x="1532255" y="997331"/>
                  </a:lnTo>
                  <a:lnTo>
                    <a:pt x="1420380" y="1129411"/>
                  </a:lnTo>
                  <a:lnTo>
                    <a:pt x="1664601" y="1557909"/>
                  </a:lnTo>
                  <a:lnTo>
                    <a:pt x="1763026" y="1441831"/>
                  </a:lnTo>
                  <a:lnTo>
                    <a:pt x="1725803" y="1384681"/>
                  </a:lnTo>
                  <a:lnTo>
                    <a:pt x="1802726" y="1294003"/>
                  </a:lnTo>
                  <a:lnTo>
                    <a:pt x="1830832" y="1260856"/>
                  </a:lnTo>
                  <a:lnTo>
                    <a:pt x="1893316" y="1288161"/>
                  </a:lnTo>
                  <a:lnTo>
                    <a:pt x="1916442" y="1260856"/>
                  </a:lnTo>
                  <a:lnTo>
                    <a:pt x="1995182" y="1167892"/>
                  </a:lnTo>
                  <a:close/>
                </a:path>
                <a:path w="3132455" h="5127625">
                  <a:moveTo>
                    <a:pt x="2375166" y="825627"/>
                  </a:moveTo>
                  <a:lnTo>
                    <a:pt x="2300363" y="743331"/>
                  </a:lnTo>
                  <a:lnTo>
                    <a:pt x="2137295" y="891413"/>
                  </a:lnTo>
                  <a:lnTo>
                    <a:pt x="2116467" y="722503"/>
                  </a:lnTo>
                  <a:lnTo>
                    <a:pt x="2091690" y="521589"/>
                  </a:lnTo>
                  <a:lnTo>
                    <a:pt x="2059432" y="486156"/>
                  </a:lnTo>
                  <a:lnTo>
                    <a:pt x="1742960" y="773811"/>
                  </a:lnTo>
                  <a:lnTo>
                    <a:pt x="1817624" y="856107"/>
                  </a:lnTo>
                  <a:lnTo>
                    <a:pt x="1964690" y="722503"/>
                  </a:lnTo>
                  <a:lnTo>
                    <a:pt x="2010410" y="1092327"/>
                  </a:lnTo>
                  <a:lnTo>
                    <a:pt x="2042541" y="1127760"/>
                  </a:lnTo>
                  <a:lnTo>
                    <a:pt x="2302738" y="891413"/>
                  </a:lnTo>
                  <a:lnTo>
                    <a:pt x="2375166" y="825627"/>
                  </a:lnTo>
                  <a:close/>
                </a:path>
                <a:path w="3132455" h="5127625">
                  <a:moveTo>
                    <a:pt x="2854845" y="524002"/>
                  </a:moveTo>
                  <a:lnTo>
                    <a:pt x="2841561" y="502412"/>
                  </a:lnTo>
                  <a:lnTo>
                    <a:pt x="2775724" y="395351"/>
                  </a:lnTo>
                  <a:lnTo>
                    <a:pt x="2612009" y="129159"/>
                  </a:lnTo>
                  <a:lnTo>
                    <a:pt x="2495550" y="200914"/>
                  </a:lnTo>
                  <a:lnTo>
                    <a:pt x="2615184" y="395351"/>
                  </a:lnTo>
                  <a:lnTo>
                    <a:pt x="2329688" y="302895"/>
                  </a:lnTo>
                  <a:lnTo>
                    <a:pt x="2218944" y="370967"/>
                  </a:lnTo>
                  <a:lnTo>
                    <a:pt x="2461768" y="765683"/>
                  </a:lnTo>
                  <a:lnTo>
                    <a:pt x="2578239" y="694055"/>
                  </a:lnTo>
                  <a:lnTo>
                    <a:pt x="2460371" y="502412"/>
                  </a:lnTo>
                  <a:lnTo>
                    <a:pt x="2744101" y="592074"/>
                  </a:lnTo>
                  <a:lnTo>
                    <a:pt x="2854845" y="524002"/>
                  </a:lnTo>
                  <a:close/>
                </a:path>
                <a:path w="3132455" h="5127625">
                  <a:moveTo>
                    <a:pt x="3131947" y="439293"/>
                  </a:moveTo>
                  <a:lnTo>
                    <a:pt x="2984119" y="0"/>
                  </a:lnTo>
                  <a:lnTo>
                    <a:pt x="2843022" y="47498"/>
                  </a:lnTo>
                  <a:lnTo>
                    <a:pt x="2990850" y="486791"/>
                  </a:lnTo>
                  <a:lnTo>
                    <a:pt x="3131947" y="439293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5908" y="923931"/>
            <a:ext cx="14850744" cy="95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dirty="0">
                <a:solidFill>
                  <a:srgbClr val="004479"/>
                </a:solidFill>
              </a:rPr>
              <a:t>OBJECTIVE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3.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Increase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gender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balance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in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recruitment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of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female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staff</a:t>
            </a:r>
            <a:r>
              <a:rPr sz="3050" spc="-40" dirty="0">
                <a:solidFill>
                  <a:srgbClr val="004479"/>
                </a:solidFill>
              </a:rPr>
              <a:t> </a:t>
            </a:r>
            <a:r>
              <a:rPr lang="pl-PL" sz="3050" spc="-40" dirty="0">
                <a:solidFill>
                  <a:srgbClr val="004479"/>
                </a:solidFill>
              </a:rPr>
              <a:t>and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doctoral</a:t>
            </a:r>
            <a:r>
              <a:rPr sz="3050" spc="-65" dirty="0">
                <a:solidFill>
                  <a:srgbClr val="004479"/>
                </a:solidFill>
              </a:rPr>
              <a:t> </a:t>
            </a:r>
            <a:r>
              <a:rPr sz="3050" spc="-10" dirty="0">
                <a:solidFill>
                  <a:srgbClr val="004479"/>
                </a:solidFill>
              </a:rPr>
              <a:t>schools</a:t>
            </a:r>
            <a:endParaRPr sz="3050" dirty="0"/>
          </a:p>
        </p:txBody>
      </p:sp>
      <p:sp>
        <p:nvSpPr>
          <p:cNvPr id="8" name="object 8"/>
          <p:cNvSpPr txBox="1"/>
          <p:nvPr/>
        </p:nvSpPr>
        <p:spPr>
          <a:xfrm>
            <a:off x="582539" y="2146565"/>
            <a:ext cx="13751560" cy="436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Conclusions</a:t>
            </a:r>
            <a:r>
              <a:rPr sz="2700" b="1" spc="-4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and</a:t>
            </a:r>
            <a:r>
              <a:rPr sz="2700" b="1" spc="-4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next</a:t>
            </a:r>
            <a:r>
              <a:rPr sz="2700" b="1" spc="-3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steps: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835025" indent="-269875">
              <a:lnSpc>
                <a:spcPct val="100000"/>
              </a:lnSpc>
              <a:buFont typeface="Arial MT"/>
              <a:buChar char="•"/>
              <a:tabLst>
                <a:tab pos="835025" algn="l"/>
              </a:tabLst>
            </a:pPr>
            <a:r>
              <a:rPr sz="2500" dirty="0">
                <a:latin typeface="Times New Roman"/>
                <a:cs typeface="Times New Roman"/>
              </a:rPr>
              <a:t>Introduce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regular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monitoring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gender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participation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all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stages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recruitment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processes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835025" marR="2090420" indent="-270510">
              <a:lnSpc>
                <a:spcPts val="2980"/>
              </a:lnSpc>
              <a:buFont typeface="Arial MT"/>
              <a:buChar char="•"/>
              <a:tabLst>
                <a:tab pos="836294" algn="l"/>
              </a:tabLst>
            </a:pPr>
            <a:r>
              <a:rPr sz="2500" dirty="0">
                <a:latin typeface="Times New Roman"/>
                <a:cs typeface="Times New Roman"/>
              </a:rPr>
              <a:t>Mandatory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training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recruitment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selection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committees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on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gender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equality,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anti- 	</a:t>
            </a:r>
            <a:r>
              <a:rPr sz="2500" dirty="0">
                <a:latin typeface="Times New Roman"/>
                <a:cs typeface="Times New Roman"/>
              </a:rPr>
              <a:t>discrimination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unconscious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biases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835660" indent="-269875">
              <a:lnSpc>
                <a:spcPct val="100000"/>
              </a:lnSpc>
              <a:buFont typeface="Arial MT"/>
              <a:buChar char="•"/>
              <a:tabLst>
                <a:tab pos="835660" algn="l"/>
              </a:tabLst>
            </a:pPr>
            <a:r>
              <a:rPr sz="2500" dirty="0">
                <a:latin typeface="Times New Roman"/>
                <a:cs typeface="Times New Roman"/>
              </a:rPr>
              <a:t>Regular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evaluation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impact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adopted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rules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recruitment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outcomes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employment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structure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835025" marR="2546985" indent="-270510">
              <a:lnSpc>
                <a:spcPts val="2980"/>
              </a:lnSpc>
              <a:buFont typeface="Arial MT"/>
              <a:buChar char="•"/>
              <a:tabLst>
                <a:tab pos="836294" algn="l"/>
              </a:tabLst>
            </a:pPr>
            <a:r>
              <a:rPr sz="2500" dirty="0">
                <a:latin typeface="Times New Roman"/>
                <a:cs typeface="Times New Roman"/>
              </a:rPr>
              <a:t>Dissemination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good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practices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examples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successful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recruitment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ensuring 	</a:t>
            </a:r>
            <a:r>
              <a:rPr sz="2500" dirty="0">
                <a:latin typeface="Times New Roman"/>
                <a:cs typeface="Times New Roman"/>
              </a:rPr>
              <a:t>balanced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gender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representation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throughout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academic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community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706866"/>
            <a:ext cx="7322820" cy="1580515"/>
          </a:xfrm>
          <a:custGeom>
            <a:avLst/>
            <a:gdLst/>
            <a:ahLst/>
            <a:cxnLst/>
            <a:rect l="l" t="t" r="r" b="b"/>
            <a:pathLst>
              <a:path w="7322820" h="1580515">
                <a:moveTo>
                  <a:pt x="7322312" y="1580132"/>
                </a:moveTo>
                <a:lnTo>
                  <a:pt x="0" y="1580132"/>
                </a:lnTo>
                <a:lnTo>
                  <a:pt x="0" y="0"/>
                </a:lnTo>
                <a:lnTo>
                  <a:pt x="7322312" y="1580132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19650" cy="1165225"/>
          </a:xfrm>
          <a:custGeom>
            <a:avLst/>
            <a:gdLst/>
            <a:ahLst/>
            <a:cxnLst/>
            <a:rect l="l" t="t" r="r" b="b"/>
            <a:pathLst>
              <a:path w="4819650" h="1165225">
                <a:moveTo>
                  <a:pt x="0" y="1164971"/>
                </a:moveTo>
                <a:lnTo>
                  <a:pt x="0" y="0"/>
                </a:lnTo>
                <a:lnTo>
                  <a:pt x="4819648" y="0"/>
                </a:lnTo>
                <a:lnTo>
                  <a:pt x="0" y="1164971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45235"/>
            <a:ext cx="4013835" cy="9542145"/>
            <a:chOff x="0" y="745235"/>
            <a:chExt cx="4013835" cy="95421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71696"/>
              <a:ext cx="3985133" cy="83153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5235"/>
              <a:ext cx="4013454" cy="95394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2189" y="1181353"/>
              <a:ext cx="3111500" cy="5155565"/>
            </a:xfrm>
            <a:custGeom>
              <a:avLst/>
              <a:gdLst/>
              <a:ahLst/>
              <a:cxnLst/>
              <a:rect l="l" t="t" r="r" b="b"/>
              <a:pathLst>
                <a:path w="3111500" h="5155565">
                  <a:moveTo>
                    <a:pt x="540346" y="244475"/>
                  </a:moveTo>
                  <a:lnTo>
                    <a:pt x="530034" y="190538"/>
                  </a:lnTo>
                  <a:lnTo>
                    <a:pt x="509955" y="157861"/>
                  </a:lnTo>
                  <a:lnTo>
                    <a:pt x="479361" y="129730"/>
                  </a:lnTo>
                  <a:lnTo>
                    <a:pt x="438442" y="107696"/>
                  </a:lnTo>
                  <a:lnTo>
                    <a:pt x="390004" y="87820"/>
                  </a:lnTo>
                  <a:lnTo>
                    <a:pt x="390004" y="230085"/>
                  </a:lnTo>
                  <a:lnTo>
                    <a:pt x="389077" y="238302"/>
                  </a:lnTo>
                  <a:lnTo>
                    <a:pt x="363613" y="270383"/>
                  </a:lnTo>
                  <a:lnTo>
                    <a:pt x="347599" y="273900"/>
                  </a:lnTo>
                  <a:lnTo>
                    <a:pt x="339547" y="273126"/>
                  </a:lnTo>
                  <a:lnTo>
                    <a:pt x="331470" y="270637"/>
                  </a:lnTo>
                  <a:lnTo>
                    <a:pt x="241122" y="233553"/>
                  </a:lnTo>
                  <a:lnTo>
                    <a:pt x="273634" y="154305"/>
                  </a:lnTo>
                  <a:lnTo>
                    <a:pt x="363982" y="191516"/>
                  </a:lnTo>
                  <a:lnTo>
                    <a:pt x="389229" y="221970"/>
                  </a:lnTo>
                  <a:lnTo>
                    <a:pt x="390004" y="230085"/>
                  </a:lnTo>
                  <a:lnTo>
                    <a:pt x="390004" y="87820"/>
                  </a:lnTo>
                  <a:lnTo>
                    <a:pt x="176123" y="0"/>
                  </a:lnTo>
                  <a:lnTo>
                    <a:pt x="0" y="428625"/>
                  </a:lnTo>
                  <a:lnTo>
                    <a:pt x="137693" y="485267"/>
                  </a:lnTo>
                  <a:lnTo>
                    <a:pt x="201955" y="328803"/>
                  </a:lnTo>
                  <a:lnTo>
                    <a:pt x="253047" y="349758"/>
                  </a:lnTo>
                  <a:lnTo>
                    <a:pt x="264807" y="537464"/>
                  </a:lnTo>
                  <a:lnTo>
                    <a:pt x="419328" y="600964"/>
                  </a:lnTo>
                  <a:lnTo>
                    <a:pt x="397725" y="382270"/>
                  </a:lnTo>
                  <a:lnTo>
                    <a:pt x="420268" y="381584"/>
                  </a:lnTo>
                  <a:lnTo>
                    <a:pt x="460705" y="370916"/>
                  </a:lnTo>
                  <a:lnTo>
                    <a:pt x="494588" y="348399"/>
                  </a:lnTo>
                  <a:lnTo>
                    <a:pt x="519772" y="317207"/>
                  </a:lnTo>
                  <a:lnTo>
                    <a:pt x="535089" y="280746"/>
                  </a:lnTo>
                  <a:lnTo>
                    <a:pt x="538886" y="262699"/>
                  </a:lnTo>
                  <a:lnTo>
                    <a:pt x="540346" y="244475"/>
                  </a:lnTo>
                  <a:close/>
                </a:path>
                <a:path w="3111500" h="5155565">
                  <a:moveTo>
                    <a:pt x="1082421" y="629805"/>
                  </a:moveTo>
                  <a:lnTo>
                    <a:pt x="1079703" y="585343"/>
                  </a:lnTo>
                  <a:lnTo>
                    <a:pt x="1066584" y="542315"/>
                  </a:lnTo>
                  <a:lnTo>
                    <a:pt x="1043432" y="501434"/>
                  </a:lnTo>
                  <a:lnTo>
                    <a:pt x="1010246" y="462686"/>
                  </a:lnTo>
                  <a:lnTo>
                    <a:pt x="967028" y="426085"/>
                  </a:lnTo>
                  <a:lnTo>
                    <a:pt x="942568" y="410464"/>
                  </a:lnTo>
                  <a:lnTo>
                    <a:pt x="942568" y="581952"/>
                  </a:lnTo>
                  <a:lnTo>
                    <a:pt x="942568" y="585343"/>
                  </a:lnTo>
                  <a:lnTo>
                    <a:pt x="929144" y="640308"/>
                  </a:lnTo>
                  <a:lnTo>
                    <a:pt x="890981" y="694690"/>
                  </a:lnTo>
                  <a:lnTo>
                    <a:pt x="859688" y="726490"/>
                  </a:lnTo>
                  <a:lnTo>
                    <a:pt x="824255" y="742569"/>
                  </a:lnTo>
                  <a:lnTo>
                    <a:pt x="805434" y="744461"/>
                  </a:lnTo>
                  <a:lnTo>
                    <a:pt x="786498" y="741730"/>
                  </a:lnTo>
                  <a:lnTo>
                    <a:pt x="748258" y="722503"/>
                  </a:lnTo>
                  <a:lnTo>
                    <a:pt x="718667" y="691667"/>
                  </a:lnTo>
                  <a:lnTo>
                    <a:pt x="706920" y="655955"/>
                  </a:lnTo>
                  <a:lnTo>
                    <a:pt x="707009" y="653161"/>
                  </a:lnTo>
                  <a:lnTo>
                    <a:pt x="707491" y="636841"/>
                  </a:lnTo>
                  <a:lnTo>
                    <a:pt x="720661" y="598055"/>
                  </a:lnTo>
                  <a:lnTo>
                    <a:pt x="758850" y="543687"/>
                  </a:lnTo>
                  <a:lnTo>
                    <a:pt x="790054" y="511860"/>
                  </a:lnTo>
                  <a:lnTo>
                    <a:pt x="825309" y="495554"/>
                  </a:lnTo>
                  <a:lnTo>
                    <a:pt x="844003" y="493661"/>
                  </a:lnTo>
                  <a:lnTo>
                    <a:pt x="862863" y="496341"/>
                  </a:lnTo>
                  <a:lnTo>
                    <a:pt x="901039" y="515493"/>
                  </a:lnTo>
                  <a:lnTo>
                    <a:pt x="930681" y="546354"/>
                  </a:lnTo>
                  <a:lnTo>
                    <a:pt x="942568" y="581952"/>
                  </a:lnTo>
                  <a:lnTo>
                    <a:pt x="942568" y="410464"/>
                  </a:lnTo>
                  <a:lnTo>
                    <a:pt x="919289" y="395566"/>
                  </a:lnTo>
                  <a:lnTo>
                    <a:pt x="872540" y="375246"/>
                  </a:lnTo>
                  <a:lnTo>
                    <a:pt x="827341" y="365252"/>
                  </a:lnTo>
                  <a:lnTo>
                    <a:pt x="782053" y="365252"/>
                  </a:lnTo>
                  <a:lnTo>
                    <a:pt x="738949" y="375780"/>
                  </a:lnTo>
                  <a:lnTo>
                    <a:pt x="698169" y="396862"/>
                  </a:lnTo>
                  <a:lnTo>
                    <a:pt x="659701" y="428498"/>
                  </a:lnTo>
                  <a:lnTo>
                    <a:pt x="623557" y="470662"/>
                  </a:lnTo>
                  <a:lnTo>
                    <a:pt x="593940" y="517575"/>
                  </a:lnTo>
                  <a:lnTo>
                    <a:pt x="575081" y="563651"/>
                  </a:lnTo>
                  <a:lnTo>
                    <a:pt x="566991" y="608825"/>
                  </a:lnTo>
                  <a:lnTo>
                    <a:pt x="569671" y="653161"/>
                  </a:lnTo>
                  <a:lnTo>
                    <a:pt x="582739" y="695960"/>
                  </a:lnTo>
                  <a:lnTo>
                    <a:pt x="605764" y="736511"/>
                  </a:lnTo>
                  <a:lnTo>
                    <a:pt x="639038" y="775347"/>
                  </a:lnTo>
                  <a:lnTo>
                    <a:pt x="682256" y="811911"/>
                  </a:lnTo>
                  <a:lnTo>
                    <a:pt x="730021" y="842429"/>
                  </a:lnTo>
                  <a:lnTo>
                    <a:pt x="776859" y="862698"/>
                  </a:lnTo>
                  <a:lnTo>
                    <a:pt x="822744" y="872769"/>
                  </a:lnTo>
                  <a:lnTo>
                    <a:pt x="867702" y="872617"/>
                  </a:lnTo>
                  <a:lnTo>
                    <a:pt x="910971" y="862139"/>
                  </a:lnTo>
                  <a:lnTo>
                    <a:pt x="951826" y="841171"/>
                  </a:lnTo>
                  <a:lnTo>
                    <a:pt x="990257" y="809701"/>
                  </a:lnTo>
                  <a:lnTo>
                    <a:pt x="1026274" y="767715"/>
                  </a:lnTo>
                  <a:lnTo>
                    <a:pt x="1055700" y="720979"/>
                  </a:lnTo>
                  <a:lnTo>
                    <a:pt x="1074432" y="675005"/>
                  </a:lnTo>
                  <a:lnTo>
                    <a:pt x="1082421" y="629805"/>
                  </a:lnTo>
                  <a:close/>
                </a:path>
                <a:path w="3111500" h="5155565">
                  <a:moveTo>
                    <a:pt x="1143457" y="401320"/>
                  </a:moveTo>
                  <a:lnTo>
                    <a:pt x="1039406" y="324612"/>
                  </a:lnTo>
                  <a:lnTo>
                    <a:pt x="935799" y="359410"/>
                  </a:lnTo>
                  <a:lnTo>
                    <a:pt x="1005179" y="410591"/>
                  </a:lnTo>
                  <a:lnTo>
                    <a:pt x="1142949" y="404368"/>
                  </a:lnTo>
                  <a:lnTo>
                    <a:pt x="1143457" y="401320"/>
                  </a:lnTo>
                  <a:close/>
                </a:path>
                <a:path w="3111500" h="5155565">
                  <a:moveTo>
                    <a:pt x="1733499" y="1167384"/>
                  </a:moveTo>
                  <a:lnTo>
                    <a:pt x="1631391" y="1060069"/>
                  </a:lnTo>
                  <a:lnTo>
                    <a:pt x="1406601" y="1204976"/>
                  </a:lnTo>
                  <a:lnTo>
                    <a:pt x="1404823" y="1202944"/>
                  </a:lnTo>
                  <a:lnTo>
                    <a:pt x="1509864" y="1049655"/>
                  </a:lnTo>
                  <a:lnTo>
                    <a:pt x="1531620" y="1017905"/>
                  </a:lnTo>
                  <a:lnTo>
                    <a:pt x="1556588" y="981456"/>
                  </a:lnTo>
                  <a:lnTo>
                    <a:pt x="1455496" y="875030"/>
                  </a:lnTo>
                  <a:lnTo>
                    <a:pt x="1228801" y="1017905"/>
                  </a:lnTo>
                  <a:lnTo>
                    <a:pt x="1227023" y="1016000"/>
                  </a:lnTo>
                  <a:lnTo>
                    <a:pt x="1380693" y="796417"/>
                  </a:lnTo>
                  <a:lnTo>
                    <a:pt x="1274013" y="684149"/>
                  </a:lnTo>
                  <a:lnTo>
                    <a:pt x="1012825" y="1082040"/>
                  </a:lnTo>
                  <a:lnTo>
                    <a:pt x="1125550" y="1200658"/>
                  </a:lnTo>
                  <a:lnTo>
                    <a:pt x="1371422" y="1049655"/>
                  </a:lnTo>
                  <a:lnTo>
                    <a:pt x="1373327" y="1051687"/>
                  </a:lnTo>
                  <a:lnTo>
                    <a:pt x="1210132" y="1289558"/>
                  </a:lnTo>
                  <a:lnTo>
                    <a:pt x="1322908" y="1408176"/>
                  </a:lnTo>
                  <a:lnTo>
                    <a:pt x="1669402" y="1204976"/>
                  </a:lnTo>
                  <a:lnTo>
                    <a:pt x="1733499" y="1167384"/>
                  </a:lnTo>
                  <a:close/>
                </a:path>
                <a:path w="3111500" h="5155565">
                  <a:moveTo>
                    <a:pt x="2090369" y="1665732"/>
                  </a:moveTo>
                  <a:lnTo>
                    <a:pt x="2009978" y="1555115"/>
                  </a:lnTo>
                  <a:lnTo>
                    <a:pt x="1825193" y="1689354"/>
                  </a:lnTo>
                  <a:lnTo>
                    <a:pt x="1860423" y="1543304"/>
                  </a:lnTo>
                  <a:lnTo>
                    <a:pt x="1895551" y="1397635"/>
                  </a:lnTo>
                  <a:lnTo>
                    <a:pt x="1819097" y="1292479"/>
                  </a:lnTo>
                  <a:lnTo>
                    <a:pt x="1444193" y="1564894"/>
                  </a:lnTo>
                  <a:lnTo>
                    <a:pt x="1524584" y="1675511"/>
                  </a:lnTo>
                  <a:lnTo>
                    <a:pt x="1706575" y="1543304"/>
                  </a:lnTo>
                  <a:lnTo>
                    <a:pt x="1639011" y="1832991"/>
                  </a:lnTo>
                  <a:lnTo>
                    <a:pt x="1715465" y="1938147"/>
                  </a:lnTo>
                  <a:lnTo>
                    <a:pt x="2057869" y="1689354"/>
                  </a:lnTo>
                  <a:lnTo>
                    <a:pt x="2090369" y="1665732"/>
                  </a:lnTo>
                  <a:close/>
                </a:path>
                <a:path w="3111500" h="5155565">
                  <a:moveTo>
                    <a:pt x="2354021" y="2167699"/>
                  </a:moveTo>
                  <a:lnTo>
                    <a:pt x="2349271" y="2120976"/>
                  </a:lnTo>
                  <a:lnTo>
                    <a:pt x="2334450" y="2072144"/>
                  </a:lnTo>
                  <a:lnTo>
                    <a:pt x="2309571" y="2021205"/>
                  </a:lnTo>
                  <a:lnTo>
                    <a:pt x="2278075" y="1974088"/>
                  </a:lnTo>
                  <a:lnTo>
                    <a:pt x="2243429" y="1936724"/>
                  </a:lnTo>
                  <a:lnTo>
                    <a:pt x="2228481" y="1925828"/>
                  </a:lnTo>
                  <a:lnTo>
                    <a:pt x="2228481" y="2135924"/>
                  </a:lnTo>
                  <a:lnTo>
                    <a:pt x="2224481" y="2154428"/>
                  </a:lnTo>
                  <a:lnTo>
                    <a:pt x="2204491" y="2187803"/>
                  </a:lnTo>
                  <a:lnTo>
                    <a:pt x="2169363" y="2215261"/>
                  </a:lnTo>
                  <a:lnTo>
                    <a:pt x="2132025" y="2236724"/>
                  </a:lnTo>
                  <a:lnTo>
                    <a:pt x="2090585" y="2253234"/>
                  </a:lnTo>
                  <a:lnTo>
                    <a:pt x="2070798" y="2255482"/>
                  </a:lnTo>
                  <a:lnTo>
                    <a:pt x="2051634" y="2253742"/>
                  </a:lnTo>
                  <a:lnTo>
                    <a:pt x="2002929" y="2223478"/>
                  </a:lnTo>
                  <a:lnTo>
                    <a:pt x="1980514" y="2184438"/>
                  </a:lnTo>
                  <a:lnTo>
                    <a:pt x="1974913" y="2145715"/>
                  </a:lnTo>
                  <a:lnTo>
                    <a:pt x="1978990" y="2127377"/>
                  </a:lnTo>
                  <a:lnTo>
                    <a:pt x="1999195" y="2094191"/>
                  </a:lnTo>
                  <a:lnTo>
                    <a:pt x="2034362" y="2066798"/>
                  </a:lnTo>
                  <a:lnTo>
                    <a:pt x="2071700" y="2045335"/>
                  </a:lnTo>
                  <a:lnTo>
                    <a:pt x="2113051" y="2028736"/>
                  </a:lnTo>
                  <a:lnTo>
                    <a:pt x="2132749" y="2026373"/>
                  </a:lnTo>
                  <a:lnTo>
                    <a:pt x="2151837" y="2027936"/>
                  </a:lnTo>
                  <a:lnTo>
                    <a:pt x="2200414" y="2058035"/>
                  </a:lnTo>
                  <a:lnTo>
                    <a:pt x="2222817" y="2097011"/>
                  </a:lnTo>
                  <a:lnTo>
                    <a:pt x="2228481" y="2135924"/>
                  </a:lnTo>
                  <a:lnTo>
                    <a:pt x="2228481" y="1925828"/>
                  </a:lnTo>
                  <a:lnTo>
                    <a:pt x="2205583" y="1909127"/>
                  </a:lnTo>
                  <a:lnTo>
                    <a:pt x="2164537" y="1891284"/>
                  </a:lnTo>
                  <a:lnTo>
                    <a:pt x="2120887" y="1883625"/>
                  </a:lnTo>
                  <a:lnTo>
                    <a:pt x="2075091" y="1886521"/>
                  </a:lnTo>
                  <a:lnTo>
                    <a:pt x="2027161" y="1900008"/>
                  </a:lnTo>
                  <a:lnTo>
                    <a:pt x="1977085" y="1924050"/>
                  </a:lnTo>
                  <a:lnTo>
                    <a:pt x="1931123" y="1955152"/>
                  </a:lnTo>
                  <a:lnTo>
                    <a:pt x="1895373" y="1989772"/>
                  </a:lnTo>
                  <a:lnTo>
                    <a:pt x="1869833" y="2027936"/>
                  </a:lnTo>
                  <a:lnTo>
                    <a:pt x="1854530" y="2069592"/>
                  </a:lnTo>
                  <a:lnTo>
                    <a:pt x="1849259" y="2114016"/>
                  </a:lnTo>
                  <a:lnTo>
                    <a:pt x="1854047" y="2160574"/>
                  </a:lnTo>
                  <a:lnTo>
                    <a:pt x="1868881" y="2209317"/>
                  </a:lnTo>
                  <a:lnTo>
                    <a:pt x="1893773" y="2260219"/>
                  </a:lnTo>
                  <a:lnTo>
                    <a:pt x="1925269" y="2307348"/>
                  </a:lnTo>
                  <a:lnTo>
                    <a:pt x="1960003" y="2344724"/>
                  </a:lnTo>
                  <a:lnTo>
                    <a:pt x="1997964" y="2372360"/>
                  </a:lnTo>
                  <a:lnTo>
                    <a:pt x="2039188" y="2390267"/>
                  </a:lnTo>
                  <a:lnTo>
                    <a:pt x="2083041" y="2398039"/>
                  </a:lnTo>
                  <a:lnTo>
                    <a:pt x="2128888" y="2395245"/>
                  </a:lnTo>
                  <a:lnTo>
                    <a:pt x="2176716" y="2381897"/>
                  </a:lnTo>
                  <a:lnTo>
                    <a:pt x="2226513" y="2358009"/>
                  </a:lnTo>
                  <a:lnTo>
                    <a:pt x="2272284" y="2326983"/>
                  </a:lnTo>
                  <a:lnTo>
                    <a:pt x="2307882" y="2292375"/>
                  </a:lnTo>
                  <a:lnTo>
                    <a:pt x="2332469" y="2255482"/>
                  </a:lnTo>
                  <a:lnTo>
                    <a:pt x="2348687" y="2212340"/>
                  </a:lnTo>
                  <a:lnTo>
                    <a:pt x="2354021" y="2167699"/>
                  </a:lnTo>
                  <a:close/>
                </a:path>
                <a:path w="3111500" h="5155565">
                  <a:moveTo>
                    <a:pt x="2746451" y="2966466"/>
                  </a:moveTo>
                  <a:lnTo>
                    <a:pt x="2712872" y="2888361"/>
                  </a:lnTo>
                  <a:lnTo>
                    <a:pt x="2687904" y="2830322"/>
                  </a:lnTo>
                  <a:lnTo>
                    <a:pt x="2426919" y="2888361"/>
                  </a:lnTo>
                  <a:lnTo>
                    <a:pt x="2425903" y="2885821"/>
                  </a:lnTo>
                  <a:lnTo>
                    <a:pt x="2645105" y="2730627"/>
                  </a:lnTo>
                  <a:lnTo>
                    <a:pt x="2645054" y="2730500"/>
                  </a:lnTo>
                  <a:lnTo>
                    <a:pt x="2610955" y="2651252"/>
                  </a:lnTo>
                  <a:lnTo>
                    <a:pt x="2587066" y="2595753"/>
                  </a:lnTo>
                  <a:lnTo>
                    <a:pt x="2324938" y="2651252"/>
                  </a:lnTo>
                  <a:lnTo>
                    <a:pt x="2323922" y="2648839"/>
                  </a:lnTo>
                  <a:lnTo>
                    <a:pt x="2544267" y="2496197"/>
                  </a:lnTo>
                  <a:lnTo>
                    <a:pt x="2483053" y="2353818"/>
                  </a:lnTo>
                  <a:lnTo>
                    <a:pt x="2100148" y="2636520"/>
                  </a:lnTo>
                  <a:lnTo>
                    <a:pt x="2164791" y="2786888"/>
                  </a:lnTo>
                  <a:lnTo>
                    <a:pt x="2447747" y="2730500"/>
                  </a:lnTo>
                  <a:lnTo>
                    <a:pt x="2447810" y="2730627"/>
                  </a:lnTo>
                  <a:lnTo>
                    <a:pt x="2448763" y="2732913"/>
                  </a:lnTo>
                  <a:lnTo>
                    <a:pt x="2213178" y="2899537"/>
                  </a:lnTo>
                  <a:lnTo>
                    <a:pt x="2277948" y="3049905"/>
                  </a:lnTo>
                  <a:lnTo>
                    <a:pt x="2746451" y="2966466"/>
                  </a:lnTo>
                  <a:close/>
                </a:path>
                <a:path w="3111500" h="5155565">
                  <a:moveTo>
                    <a:pt x="2868625" y="3395980"/>
                  </a:moveTo>
                  <a:lnTo>
                    <a:pt x="2820111" y="3229737"/>
                  </a:lnTo>
                  <a:lnTo>
                    <a:pt x="2719908" y="3223120"/>
                  </a:lnTo>
                  <a:lnTo>
                    <a:pt x="2719908" y="3348101"/>
                  </a:lnTo>
                  <a:lnTo>
                    <a:pt x="2575128" y="3440811"/>
                  </a:lnTo>
                  <a:lnTo>
                    <a:pt x="2547061" y="3344545"/>
                  </a:lnTo>
                  <a:lnTo>
                    <a:pt x="2719146" y="3345561"/>
                  </a:lnTo>
                  <a:lnTo>
                    <a:pt x="2719908" y="3348101"/>
                  </a:lnTo>
                  <a:lnTo>
                    <a:pt x="2719908" y="3223120"/>
                  </a:lnTo>
                  <a:lnTo>
                    <a:pt x="2327859" y="3197225"/>
                  </a:lnTo>
                  <a:lnTo>
                    <a:pt x="2370531" y="3343402"/>
                  </a:lnTo>
                  <a:lnTo>
                    <a:pt x="2438730" y="3343783"/>
                  </a:lnTo>
                  <a:lnTo>
                    <a:pt x="2484196" y="3499612"/>
                  </a:lnTo>
                  <a:lnTo>
                    <a:pt x="2426919" y="3536696"/>
                  </a:lnTo>
                  <a:lnTo>
                    <a:pt x="2471115" y="3688080"/>
                  </a:lnTo>
                  <a:lnTo>
                    <a:pt x="2807627" y="3440811"/>
                  </a:lnTo>
                  <a:lnTo>
                    <a:pt x="2868625" y="3395980"/>
                  </a:lnTo>
                  <a:close/>
                </a:path>
                <a:path w="3111500" h="5155565">
                  <a:moveTo>
                    <a:pt x="2943174" y="5011547"/>
                  </a:moveTo>
                  <a:lnTo>
                    <a:pt x="2494864" y="4893945"/>
                  </a:lnTo>
                  <a:lnTo>
                    <a:pt x="2457145" y="5037963"/>
                  </a:lnTo>
                  <a:lnTo>
                    <a:pt x="2905328" y="5155565"/>
                  </a:lnTo>
                  <a:lnTo>
                    <a:pt x="2943174" y="5011547"/>
                  </a:lnTo>
                  <a:close/>
                </a:path>
                <a:path w="3111500" h="5155565">
                  <a:moveTo>
                    <a:pt x="3005531" y="4116197"/>
                  </a:moveTo>
                  <a:lnTo>
                    <a:pt x="2980779" y="3958717"/>
                  </a:lnTo>
                  <a:lnTo>
                    <a:pt x="2972676" y="3907155"/>
                  </a:lnTo>
                  <a:lnTo>
                    <a:pt x="2939110" y="3693668"/>
                  </a:lnTo>
                  <a:lnTo>
                    <a:pt x="2829255" y="3710940"/>
                  </a:lnTo>
                  <a:lnTo>
                    <a:pt x="2860243" y="3907155"/>
                  </a:lnTo>
                  <a:lnTo>
                    <a:pt x="2525979" y="3742309"/>
                  </a:lnTo>
                  <a:lnTo>
                    <a:pt x="2478735" y="3749675"/>
                  </a:lnTo>
                  <a:lnTo>
                    <a:pt x="2548585" y="4193540"/>
                  </a:lnTo>
                  <a:lnTo>
                    <a:pt x="2658440" y="4176268"/>
                  </a:lnTo>
                  <a:lnTo>
                    <a:pt x="2624150" y="3958717"/>
                  </a:lnTo>
                  <a:lnTo>
                    <a:pt x="2958287" y="4123563"/>
                  </a:lnTo>
                  <a:lnTo>
                    <a:pt x="3005531" y="4116197"/>
                  </a:lnTo>
                  <a:close/>
                </a:path>
                <a:path w="3111500" h="5155565">
                  <a:moveTo>
                    <a:pt x="3014548" y="4311650"/>
                  </a:moveTo>
                  <a:lnTo>
                    <a:pt x="2551252" y="4298696"/>
                  </a:lnTo>
                  <a:lnTo>
                    <a:pt x="2547442" y="4435348"/>
                  </a:lnTo>
                  <a:lnTo>
                    <a:pt x="2767876" y="4441571"/>
                  </a:lnTo>
                  <a:lnTo>
                    <a:pt x="2772524" y="4441571"/>
                  </a:lnTo>
                  <a:lnTo>
                    <a:pt x="2542146" y="4629785"/>
                  </a:lnTo>
                  <a:lnTo>
                    <a:pt x="2541994" y="4629785"/>
                  </a:lnTo>
                  <a:lnTo>
                    <a:pt x="2538425" y="4759960"/>
                  </a:lnTo>
                  <a:lnTo>
                    <a:pt x="3001721" y="4772914"/>
                  </a:lnTo>
                  <a:lnTo>
                    <a:pt x="3005531" y="4636135"/>
                  </a:lnTo>
                  <a:lnTo>
                    <a:pt x="2777185" y="4629785"/>
                  </a:lnTo>
                  <a:lnTo>
                    <a:pt x="3010992" y="4441571"/>
                  </a:lnTo>
                  <a:lnTo>
                    <a:pt x="3014548" y="4311650"/>
                  </a:lnTo>
                  <a:close/>
                </a:path>
                <a:path w="3111500" h="5155565">
                  <a:moveTo>
                    <a:pt x="3110928" y="3931793"/>
                  </a:moveTo>
                  <a:lnTo>
                    <a:pt x="3094926" y="3830701"/>
                  </a:lnTo>
                  <a:lnTo>
                    <a:pt x="3002483" y="3845306"/>
                  </a:lnTo>
                  <a:lnTo>
                    <a:pt x="3018358" y="3946398"/>
                  </a:lnTo>
                  <a:lnTo>
                    <a:pt x="3110928" y="3931793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33800" y="604516"/>
            <a:ext cx="16477908" cy="70256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982584" marR="5080" indent="-7970520" algn="l">
              <a:lnSpc>
                <a:spcPts val="5580"/>
              </a:lnSpc>
              <a:spcBef>
                <a:spcPts val="434"/>
              </a:spcBef>
              <a:tabLst>
                <a:tab pos="3726179" algn="l"/>
                <a:tab pos="4187825" algn="l"/>
                <a:tab pos="7352665" algn="l"/>
                <a:tab pos="12433300" algn="l"/>
              </a:tabLst>
            </a:pPr>
            <a:r>
              <a:rPr sz="3200" spc="-10" dirty="0">
                <a:solidFill>
                  <a:srgbClr val="004479"/>
                </a:solidFill>
              </a:rPr>
              <a:t>OBJECTIVE</a:t>
            </a:r>
            <a:r>
              <a:rPr lang="pl-PL" sz="3200" spc="-10" dirty="0">
                <a:solidFill>
                  <a:srgbClr val="004479"/>
                </a:solidFill>
              </a:rPr>
              <a:t> </a:t>
            </a:r>
            <a:r>
              <a:rPr sz="3200" spc="-50" dirty="0">
                <a:solidFill>
                  <a:srgbClr val="004479"/>
                </a:solidFill>
              </a:rPr>
              <a:t>4</a:t>
            </a:r>
            <a:r>
              <a:rPr lang="pl-PL" sz="3200" spc="-50" dirty="0">
                <a:solidFill>
                  <a:srgbClr val="004479"/>
                </a:solidFill>
              </a:rPr>
              <a:t> </a:t>
            </a:r>
            <a:r>
              <a:rPr sz="3200" spc="-10" dirty="0">
                <a:solidFill>
                  <a:srgbClr val="004479"/>
                </a:solidFill>
              </a:rPr>
              <a:t>Facilitating</a:t>
            </a:r>
            <a:r>
              <a:rPr lang="pl-PL" sz="3200" spc="-10" dirty="0">
                <a:solidFill>
                  <a:srgbClr val="004479"/>
                </a:solidFill>
              </a:rPr>
              <a:t> </a:t>
            </a:r>
            <a:r>
              <a:rPr sz="3200" dirty="0">
                <a:solidFill>
                  <a:srgbClr val="004479"/>
                </a:solidFill>
              </a:rPr>
              <a:t>the</a:t>
            </a:r>
            <a:r>
              <a:rPr sz="3200" spc="-105" dirty="0">
                <a:solidFill>
                  <a:srgbClr val="004479"/>
                </a:solidFill>
              </a:rPr>
              <a:t> </a:t>
            </a:r>
            <a:r>
              <a:rPr sz="3200" dirty="0">
                <a:solidFill>
                  <a:srgbClr val="004479"/>
                </a:solidFill>
              </a:rPr>
              <a:t>combination</a:t>
            </a:r>
            <a:r>
              <a:rPr sz="3200" spc="-105" dirty="0">
                <a:solidFill>
                  <a:srgbClr val="004479"/>
                </a:solidFill>
              </a:rPr>
              <a:t> </a:t>
            </a:r>
            <a:r>
              <a:rPr sz="3200" spc="-25" dirty="0">
                <a:solidFill>
                  <a:srgbClr val="004479"/>
                </a:solidFill>
              </a:rPr>
              <a:t>of</a:t>
            </a:r>
            <a:r>
              <a:rPr lang="pl-PL" sz="3200" spc="-25" dirty="0">
                <a:solidFill>
                  <a:srgbClr val="004479"/>
                </a:solidFill>
              </a:rPr>
              <a:t> </a:t>
            </a:r>
            <a:r>
              <a:rPr sz="3200" dirty="0">
                <a:solidFill>
                  <a:srgbClr val="004479"/>
                </a:solidFill>
              </a:rPr>
              <a:t>work</a:t>
            </a:r>
            <a:r>
              <a:rPr sz="3200" spc="-55" dirty="0">
                <a:solidFill>
                  <a:srgbClr val="004479"/>
                </a:solidFill>
              </a:rPr>
              <a:t> </a:t>
            </a:r>
            <a:r>
              <a:rPr sz="3200" dirty="0">
                <a:solidFill>
                  <a:srgbClr val="004479"/>
                </a:solidFill>
              </a:rPr>
              <a:t>and</a:t>
            </a:r>
            <a:r>
              <a:rPr sz="3200" spc="-55" dirty="0">
                <a:solidFill>
                  <a:srgbClr val="004479"/>
                </a:solidFill>
              </a:rPr>
              <a:t> </a:t>
            </a:r>
            <a:r>
              <a:rPr sz="3200" spc="-10" dirty="0">
                <a:solidFill>
                  <a:srgbClr val="004479"/>
                </a:solidFill>
              </a:rPr>
              <a:t>family </a:t>
            </a:r>
            <a:r>
              <a:rPr sz="3200" spc="-20" dirty="0">
                <a:solidFill>
                  <a:srgbClr val="004479"/>
                </a:solidFill>
              </a:rPr>
              <a:t>life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4343400" y="1908753"/>
            <a:ext cx="10925810" cy="703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 indent="-2914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04165" algn="l"/>
              </a:tabLst>
            </a:pPr>
            <a:r>
              <a:rPr sz="2500" dirty="0">
                <a:latin typeface="Times New Roman"/>
                <a:cs typeface="Times New Roman"/>
              </a:rPr>
              <a:t>Investment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care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infrastructure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0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04165" indent="-291465">
              <a:lnSpc>
                <a:spcPct val="100000"/>
              </a:lnSpc>
              <a:buFont typeface="Arial MT"/>
              <a:buChar char="•"/>
              <a:tabLst>
                <a:tab pos="304165" algn="l"/>
              </a:tabLst>
            </a:pPr>
            <a:r>
              <a:rPr sz="2500" dirty="0">
                <a:latin typeface="Times New Roman"/>
                <a:cs typeface="Times New Roman"/>
              </a:rPr>
              <a:t>Enabling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remote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and/or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hybrid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working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04165" indent="-291465">
              <a:lnSpc>
                <a:spcPct val="100000"/>
              </a:lnSpc>
              <a:buFont typeface="Arial MT"/>
              <a:buChar char="•"/>
              <a:tabLst>
                <a:tab pos="304165" algn="l"/>
              </a:tabLst>
            </a:pPr>
            <a:r>
              <a:rPr sz="2500" dirty="0">
                <a:latin typeface="Times New Roman"/>
                <a:cs typeface="Times New Roman"/>
              </a:rPr>
              <a:t>Recognition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caring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responsibilities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periodic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assessment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0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</a:pP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Key</a:t>
            </a:r>
            <a:r>
              <a:rPr sz="2700" b="1" spc="-8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actions</a:t>
            </a:r>
            <a:r>
              <a:rPr sz="2700" b="1" spc="-9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implemented: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74650" lvl="1" indent="-292100">
              <a:lnSpc>
                <a:spcPct val="100000"/>
              </a:lnSpc>
              <a:buFont typeface="Arial MT"/>
              <a:buChar char="•"/>
              <a:tabLst>
                <a:tab pos="374650" algn="l"/>
              </a:tabLst>
            </a:pPr>
            <a:r>
              <a:rPr sz="2500" dirty="0">
                <a:latin typeface="Times New Roman"/>
                <a:cs typeface="Times New Roman"/>
              </a:rPr>
              <a:t>Revision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periodic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assessment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form</a:t>
            </a:r>
            <a:endParaRPr sz="2500" dirty="0">
              <a:latin typeface="Times New Roman"/>
              <a:cs typeface="Times New Roman"/>
            </a:endParaRPr>
          </a:p>
          <a:p>
            <a:pPr marL="374650" lvl="1" indent="-2921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74650" algn="l"/>
              </a:tabLst>
            </a:pPr>
            <a:r>
              <a:rPr sz="2500" dirty="0">
                <a:latin typeface="Times New Roman"/>
                <a:cs typeface="Times New Roman"/>
              </a:rPr>
              <a:t>Introduction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possibility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remote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working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occasional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remote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working</a:t>
            </a:r>
            <a:endParaRPr sz="2500" dirty="0">
              <a:latin typeface="Times New Roman"/>
              <a:cs typeface="Times New Roman"/>
            </a:endParaRPr>
          </a:p>
          <a:p>
            <a:pPr marL="375285" marR="1595755" lvl="1" indent="-292735">
              <a:lnSpc>
                <a:spcPct val="106200"/>
              </a:lnSpc>
              <a:spcBef>
                <a:spcPts val="5"/>
              </a:spcBef>
              <a:buFont typeface="Arial MT"/>
              <a:buChar char="•"/>
              <a:tabLst>
                <a:tab pos="375285" algn="l"/>
              </a:tabLst>
            </a:pPr>
            <a:r>
              <a:rPr sz="2500" dirty="0">
                <a:latin typeface="Times New Roman"/>
                <a:cs typeface="Times New Roman"/>
              </a:rPr>
              <a:t>Launch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'</a:t>
            </a:r>
            <a:r>
              <a:rPr sz="2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Employment</a:t>
            </a:r>
            <a:r>
              <a:rPr sz="2500" u="sng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 </a:t>
            </a:r>
            <a:r>
              <a:rPr sz="2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Vademecum</a:t>
            </a:r>
            <a:r>
              <a:rPr sz="2500" dirty="0">
                <a:latin typeface="Times New Roman"/>
                <a:cs typeface="Times New Roman"/>
              </a:rPr>
              <a:t>'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tab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Employee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Affairs website</a:t>
            </a:r>
            <a:endParaRPr sz="2500" dirty="0">
              <a:latin typeface="Times New Roman"/>
              <a:cs typeface="Times New Roman"/>
            </a:endParaRPr>
          </a:p>
          <a:p>
            <a:pPr marL="374650" lvl="1" indent="-2921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74650" algn="l"/>
              </a:tabLst>
            </a:pPr>
            <a:r>
              <a:rPr sz="2500" dirty="0">
                <a:latin typeface="Times New Roman"/>
                <a:cs typeface="Times New Roman"/>
              </a:rPr>
              <a:t>Adoption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Recommendation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on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office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hours</a:t>
            </a:r>
            <a:endParaRPr sz="2500" dirty="0">
              <a:latin typeface="Times New Roman"/>
              <a:cs typeface="Times New Roman"/>
            </a:endParaRPr>
          </a:p>
          <a:p>
            <a:pPr marL="374650" lvl="1" indent="-2921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374650" algn="l"/>
              </a:tabLst>
            </a:pPr>
            <a:r>
              <a:rPr sz="2500" dirty="0">
                <a:latin typeface="Times New Roman"/>
                <a:cs typeface="Times New Roman"/>
              </a:rPr>
              <a:t>Training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series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parents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carers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dependent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persons</a:t>
            </a:r>
            <a:endParaRPr sz="2500" dirty="0">
              <a:latin typeface="Times New Roman"/>
              <a:cs typeface="Times New Roman"/>
            </a:endParaRPr>
          </a:p>
          <a:p>
            <a:pPr marL="375285" marR="972819" lvl="1" indent="-292735">
              <a:lnSpc>
                <a:spcPct val="106200"/>
              </a:lnSpc>
              <a:spcBef>
                <a:spcPts val="15"/>
              </a:spcBef>
              <a:buFont typeface="Arial MT"/>
              <a:buChar char="•"/>
              <a:tabLst>
                <a:tab pos="375285" algn="l"/>
              </a:tabLst>
            </a:pPr>
            <a:r>
              <a:rPr sz="2500" spc="-10" dirty="0">
                <a:latin typeface="Times New Roman"/>
                <a:cs typeface="Times New Roman"/>
              </a:rPr>
              <a:t>Implementation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"Being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parent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UW"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survey,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analysing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caring </a:t>
            </a:r>
            <a:r>
              <a:rPr sz="2500" dirty="0">
                <a:latin typeface="Times New Roman"/>
                <a:cs typeface="Times New Roman"/>
              </a:rPr>
              <a:t>needs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parents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working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or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studying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University</a:t>
            </a:r>
            <a:endParaRPr sz="2500" dirty="0">
              <a:latin typeface="Times New Roman"/>
              <a:cs typeface="Times New Roman"/>
            </a:endParaRPr>
          </a:p>
          <a:p>
            <a:pPr marL="375285" lvl="1" indent="-29273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375285" algn="l"/>
              </a:tabLst>
            </a:pPr>
            <a:r>
              <a:rPr sz="2500" dirty="0">
                <a:latin typeface="Times New Roman"/>
                <a:cs typeface="Times New Roman"/>
              </a:rPr>
              <a:t>Preparation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compilation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on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legal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practical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aspects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work-</a:t>
            </a:r>
            <a:r>
              <a:rPr sz="2500" dirty="0">
                <a:latin typeface="Times New Roman"/>
                <a:cs typeface="Times New Roman"/>
              </a:rPr>
              <a:t>life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balance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49991" y="9842754"/>
            <a:ext cx="1838325" cy="444500"/>
          </a:xfrm>
          <a:custGeom>
            <a:avLst/>
            <a:gdLst/>
            <a:ahLst/>
            <a:cxnLst/>
            <a:rect l="l" t="t" r="r" b="b"/>
            <a:pathLst>
              <a:path w="1838325" h="444500">
                <a:moveTo>
                  <a:pt x="1838007" y="444245"/>
                </a:moveTo>
                <a:lnTo>
                  <a:pt x="0" y="444245"/>
                </a:lnTo>
                <a:lnTo>
                  <a:pt x="1838008" y="0"/>
                </a:lnTo>
                <a:lnTo>
                  <a:pt x="1838007" y="444245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819650" cy="1165225"/>
          </a:xfrm>
          <a:custGeom>
            <a:avLst/>
            <a:gdLst/>
            <a:ahLst/>
            <a:cxnLst/>
            <a:rect l="l" t="t" r="r" b="b"/>
            <a:pathLst>
              <a:path w="4819650" h="1165225">
                <a:moveTo>
                  <a:pt x="0" y="1164971"/>
                </a:moveTo>
                <a:lnTo>
                  <a:pt x="0" y="0"/>
                </a:lnTo>
                <a:lnTo>
                  <a:pt x="4819648" y="0"/>
                </a:lnTo>
                <a:lnTo>
                  <a:pt x="0" y="1164971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720" y="694575"/>
            <a:ext cx="13369290" cy="63991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5120"/>
              </a:lnSpc>
              <a:spcBef>
                <a:spcPts val="415"/>
              </a:spcBef>
              <a:tabLst>
                <a:tab pos="3420110" algn="l"/>
                <a:tab pos="3985260" algn="l"/>
                <a:tab pos="11047095" algn="l"/>
              </a:tabLst>
            </a:pPr>
            <a:r>
              <a:rPr sz="3200" spc="-10" dirty="0">
                <a:solidFill>
                  <a:srgbClr val="004479"/>
                </a:solidFill>
              </a:rPr>
              <a:t>OBJECTIVE</a:t>
            </a:r>
            <a:r>
              <a:rPr lang="pl-PL" sz="3200" spc="-10" dirty="0">
                <a:solidFill>
                  <a:srgbClr val="004479"/>
                </a:solidFill>
              </a:rPr>
              <a:t> </a:t>
            </a:r>
            <a:r>
              <a:rPr sz="3200" spc="-25" dirty="0">
                <a:solidFill>
                  <a:srgbClr val="004479"/>
                </a:solidFill>
              </a:rPr>
              <a:t>4.</a:t>
            </a:r>
            <a:r>
              <a:rPr lang="pl-PL" sz="3200" spc="-25" dirty="0">
                <a:solidFill>
                  <a:srgbClr val="004479"/>
                </a:solidFill>
              </a:rPr>
              <a:t> </a:t>
            </a:r>
            <a:r>
              <a:rPr sz="3200" dirty="0">
                <a:solidFill>
                  <a:srgbClr val="004479"/>
                </a:solidFill>
              </a:rPr>
              <a:t>Facilitate</a:t>
            </a:r>
            <a:r>
              <a:rPr sz="3200" spc="-100" dirty="0">
                <a:solidFill>
                  <a:srgbClr val="004479"/>
                </a:solidFill>
              </a:rPr>
              <a:t> </a:t>
            </a:r>
            <a:r>
              <a:rPr sz="3200" dirty="0">
                <a:solidFill>
                  <a:srgbClr val="004479"/>
                </a:solidFill>
              </a:rPr>
              <a:t>the</a:t>
            </a:r>
            <a:r>
              <a:rPr sz="3200" spc="-100" dirty="0">
                <a:solidFill>
                  <a:srgbClr val="004479"/>
                </a:solidFill>
              </a:rPr>
              <a:t> </a:t>
            </a:r>
            <a:r>
              <a:rPr sz="3200" spc="-10" dirty="0">
                <a:solidFill>
                  <a:srgbClr val="004479"/>
                </a:solidFill>
              </a:rPr>
              <a:t>combination</a:t>
            </a:r>
            <a:r>
              <a:rPr sz="3200" spc="-95" dirty="0">
                <a:solidFill>
                  <a:srgbClr val="004479"/>
                </a:solidFill>
              </a:rPr>
              <a:t> </a:t>
            </a:r>
            <a:r>
              <a:rPr sz="3200" spc="-25" dirty="0">
                <a:solidFill>
                  <a:srgbClr val="004479"/>
                </a:solidFill>
              </a:rPr>
              <a:t>of</a:t>
            </a:r>
            <a:r>
              <a:rPr lang="pl-PL" sz="3200" spc="-25" dirty="0">
                <a:solidFill>
                  <a:srgbClr val="004479"/>
                </a:solidFill>
              </a:rPr>
              <a:t> </a:t>
            </a:r>
            <a:r>
              <a:rPr sz="3200" dirty="0">
                <a:solidFill>
                  <a:srgbClr val="004479"/>
                </a:solidFill>
              </a:rPr>
              <a:t>work</a:t>
            </a:r>
            <a:r>
              <a:rPr sz="3200" spc="-15" dirty="0">
                <a:solidFill>
                  <a:srgbClr val="004479"/>
                </a:solidFill>
              </a:rPr>
              <a:t> </a:t>
            </a:r>
            <a:r>
              <a:rPr sz="3200" spc="-25" dirty="0">
                <a:solidFill>
                  <a:srgbClr val="004479"/>
                </a:solidFill>
              </a:rPr>
              <a:t>and </a:t>
            </a:r>
            <a:r>
              <a:rPr sz="3200" dirty="0">
                <a:solidFill>
                  <a:srgbClr val="004479"/>
                </a:solidFill>
              </a:rPr>
              <a:t>family</a:t>
            </a:r>
            <a:r>
              <a:rPr sz="3200" spc="-160" dirty="0">
                <a:solidFill>
                  <a:srgbClr val="004479"/>
                </a:solidFill>
              </a:rPr>
              <a:t> </a:t>
            </a:r>
            <a:r>
              <a:rPr sz="3200" spc="-20" dirty="0">
                <a:solidFill>
                  <a:srgbClr val="004479"/>
                </a:solidFill>
              </a:rPr>
              <a:t>life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12785" y="2029069"/>
            <a:ext cx="11919585" cy="573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Conclusions</a:t>
            </a:r>
            <a:r>
              <a:rPr sz="2700" b="1" spc="-4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and</a:t>
            </a:r>
            <a:r>
              <a:rPr sz="2700" b="1" spc="-4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next</a:t>
            </a:r>
            <a:r>
              <a:rPr sz="2700" b="1" spc="-3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steps: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568325" marR="57785" indent="-292735">
              <a:lnSpc>
                <a:spcPct val="106200"/>
              </a:lnSpc>
              <a:buFont typeface="Arial MT"/>
              <a:buChar char="•"/>
              <a:tabLst>
                <a:tab pos="568325" algn="l"/>
              </a:tabLst>
            </a:pPr>
            <a:r>
              <a:rPr sz="2500" dirty="0">
                <a:latin typeface="Times New Roman"/>
                <a:cs typeface="Times New Roman"/>
              </a:rPr>
              <a:t>Disseminate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knowledge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available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tools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raise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awareness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improve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communication </a:t>
            </a:r>
            <a:r>
              <a:rPr sz="2500" dirty="0">
                <a:latin typeface="Times New Roman"/>
                <a:cs typeface="Times New Roman"/>
              </a:rPr>
              <a:t>about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available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solutions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support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WLB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568325" marR="5080" indent="-292735">
              <a:lnSpc>
                <a:spcPct val="106200"/>
              </a:lnSpc>
              <a:spcBef>
                <a:spcPts val="5"/>
              </a:spcBef>
              <a:buFont typeface="Arial MT"/>
              <a:buChar char="•"/>
              <a:tabLst>
                <a:tab pos="568325" algn="l"/>
              </a:tabLst>
            </a:pPr>
            <a:r>
              <a:rPr sz="2500" dirty="0">
                <a:latin typeface="Times New Roman"/>
                <a:cs typeface="Times New Roman"/>
              </a:rPr>
              <a:t>Ensure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equal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access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support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eliminate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differences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between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organisational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units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the </a:t>
            </a:r>
            <a:r>
              <a:rPr sz="2500" dirty="0">
                <a:latin typeface="Times New Roman"/>
                <a:cs typeface="Times New Roman"/>
              </a:rPr>
              <a:t>implementation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use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tools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568325" marR="364490" indent="-292735">
              <a:lnSpc>
                <a:spcPct val="106200"/>
              </a:lnSpc>
              <a:buFont typeface="Arial MT"/>
              <a:buChar char="•"/>
              <a:tabLst>
                <a:tab pos="568325" algn="l"/>
              </a:tabLst>
            </a:pPr>
            <a:r>
              <a:rPr sz="2500" dirty="0">
                <a:latin typeface="Times New Roman"/>
                <a:cs typeface="Times New Roman"/>
              </a:rPr>
              <a:t>Adapting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solutions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different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needs,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taking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into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account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specific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situation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lone </a:t>
            </a:r>
            <a:r>
              <a:rPr sz="2500" dirty="0">
                <a:latin typeface="Times New Roman"/>
                <a:cs typeface="Times New Roman"/>
              </a:rPr>
              <a:t>parents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carers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dependent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persons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0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567055" indent="-291465">
              <a:lnSpc>
                <a:spcPct val="100000"/>
              </a:lnSpc>
              <a:buFont typeface="Arial MT"/>
              <a:buChar char="•"/>
              <a:tabLst>
                <a:tab pos="567055" algn="l"/>
              </a:tabLst>
            </a:pPr>
            <a:r>
              <a:rPr sz="2500" dirty="0">
                <a:latin typeface="Times New Roman"/>
                <a:cs typeface="Times New Roman"/>
              </a:rPr>
              <a:t>Develop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formalise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flexible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working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arrangements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0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567055" indent="-291465">
              <a:lnSpc>
                <a:spcPct val="100000"/>
              </a:lnSpc>
              <a:buFont typeface="Arial MT"/>
              <a:buChar char="•"/>
              <a:tabLst>
                <a:tab pos="567055" algn="l"/>
              </a:tabLst>
            </a:pPr>
            <a:r>
              <a:rPr sz="2500" dirty="0">
                <a:latin typeface="Times New Roman"/>
                <a:cs typeface="Times New Roman"/>
              </a:rPr>
              <a:t>Monitoring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WLB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needs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implementation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available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solutions</a:t>
            </a:r>
            <a:endParaRPr sz="25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745235"/>
            <a:ext cx="4013835" cy="9542145"/>
            <a:chOff x="0" y="745235"/>
            <a:chExt cx="4013835" cy="9542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71700"/>
              <a:ext cx="3985133" cy="8315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45235"/>
              <a:ext cx="4013454" cy="95394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2189" y="1181353"/>
              <a:ext cx="3111500" cy="5156200"/>
            </a:xfrm>
            <a:custGeom>
              <a:avLst/>
              <a:gdLst/>
              <a:ahLst/>
              <a:cxnLst/>
              <a:rect l="l" t="t" r="r" b="b"/>
              <a:pathLst>
                <a:path w="3111500" h="5156200">
                  <a:moveTo>
                    <a:pt x="540346" y="244475"/>
                  </a:moveTo>
                  <a:lnTo>
                    <a:pt x="530034" y="190538"/>
                  </a:lnTo>
                  <a:lnTo>
                    <a:pt x="509955" y="157861"/>
                  </a:lnTo>
                  <a:lnTo>
                    <a:pt x="479361" y="129730"/>
                  </a:lnTo>
                  <a:lnTo>
                    <a:pt x="438442" y="107696"/>
                  </a:lnTo>
                  <a:lnTo>
                    <a:pt x="390004" y="87820"/>
                  </a:lnTo>
                  <a:lnTo>
                    <a:pt x="390004" y="230085"/>
                  </a:lnTo>
                  <a:lnTo>
                    <a:pt x="389077" y="238302"/>
                  </a:lnTo>
                  <a:lnTo>
                    <a:pt x="363613" y="270383"/>
                  </a:lnTo>
                  <a:lnTo>
                    <a:pt x="347599" y="273900"/>
                  </a:lnTo>
                  <a:lnTo>
                    <a:pt x="339547" y="273126"/>
                  </a:lnTo>
                  <a:lnTo>
                    <a:pt x="331470" y="270637"/>
                  </a:lnTo>
                  <a:lnTo>
                    <a:pt x="241122" y="233553"/>
                  </a:lnTo>
                  <a:lnTo>
                    <a:pt x="273634" y="154305"/>
                  </a:lnTo>
                  <a:lnTo>
                    <a:pt x="363982" y="191516"/>
                  </a:lnTo>
                  <a:lnTo>
                    <a:pt x="389229" y="221970"/>
                  </a:lnTo>
                  <a:lnTo>
                    <a:pt x="390004" y="230085"/>
                  </a:lnTo>
                  <a:lnTo>
                    <a:pt x="390004" y="87820"/>
                  </a:lnTo>
                  <a:lnTo>
                    <a:pt x="176123" y="0"/>
                  </a:lnTo>
                  <a:lnTo>
                    <a:pt x="0" y="428625"/>
                  </a:lnTo>
                  <a:lnTo>
                    <a:pt x="137693" y="485267"/>
                  </a:lnTo>
                  <a:lnTo>
                    <a:pt x="201955" y="328803"/>
                  </a:lnTo>
                  <a:lnTo>
                    <a:pt x="253047" y="349758"/>
                  </a:lnTo>
                  <a:lnTo>
                    <a:pt x="264807" y="537464"/>
                  </a:lnTo>
                  <a:lnTo>
                    <a:pt x="419328" y="600964"/>
                  </a:lnTo>
                  <a:lnTo>
                    <a:pt x="397725" y="382270"/>
                  </a:lnTo>
                  <a:lnTo>
                    <a:pt x="420268" y="381584"/>
                  </a:lnTo>
                  <a:lnTo>
                    <a:pt x="460705" y="370916"/>
                  </a:lnTo>
                  <a:lnTo>
                    <a:pt x="494588" y="348399"/>
                  </a:lnTo>
                  <a:lnTo>
                    <a:pt x="519772" y="317207"/>
                  </a:lnTo>
                  <a:lnTo>
                    <a:pt x="535089" y="280746"/>
                  </a:lnTo>
                  <a:lnTo>
                    <a:pt x="538886" y="262699"/>
                  </a:lnTo>
                  <a:lnTo>
                    <a:pt x="540346" y="244475"/>
                  </a:lnTo>
                  <a:close/>
                </a:path>
                <a:path w="3111500" h="5156200">
                  <a:moveTo>
                    <a:pt x="1082421" y="629805"/>
                  </a:moveTo>
                  <a:lnTo>
                    <a:pt x="1079703" y="585343"/>
                  </a:lnTo>
                  <a:lnTo>
                    <a:pt x="1066584" y="542315"/>
                  </a:lnTo>
                  <a:lnTo>
                    <a:pt x="1043432" y="501434"/>
                  </a:lnTo>
                  <a:lnTo>
                    <a:pt x="1010246" y="462686"/>
                  </a:lnTo>
                  <a:lnTo>
                    <a:pt x="967028" y="426085"/>
                  </a:lnTo>
                  <a:lnTo>
                    <a:pt x="942568" y="410464"/>
                  </a:lnTo>
                  <a:lnTo>
                    <a:pt x="942568" y="581952"/>
                  </a:lnTo>
                  <a:lnTo>
                    <a:pt x="942568" y="585343"/>
                  </a:lnTo>
                  <a:lnTo>
                    <a:pt x="929144" y="640308"/>
                  </a:lnTo>
                  <a:lnTo>
                    <a:pt x="890981" y="694690"/>
                  </a:lnTo>
                  <a:lnTo>
                    <a:pt x="859688" y="726490"/>
                  </a:lnTo>
                  <a:lnTo>
                    <a:pt x="824255" y="742569"/>
                  </a:lnTo>
                  <a:lnTo>
                    <a:pt x="805434" y="744461"/>
                  </a:lnTo>
                  <a:lnTo>
                    <a:pt x="786498" y="741730"/>
                  </a:lnTo>
                  <a:lnTo>
                    <a:pt x="748258" y="722503"/>
                  </a:lnTo>
                  <a:lnTo>
                    <a:pt x="718667" y="691667"/>
                  </a:lnTo>
                  <a:lnTo>
                    <a:pt x="706920" y="655955"/>
                  </a:lnTo>
                  <a:lnTo>
                    <a:pt x="707009" y="653161"/>
                  </a:lnTo>
                  <a:lnTo>
                    <a:pt x="707491" y="636841"/>
                  </a:lnTo>
                  <a:lnTo>
                    <a:pt x="720661" y="598055"/>
                  </a:lnTo>
                  <a:lnTo>
                    <a:pt x="758850" y="543687"/>
                  </a:lnTo>
                  <a:lnTo>
                    <a:pt x="790054" y="511860"/>
                  </a:lnTo>
                  <a:lnTo>
                    <a:pt x="825309" y="495554"/>
                  </a:lnTo>
                  <a:lnTo>
                    <a:pt x="844003" y="493661"/>
                  </a:lnTo>
                  <a:lnTo>
                    <a:pt x="862863" y="496341"/>
                  </a:lnTo>
                  <a:lnTo>
                    <a:pt x="901039" y="515493"/>
                  </a:lnTo>
                  <a:lnTo>
                    <a:pt x="930681" y="546354"/>
                  </a:lnTo>
                  <a:lnTo>
                    <a:pt x="942568" y="581952"/>
                  </a:lnTo>
                  <a:lnTo>
                    <a:pt x="942568" y="410464"/>
                  </a:lnTo>
                  <a:lnTo>
                    <a:pt x="919289" y="395566"/>
                  </a:lnTo>
                  <a:lnTo>
                    <a:pt x="872540" y="375246"/>
                  </a:lnTo>
                  <a:lnTo>
                    <a:pt x="827341" y="365252"/>
                  </a:lnTo>
                  <a:lnTo>
                    <a:pt x="782053" y="365252"/>
                  </a:lnTo>
                  <a:lnTo>
                    <a:pt x="738949" y="375780"/>
                  </a:lnTo>
                  <a:lnTo>
                    <a:pt x="698169" y="396862"/>
                  </a:lnTo>
                  <a:lnTo>
                    <a:pt x="659701" y="428498"/>
                  </a:lnTo>
                  <a:lnTo>
                    <a:pt x="623557" y="470662"/>
                  </a:lnTo>
                  <a:lnTo>
                    <a:pt x="593940" y="517575"/>
                  </a:lnTo>
                  <a:lnTo>
                    <a:pt x="575081" y="563651"/>
                  </a:lnTo>
                  <a:lnTo>
                    <a:pt x="566991" y="608825"/>
                  </a:lnTo>
                  <a:lnTo>
                    <a:pt x="569671" y="653161"/>
                  </a:lnTo>
                  <a:lnTo>
                    <a:pt x="582739" y="695960"/>
                  </a:lnTo>
                  <a:lnTo>
                    <a:pt x="605764" y="736511"/>
                  </a:lnTo>
                  <a:lnTo>
                    <a:pt x="639038" y="775347"/>
                  </a:lnTo>
                  <a:lnTo>
                    <a:pt x="682256" y="811911"/>
                  </a:lnTo>
                  <a:lnTo>
                    <a:pt x="730021" y="842429"/>
                  </a:lnTo>
                  <a:lnTo>
                    <a:pt x="776859" y="862698"/>
                  </a:lnTo>
                  <a:lnTo>
                    <a:pt x="822744" y="872769"/>
                  </a:lnTo>
                  <a:lnTo>
                    <a:pt x="867702" y="872617"/>
                  </a:lnTo>
                  <a:lnTo>
                    <a:pt x="910971" y="862139"/>
                  </a:lnTo>
                  <a:lnTo>
                    <a:pt x="951826" y="841171"/>
                  </a:lnTo>
                  <a:lnTo>
                    <a:pt x="990257" y="809701"/>
                  </a:lnTo>
                  <a:lnTo>
                    <a:pt x="1026274" y="767715"/>
                  </a:lnTo>
                  <a:lnTo>
                    <a:pt x="1055700" y="720979"/>
                  </a:lnTo>
                  <a:lnTo>
                    <a:pt x="1074432" y="675005"/>
                  </a:lnTo>
                  <a:lnTo>
                    <a:pt x="1082421" y="629805"/>
                  </a:lnTo>
                  <a:close/>
                </a:path>
                <a:path w="3111500" h="5156200">
                  <a:moveTo>
                    <a:pt x="1143457" y="401320"/>
                  </a:moveTo>
                  <a:lnTo>
                    <a:pt x="1039406" y="324612"/>
                  </a:lnTo>
                  <a:lnTo>
                    <a:pt x="935799" y="359410"/>
                  </a:lnTo>
                  <a:lnTo>
                    <a:pt x="1005179" y="410591"/>
                  </a:lnTo>
                  <a:lnTo>
                    <a:pt x="1142949" y="404368"/>
                  </a:lnTo>
                  <a:lnTo>
                    <a:pt x="1143457" y="401320"/>
                  </a:lnTo>
                  <a:close/>
                </a:path>
                <a:path w="3111500" h="5156200">
                  <a:moveTo>
                    <a:pt x="1733499" y="1167384"/>
                  </a:moveTo>
                  <a:lnTo>
                    <a:pt x="1631391" y="1060069"/>
                  </a:lnTo>
                  <a:lnTo>
                    <a:pt x="1406601" y="1204976"/>
                  </a:lnTo>
                  <a:lnTo>
                    <a:pt x="1404823" y="1202944"/>
                  </a:lnTo>
                  <a:lnTo>
                    <a:pt x="1509864" y="1049655"/>
                  </a:lnTo>
                  <a:lnTo>
                    <a:pt x="1531620" y="1017905"/>
                  </a:lnTo>
                  <a:lnTo>
                    <a:pt x="1556588" y="981456"/>
                  </a:lnTo>
                  <a:lnTo>
                    <a:pt x="1455496" y="875030"/>
                  </a:lnTo>
                  <a:lnTo>
                    <a:pt x="1228801" y="1017905"/>
                  </a:lnTo>
                  <a:lnTo>
                    <a:pt x="1227023" y="1016000"/>
                  </a:lnTo>
                  <a:lnTo>
                    <a:pt x="1380693" y="796417"/>
                  </a:lnTo>
                  <a:lnTo>
                    <a:pt x="1274013" y="684149"/>
                  </a:lnTo>
                  <a:lnTo>
                    <a:pt x="1012825" y="1082040"/>
                  </a:lnTo>
                  <a:lnTo>
                    <a:pt x="1125550" y="1200658"/>
                  </a:lnTo>
                  <a:lnTo>
                    <a:pt x="1371422" y="1049655"/>
                  </a:lnTo>
                  <a:lnTo>
                    <a:pt x="1373327" y="1051687"/>
                  </a:lnTo>
                  <a:lnTo>
                    <a:pt x="1210132" y="1289558"/>
                  </a:lnTo>
                  <a:lnTo>
                    <a:pt x="1322908" y="1408176"/>
                  </a:lnTo>
                  <a:lnTo>
                    <a:pt x="1669402" y="1204976"/>
                  </a:lnTo>
                  <a:lnTo>
                    <a:pt x="1733499" y="1167384"/>
                  </a:lnTo>
                  <a:close/>
                </a:path>
                <a:path w="3111500" h="5156200">
                  <a:moveTo>
                    <a:pt x="2090369" y="1665732"/>
                  </a:moveTo>
                  <a:lnTo>
                    <a:pt x="2009978" y="1555115"/>
                  </a:lnTo>
                  <a:lnTo>
                    <a:pt x="1825193" y="1689354"/>
                  </a:lnTo>
                  <a:lnTo>
                    <a:pt x="1860423" y="1543304"/>
                  </a:lnTo>
                  <a:lnTo>
                    <a:pt x="1895551" y="1397635"/>
                  </a:lnTo>
                  <a:lnTo>
                    <a:pt x="1819097" y="1292479"/>
                  </a:lnTo>
                  <a:lnTo>
                    <a:pt x="1444193" y="1564894"/>
                  </a:lnTo>
                  <a:lnTo>
                    <a:pt x="1524584" y="1675523"/>
                  </a:lnTo>
                  <a:lnTo>
                    <a:pt x="1706575" y="1543304"/>
                  </a:lnTo>
                  <a:lnTo>
                    <a:pt x="1639011" y="1832991"/>
                  </a:lnTo>
                  <a:lnTo>
                    <a:pt x="1715465" y="1938147"/>
                  </a:lnTo>
                  <a:lnTo>
                    <a:pt x="2057869" y="1689354"/>
                  </a:lnTo>
                  <a:lnTo>
                    <a:pt x="2090369" y="1665732"/>
                  </a:lnTo>
                  <a:close/>
                </a:path>
                <a:path w="3111500" h="5156200">
                  <a:moveTo>
                    <a:pt x="2354021" y="2167699"/>
                  </a:moveTo>
                  <a:lnTo>
                    <a:pt x="2349271" y="2120976"/>
                  </a:lnTo>
                  <a:lnTo>
                    <a:pt x="2334450" y="2072144"/>
                  </a:lnTo>
                  <a:lnTo>
                    <a:pt x="2309571" y="2021217"/>
                  </a:lnTo>
                  <a:lnTo>
                    <a:pt x="2278075" y="1974088"/>
                  </a:lnTo>
                  <a:lnTo>
                    <a:pt x="2243429" y="1936724"/>
                  </a:lnTo>
                  <a:lnTo>
                    <a:pt x="2228481" y="1925828"/>
                  </a:lnTo>
                  <a:lnTo>
                    <a:pt x="2228481" y="2135924"/>
                  </a:lnTo>
                  <a:lnTo>
                    <a:pt x="2224481" y="2154428"/>
                  </a:lnTo>
                  <a:lnTo>
                    <a:pt x="2204491" y="2187803"/>
                  </a:lnTo>
                  <a:lnTo>
                    <a:pt x="2169363" y="2215273"/>
                  </a:lnTo>
                  <a:lnTo>
                    <a:pt x="2132025" y="2236724"/>
                  </a:lnTo>
                  <a:lnTo>
                    <a:pt x="2090585" y="2253234"/>
                  </a:lnTo>
                  <a:lnTo>
                    <a:pt x="2070798" y="2255494"/>
                  </a:lnTo>
                  <a:lnTo>
                    <a:pt x="2051634" y="2253742"/>
                  </a:lnTo>
                  <a:lnTo>
                    <a:pt x="2002929" y="2223490"/>
                  </a:lnTo>
                  <a:lnTo>
                    <a:pt x="1980514" y="2184438"/>
                  </a:lnTo>
                  <a:lnTo>
                    <a:pt x="1974913" y="2145715"/>
                  </a:lnTo>
                  <a:lnTo>
                    <a:pt x="1978990" y="2127389"/>
                  </a:lnTo>
                  <a:lnTo>
                    <a:pt x="1999195" y="2094191"/>
                  </a:lnTo>
                  <a:lnTo>
                    <a:pt x="2034362" y="2066798"/>
                  </a:lnTo>
                  <a:lnTo>
                    <a:pt x="2071700" y="2045335"/>
                  </a:lnTo>
                  <a:lnTo>
                    <a:pt x="2113051" y="2028736"/>
                  </a:lnTo>
                  <a:lnTo>
                    <a:pt x="2132749" y="2026373"/>
                  </a:lnTo>
                  <a:lnTo>
                    <a:pt x="2151837" y="2027948"/>
                  </a:lnTo>
                  <a:lnTo>
                    <a:pt x="2200414" y="2058035"/>
                  </a:lnTo>
                  <a:lnTo>
                    <a:pt x="2222817" y="2097011"/>
                  </a:lnTo>
                  <a:lnTo>
                    <a:pt x="2228481" y="2135924"/>
                  </a:lnTo>
                  <a:lnTo>
                    <a:pt x="2228481" y="1925828"/>
                  </a:lnTo>
                  <a:lnTo>
                    <a:pt x="2205583" y="1909127"/>
                  </a:lnTo>
                  <a:lnTo>
                    <a:pt x="2164537" y="1891284"/>
                  </a:lnTo>
                  <a:lnTo>
                    <a:pt x="2120887" y="1883625"/>
                  </a:lnTo>
                  <a:lnTo>
                    <a:pt x="2075091" y="1886521"/>
                  </a:lnTo>
                  <a:lnTo>
                    <a:pt x="2027161" y="1900008"/>
                  </a:lnTo>
                  <a:lnTo>
                    <a:pt x="1977085" y="1924050"/>
                  </a:lnTo>
                  <a:lnTo>
                    <a:pt x="1931123" y="1955152"/>
                  </a:lnTo>
                  <a:lnTo>
                    <a:pt x="1895373" y="1989772"/>
                  </a:lnTo>
                  <a:lnTo>
                    <a:pt x="1869833" y="2027948"/>
                  </a:lnTo>
                  <a:lnTo>
                    <a:pt x="1854530" y="2069592"/>
                  </a:lnTo>
                  <a:lnTo>
                    <a:pt x="1849259" y="2114016"/>
                  </a:lnTo>
                  <a:lnTo>
                    <a:pt x="1854047" y="2160574"/>
                  </a:lnTo>
                  <a:lnTo>
                    <a:pt x="1868881" y="2209317"/>
                  </a:lnTo>
                  <a:lnTo>
                    <a:pt x="1893773" y="2260219"/>
                  </a:lnTo>
                  <a:lnTo>
                    <a:pt x="1925269" y="2307348"/>
                  </a:lnTo>
                  <a:lnTo>
                    <a:pt x="1960003" y="2344724"/>
                  </a:lnTo>
                  <a:lnTo>
                    <a:pt x="1997964" y="2372360"/>
                  </a:lnTo>
                  <a:lnTo>
                    <a:pt x="2039188" y="2390267"/>
                  </a:lnTo>
                  <a:lnTo>
                    <a:pt x="2083041" y="2398039"/>
                  </a:lnTo>
                  <a:lnTo>
                    <a:pt x="2128888" y="2395245"/>
                  </a:lnTo>
                  <a:lnTo>
                    <a:pt x="2176716" y="2381897"/>
                  </a:lnTo>
                  <a:lnTo>
                    <a:pt x="2226513" y="2358009"/>
                  </a:lnTo>
                  <a:lnTo>
                    <a:pt x="2272284" y="2326983"/>
                  </a:lnTo>
                  <a:lnTo>
                    <a:pt x="2307882" y="2292375"/>
                  </a:lnTo>
                  <a:lnTo>
                    <a:pt x="2332469" y="2255494"/>
                  </a:lnTo>
                  <a:lnTo>
                    <a:pt x="2348687" y="2212340"/>
                  </a:lnTo>
                  <a:lnTo>
                    <a:pt x="2354021" y="2167699"/>
                  </a:lnTo>
                  <a:close/>
                </a:path>
                <a:path w="3111500" h="5156200">
                  <a:moveTo>
                    <a:pt x="2746451" y="2966466"/>
                  </a:moveTo>
                  <a:lnTo>
                    <a:pt x="2712872" y="2888373"/>
                  </a:lnTo>
                  <a:lnTo>
                    <a:pt x="2687904" y="2830322"/>
                  </a:lnTo>
                  <a:lnTo>
                    <a:pt x="2426919" y="2888373"/>
                  </a:lnTo>
                  <a:lnTo>
                    <a:pt x="2425903" y="2885821"/>
                  </a:lnTo>
                  <a:lnTo>
                    <a:pt x="2645105" y="2730639"/>
                  </a:lnTo>
                  <a:lnTo>
                    <a:pt x="2645054" y="2730500"/>
                  </a:lnTo>
                  <a:lnTo>
                    <a:pt x="2610955" y="2651264"/>
                  </a:lnTo>
                  <a:lnTo>
                    <a:pt x="2587066" y="2595753"/>
                  </a:lnTo>
                  <a:lnTo>
                    <a:pt x="2324938" y="2651264"/>
                  </a:lnTo>
                  <a:lnTo>
                    <a:pt x="2323922" y="2648851"/>
                  </a:lnTo>
                  <a:lnTo>
                    <a:pt x="2544267" y="2496197"/>
                  </a:lnTo>
                  <a:lnTo>
                    <a:pt x="2483053" y="2353818"/>
                  </a:lnTo>
                  <a:lnTo>
                    <a:pt x="2100148" y="2636520"/>
                  </a:lnTo>
                  <a:lnTo>
                    <a:pt x="2164791" y="2786888"/>
                  </a:lnTo>
                  <a:lnTo>
                    <a:pt x="2447747" y="2730500"/>
                  </a:lnTo>
                  <a:lnTo>
                    <a:pt x="2447810" y="2730639"/>
                  </a:lnTo>
                  <a:lnTo>
                    <a:pt x="2448763" y="2732913"/>
                  </a:lnTo>
                  <a:lnTo>
                    <a:pt x="2213178" y="2899537"/>
                  </a:lnTo>
                  <a:lnTo>
                    <a:pt x="2277948" y="3049917"/>
                  </a:lnTo>
                  <a:lnTo>
                    <a:pt x="2746451" y="2966466"/>
                  </a:lnTo>
                  <a:close/>
                </a:path>
                <a:path w="3111500" h="5156200">
                  <a:moveTo>
                    <a:pt x="2868625" y="3395980"/>
                  </a:moveTo>
                  <a:lnTo>
                    <a:pt x="2820111" y="3229737"/>
                  </a:lnTo>
                  <a:lnTo>
                    <a:pt x="2719908" y="3223120"/>
                  </a:lnTo>
                  <a:lnTo>
                    <a:pt x="2719908" y="3348101"/>
                  </a:lnTo>
                  <a:lnTo>
                    <a:pt x="2575128" y="3440811"/>
                  </a:lnTo>
                  <a:lnTo>
                    <a:pt x="2547061" y="3344545"/>
                  </a:lnTo>
                  <a:lnTo>
                    <a:pt x="2719146" y="3345561"/>
                  </a:lnTo>
                  <a:lnTo>
                    <a:pt x="2719908" y="3348101"/>
                  </a:lnTo>
                  <a:lnTo>
                    <a:pt x="2719908" y="3223120"/>
                  </a:lnTo>
                  <a:lnTo>
                    <a:pt x="2327859" y="3197225"/>
                  </a:lnTo>
                  <a:lnTo>
                    <a:pt x="2370531" y="3343414"/>
                  </a:lnTo>
                  <a:lnTo>
                    <a:pt x="2438730" y="3343795"/>
                  </a:lnTo>
                  <a:lnTo>
                    <a:pt x="2484196" y="3499612"/>
                  </a:lnTo>
                  <a:lnTo>
                    <a:pt x="2426919" y="3536708"/>
                  </a:lnTo>
                  <a:lnTo>
                    <a:pt x="2471115" y="3688080"/>
                  </a:lnTo>
                  <a:lnTo>
                    <a:pt x="2807627" y="3440811"/>
                  </a:lnTo>
                  <a:lnTo>
                    <a:pt x="2868625" y="3395980"/>
                  </a:lnTo>
                  <a:close/>
                </a:path>
                <a:path w="3111500" h="5156200">
                  <a:moveTo>
                    <a:pt x="2943174" y="5011559"/>
                  </a:moveTo>
                  <a:lnTo>
                    <a:pt x="2494864" y="4893945"/>
                  </a:lnTo>
                  <a:lnTo>
                    <a:pt x="2457145" y="5037963"/>
                  </a:lnTo>
                  <a:lnTo>
                    <a:pt x="2905328" y="5155577"/>
                  </a:lnTo>
                  <a:lnTo>
                    <a:pt x="2943174" y="5011559"/>
                  </a:lnTo>
                  <a:close/>
                </a:path>
                <a:path w="3111500" h="5156200">
                  <a:moveTo>
                    <a:pt x="3005531" y="4116209"/>
                  </a:moveTo>
                  <a:lnTo>
                    <a:pt x="2980779" y="3958717"/>
                  </a:lnTo>
                  <a:lnTo>
                    <a:pt x="2972676" y="3907155"/>
                  </a:lnTo>
                  <a:lnTo>
                    <a:pt x="2939110" y="3693668"/>
                  </a:lnTo>
                  <a:lnTo>
                    <a:pt x="2829255" y="3710952"/>
                  </a:lnTo>
                  <a:lnTo>
                    <a:pt x="2860243" y="3907155"/>
                  </a:lnTo>
                  <a:lnTo>
                    <a:pt x="2525979" y="3742321"/>
                  </a:lnTo>
                  <a:lnTo>
                    <a:pt x="2478735" y="3749675"/>
                  </a:lnTo>
                  <a:lnTo>
                    <a:pt x="2548585" y="4193552"/>
                  </a:lnTo>
                  <a:lnTo>
                    <a:pt x="2658440" y="4176268"/>
                  </a:lnTo>
                  <a:lnTo>
                    <a:pt x="2624150" y="3958717"/>
                  </a:lnTo>
                  <a:lnTo>
                    <a:pt x="2958287" y="4123563"/>
                  </a:lnTo>
                  <a:lnTo>
                    <a:pt x="3005531" y="4116209"/>
                  </a:lnTo>
                  <a:close/>
                </a:path>
                <a:path w="3111500" h="5156200">
                  <a:moveTo>
                    <a:pt x="3014548" y="4311650"/>
                  </a:moveTo>
                  <a:lnTo>
                    <a:pt x="2551252" y="4298708"/>
                  </a:lnTo>
                  <a:lnTo>
                    <a:pt x="2547442" y="4435348"/>
                  </a:lnTo>
                  <a:lnTo>
                    <a:pt x="2767876" y="4441583"/>
                  </a:lnTo>
                  <a:lnTo>
                    <a:pt x="2772524" y="4441583"/>
                  </a:lnTo>
                  <a:lnTo>
                    <a:pt x="2542146" y="4629797"/>
                  </a:lnTo>
                  <a:lnTo>
                    <a:pt x="2541994" y="4629797"/>
                  </a:lnTo>
                  <a:lnTo>
                    <a:pt x="2538425" y="4759972"/>
                  </a:lnTo>
                  <a:lnTo>
                    <a:pt x="3001721" y="4772926"/>
                  </a:lnTo>
                  <a:lnTo>
                    <a:pt x="3005531" y="4636147"/>
                  </a:lnTo>
                  <a:lnTo>
                    <a:pt x="2777185" y="4629797"/>
                  </a:lnTo>
                  <a:lnTo>
                    <a:pt x="3010992" y="4441583"/>
                  </a:lnTo>
                  <a:lnTo>
                    <a:pt x="3014548" y="4311650"/>
                  </a:lnTo>
                  <a:close/>
                </a:path>
                <a:path w="3111500" h="5156200">
                  <a:moveTo>
                    <a:pt x="3110928" y="3931793"/>
                  </a:moveTo>
                  <a:lnTo>
                    <a:pt x="3094926" y="3830701"/>
                  </a:lnTo>
                  <a:lnTo>
                    <a:pt x="3002483" y="3845306"/>
                  </a:lnTo>
                  <a:lnTo>
                    <a:pt x="3018358" y="3946398"/>
                  </a:lnTo>
                  <a:lnTo>
                    <a:pt x="3110928" y="3931793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6203240" y="9783114"/>
            <a:ext cx="2085339" cy="504190"/>
          </a:xfrm>
          <a:custGeom>
            <a:avLst/>
            <a:gdLst/>
            <a:ahLst/>
            <a:cxnLst/>
            <a:rect l="l" t="t" r="r" b="b"/>
            <a:pathLst>
              <a:path w="2085340" h="504190">
                <a:moveTo>
                  <a:pt x="2084759" y="503885"/>
                </a:moveTo>
                <a:lnTo>
                  <a:pt x="0" y="503885"/>
                </a:lnTo>
                <a:lnTo>
                  <a:pt x="2084759" y="0"/>
                </a:lnTo>
                <a:lnTo>
                  <a:pt x="2084759" y="503885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9" y="5973064"/>
            <a:ext cx="12380595" cy="223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685"/>
              </a:lnSpc>
              <a:spcBef>
                <a:spcPts val="100"/>
              </a:spcBef>
              <a:tabLst>
                <a:tab pos="2542540" algn="l"/>
              </a:tabLst>
            </a:pPr>
            <a:r>
              <a:rPr sz="7550" spc="-20" dirty="0">
                <a:solidFill>
                  <a:srgbClr val="004479"/>
                </a:solidFill>
              </a:rPr>
              <a:t>What</a:t>
            </a:r>
            <a:r>
              <a:rPr sz="7550" dirty="0">
                <a:solidFill>
                  <a:srgbClr val="004479"/>
                </a:solidFill>
              </a:rPr>
              <a:t>	is</a:t>
            </a:r>
            <a:r>
              <a:rPr sz="7550" spc="-90" dirty="0">
                <a:solidFill>
                  <a:srgbClr val="004479"/>
                </a:solidFill>
              </a:rPr>
              <a:t> </a:t>
            </a:r>
            <a:r>
              <a:rPr sz="7550" spc="-25" dirty="0">
                <a:solidFill>
                  <a:srgbClr val="004479"/>
                </a:solidFill>
              </a:rPr>
              <a:t>the</a:t>
            </a:r>
            <a:endParaRPr sz="7550"/>
          </a:p>
          <a:p>
            <a:pPr marL="12700">
              <a:lnSpc>
                <a:spcPts val="8745"/>
              </a:lnSpc>
              <a:tabLst>
                <a:tab pos="7145655" algn="l"/>
              </a:tabLst>
            </a:pPr>
            <a:r>
              <a:rPr sz="7600" dirty="0">
                <a:solidFill>
                  <a:srgbClr val="004479"/>
                </a:solidFill>
              </a:rPr>
              <a:t>Gender</a:t>
            </a:r>
            <a:r>
              <a:rPr sz="7600" spc="-245" dirty="0">
                <a:solidFill>
                  <a:srgbClr val="004479"/>
                </a:solidFill>
              </a:rPr>
              <a:t> </a:t>
            </a:r>
            <a:r>
              <a:rPr sz="7600" spc="-10" dirty="0">
                <a:solidFill>
                  <a:srgbClr val="004479"/>
                </a:solidFill>
              </a:rPr>
              <a:t>Equality</a:t>
            </a:r>
            <a:r>
              <a:rPr sz="7600" dirty="0">
                <a:solidFill>
                  <a:srgbClr val="004479"/>
                </a:solidFill>
              </a:rPr>
              <a:t>	Plan</a:t>
            </a:r>
            <a:r>
              <a:rPr sz="7600" spc="-35" dirty="0">
                <a:solidFill>
                  <a:srgbClr val="004479"/>
                </a:solidFill>
              </a:rPr>
              <a:t> </a:t>
            </a:r>
            <a:r>
              <a:rPr sz="7600" spc="-10" dirty="0">
                <a:solidFill>
                  <a:srgbClr val="004479"/>
                </a:solidFill>
              </a:rPr>
              <a:t>(GEP)?</a:t>
            </a:r>
            <a:endParaRPr sz="76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819650" cy="1165225"/>
          </a:xfrm>
          <a:custGeom>
            <a:avLst/>
            <a:gdLst/>
            <a:ahLst/>
            <a:cxnLst/>
            <a:rect l="l" t="t" r="r" b="b"/>
            <a:pathLst>
              <a:path w="4819650" h="1165225">
                <a:moveTo>
                  <a:pt x="0" y="1164971"/>
                </a:moveTo>
                <a:lnTo>
                  <a:pt x="0" y="0"/>
                </a:lnTo>
                <a:lnTo>
                  <a:pt x="4819648" y="0"/>
                </a:lnTo>
                <a:lnTo>
                  <a:pt x="0" y="1164971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99211" y="9129559"/>
            <a:ext cx="4789170" cy="1157605"/>
          </a:xfrm>
          <a:custGeom>
            <a:avLst/>
            <a:gdLst/>
            <a:ahLst/>
            <a:cxnLst/>
            <a:rect l="l" t="t" r="r" b="b"/>
            <a:pathLst>
              <a:path w="4789169" h="1157604">
                <a:moveTo>
                  <a:pt x="4788787" y="1157448"/>
                </a:moveTo>
                <a:lnTo>
                  <a:pt x="0" y="1157448"/>
                </a:lnTo>
                <a:lnTo>
                  <a:pt x="4788787" y="0"/>
                </a:lnTo>
                <a:lnTo>
                  <a:pt x="4788787" y="1157448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1576" y="2910598"/>
            <a:ext cx="4211709" cy="28289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44018" y="1028700"/>
            <a:ext cx="4939570" cy="20402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6897" y="0"/>
            <a:ext cx="6531609" cy="1502410"/>
          </a:xfrm>
          <a:custGeom>
            <a:avLst/>
            <a:gdLst/>
            <a:ahLst/>
            <a:cxnLst/>
            <a:rect l="l" t="t" r="r" b="b"/>
            <a:pathLst>
              <a:path w="6531609" h="1502410">
                <a:moveTo>
                  <a:pt x="6531102" y="1502155"/>
                </a:moveTo>
                <a:lnTo>
                  <a:pt x="0" y="0"/>
                </a:lnTo>
                <a:lnTo>
                  <a:pt x="6531102" y="0"/>
                </a:lnTo>
                <a:lnTo>
                  <a:pt x="6531102" y="1502155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617283"/>
            <a:ext cx="17399000" cy="1065676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88900" marR="5080">
              <a:lnSpc>
                <a:spcPts val="3260"/>
              </a:lnSpc>
              <a:spcBef>
                <a:spcPts val="540"/>
              </a:spcBef>
            </a:pPr>
            <a:r>
              <a:rPr sz="3050" dirty="0">
                <a:solidFill>
                  <a:srgbClr val="004479"/>
                </a:solidFill>
              </a:rPr>
              <a:t>OBJECTIVE</a:t>
            </a:r>
            <a:r>
              <a:rPr sz="3050" spc="-7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5</a:t>
            </a:r>
            <a:r>
              <a:rPr sz="3050" spc="-6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Increase</a:t>
            </a:r>
            <a:r>
              <a:rPr sz="3050" spc="-7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balanced</a:t>
            </a:r>
            <a:r>
              <a:rPr sz="3050" spc="-7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gender</a:t>
            </a:r>
            <a:r>
              <a:rPr sz="3050" spc="-7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representation</a:t>
            </a:r>
            <a:r>
              <a:rPr sz="3050" spc="-7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in:</a:t>
            </a:r>
            <a:r>
              <a:rPr sz="3050" spc="-7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chairmanship</a:t>
            </a:r>
            <a:r>
              <a:rPr sz="3050" spc="-7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of</a:t>
            </a:r>
            <a:r>
              <a:rPr sz="3050" spc="-7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university</a:t>
            </a:r>
            <a:r>
              <a:rPr sz="3050" spc="-6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faculty</a:t>
            </a:r>
            <a:r>
              <a:rPr sz="3050" spc="-70" dirty="0">
                <a:solidFill>
                  <a:srgbClr val="004479"/>
                </a:solidFill>
              </a:rPr>
              <a:t> </a:t>
            </a:r>
            <a:r>
              <a:rPr sz="3050" spc="-5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management,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expert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and</a:t>
            </a:r>
            <a:r>
              <a:rPr sz="3050" spc="-5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review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panels,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spc="-10" dirty="0">
                <a:solidFill>
                  <a:srgbClr val="004479"/>
                </a:solidFill>
              </a:rPr>
              <a:t>chairmanship</a:t>
            </a:r>
            <a:r>
              <a:rPr sz="3050" spc="-5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of</a:t>
            </a:r>
            <a:r>
              <a:rPr sz="3050" spc="-45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scientific</a:t>
            </a:r>
            <a:r>
              <a:rPr sz="3050" spc="-50" dirty="0">
                <a:solidFill>
                  <a:srgbClr val="004479"/>
                </a:solidFill>
              </a:rPr>
              <a:t> </a:t>
            </a:r>
            <a:r>
              <a:rPr sz="3050" dirty="0">
                <a:solidFill>
                  <a:srgbClr val="004479"/>
                </a:solidFill>
              </a:rPr>
              <a:t>and</a:t>
            </a:r>
            <a:r>
              <a:rPr sz="3050" spc="-50" dirty="0">
                <a:solidFill>
                  <a:srgbClr val="004479"/>
                </a:solidFill>
              </a:rPr>
              <a:t> </a:t>
            </a:r>
            <a:r>
              <a:rPr sz="3050" spc="-10" dirty="0">
                <a:solidFill>
                  <a:srgbClr val="004479"/>
                </a:solidFill>
              </a:rPr>
              <a:t>dissemination</a:t>
            </a:r>
            <a:r>
              <a:rPr sz="3050" spc="-50" dirty="0">
                <a:solidFill>
                  <a:srgbClr val="004479"/>
                </a:solidFill>
              </a:rPr>
              <a:t> </a:t>
            </a:r>
            <a:r>
              <a:rPr sz="3050" spc="-10" dirty="0">
                <a:solidFill>
                  <a:srgbClr val="004479"/>
                </a:solidFill>
              </a:rPr>
              <a:t>events</a:t>
            </a:r>
            <a:endParaRPr sz="3050" dirty="0"/>
          </a:p>
        </p:txBody>
      </p:sp>
      <p:sp>
        <p:nvSpPr>
          <p:cNvPr id="4" name="object 4"/>
          <p:cNvSpPr txBox="1"/>
          <p:nvPr/>
        </p:nvSpPr>
        <p:spPr>
          <a:xfrm>
            <a:off x="937260" y="1980095"/>
            <a:ext cx="16791940" cy="60737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3655" marR="1602105">
              <a:lnSpc>
                <a:spcPts val="2980"/>
              </a:lnSpc>
              <a:spcBef>
                <a:spcPts val="215"/>
              </a:spcBef>
            </a:pPr>
            <a:r>
              <a:rPr sz="2500" b="1" dirty="0">
                <a:latin typeface="Times New Roman"/>
                <a:cs typeface="Times New Roman"/>
              </a:rPr>
              <a:t>Increase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representation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of</a:t>
            </a:r>
            <a:r>
              <a:rPr sz="2500" b="1" spc="-7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women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in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decision-</a:t>
            </a:r>
            <a:r>
              <a:rPr sz="2500" b="1" dirty="0">
                <a:latin typeface="Times New Roman"/>
                <a:cs typeface="Times New Roman"/>
              </a:rPr>
              <a:t>making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structures</a:t>
            </a:r>
            <a:r>
              <a:rPr sz="2500" b="1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greater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participation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committees,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councils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and </a:t>
            </a:r>
            <a:r>
              <a:rPr sz="2500" dirty="0">
                <a:latin typeface="Times New Roman"/>
                <a:cs typeface="Times New Roman"/>
              </a:rPr>
              <a:t>colleges;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gender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parity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has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been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achieved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UW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Senate.</a:t>
            </a:r>
            <a:endParaRPr sz="2500" dirty="0">
              <a:latin typeface="Times New Roman"/>
              <a:cs typeface="Times New Roman"/>
            </a:endParaRPr>
          </a:p>
          <a:p>
            <a:pPr marL="33655" marR="5080">
              <a:lnSpc>
                <a:spcPts val="2980"/>
              </a:lnSpc>
              <a:spcBef>
                <a:spcPts val="1230"/>
              </a:spcBef>
            </a:pPr>
            <a:r>
              <a:rPr sz="2500" b="1" dirty="0">
                <a:latin typeface="Times New Roman"/>
                <a:cs typeface="Times New Roman"/>
              </a:rPr>
              <a:t>Strong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presence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of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women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in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teaching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and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administration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active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participation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functioning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university,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potential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for </a:t>
            </a:r>
            <a:r>
              <a:rPr sz="2500" dirty="0">
                <a:latin typeface="Times New Roman"/>
                <a:cs typeface="Times New Roman"/>
              </a:rPr>
              <a:t>promotion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leadership</a:t>
            </a:r>
            <a:r>
              <a:rPr sz="2500" spc="-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roles.</a:t>
            </a:r>
            <a:endParaRPr sz="2500" dirty="0">
              <a:latin typeface="Times New Roman"/>
              <a:cs typeface="Times New Roman"/>
            </a:endParaRPr>
          </a:p>
          <a:p>
            <a:pPr marL="33655" marR="1399540">
              <a:lnSpc>
                <a:spcPts val="2980"/>
              </a:lnSpc>
              <a:spcBef>
                <a:spcPts val="1225"/>
              </a:spcBef>
            </a:pPr>
            <a:r>
              <a:rPr sz="2500" b="1" dirty="0">
                <a:latin typeface="Times New Roman"/>
                <a:cs typeface="Times New Roman"/>
              </a:rPr>
              <a:t>Balanced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staffing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structure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-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especially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research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teaching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group,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which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conducive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further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strengthening </a:t>
            </a:r>
            <a:r>
              <a:rPr sz="2500" dirty="0">
                <a:latin typeface="Times New Roman"/>
                <a:cs typeface="Times New Roman"/>
              </a:rPr>
              <a:t>equality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academic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roles.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35"/>
              </a:spcBef>
            </a:pP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What</a:t>
            </a:r>
            <a:r>
              <a:rPr sz="2700" b="1" spc="-1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has</a:t>
            </a:r>
            <a:r>
              <a:rPr sz="2700" b="1" spc="-1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been</a:t>
            </a:r>
            <a:r>
              <a:rPr sz="2700" b="1" spc="-1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successful:</a:t>
            </a:r>
            <a:endParaRPr sz="2700" dirty="0">
              <a:latin typeface="Times New Roman"/>
              <a:cs typeface="Times New Roman"/>
            </a:endParaRPr>
          </a:p>
          <a:p>
            <a:pPr marL="314960" indent="-291465">
              <a:lnSpc>
                <a:spcPct val="100000"/>
              </a:lnSpc>
              <a:spcBef>
                <a:spcPts val="2205"/>
              </a:spcBef>
              <a:buFont typeface="Arial MT"/>
              <a:buChar char="•"/>
              <a:tabLst>
                <a:tab pos="314960" algn="l"/>
              </a:tabLst>
            </a:pPr>
            <a:r>
              <a:rPr sz="2500" dirty="0">
                <a:latin typeface="Times New Roman"/>
                <a:cs typeface="Times New Roman"/>
              </a:rPr>
              <a:t>Strong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presence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women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teaching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administration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16230" marR="7995284" indent="-292735">
              <a:lnSpc>
                <a:spcPct val="106200"/>
              </a:lnSpc>
              <a:buFont typeface="Arial MT"/>
              <a:buChar char="•"/>
              <a:tabLst>
                <a:tab pos="316230" algn="l"/>
              </a:tabLst>
            </a:pPr>
            <a:r>
              <a:rPr sz="2500" dirty="0">
                <a:latin typeface="Times New Roman"/>
                <a:cs typeface="Times New Roman"/>
              </a:rPr>
              <a:t>Increased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representation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women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decision-</a:t>
            </a:r>
            <a:r>
              <a:rPr sz="2500" dirty="0">
                <a:latin typeface="Times New Roman"/>
                <a:cs typeface="Times New Roman"/>
              </a:rPr>
              <a:t>making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structures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- </a:t>
            </a:r>
            <a:r>
              <a:rPr sz="2500" dirty="0">
                <a:latin typeface="Times New Roman"/>
                <a:cs typeface="Times New Roman"/>
              </a:rPr>
              <a:t>dean's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colleges,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Faculty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Councils,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Discipline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Councils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0"/>
              </a:spcBef>
              <a:buFont typeface="Arial MT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14960" indent="-291465">
              <a:lnSpc>
                <a:spcPct val="100000"/>
              </a:lnSpc>
              <a:buFont typeface="Arial MT"/>
              <a:buChar char="•"/>
              <a:tabLst>
                <a:tab pos="314960" algn="l"/>
              </a:tabLst>
            </a:pPr>
            <a:r>
              <a:rPr sz="2500" dirty="0">
                <a:latin typeface="Times New Roman"/>
                <a:cs typeface="Times New Roman"/>
              </a:rPr>
              <a:t>Diversified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staffing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structure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foster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balance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706866"/>
            <a:ext cx="7322820" cy="1580515"/>
          </a:xfrm>
          <a:custGeom>
            <a:avLst/>
            <a:gdLst/>
            <a:ahLst/>
            <a:cxnLst/>
            <a:rect l="l" t="t" r="r" b="b"/>
            <a:pathLst>
              <a:path w="7322820" h="1580515">
                <a:moveTo>
                  <a:pt x="7322312" y="1580132"/>
                </a:moveTo>
                <a:lnTo>
                  <a:pt x="0" y="1580132"/>
                </a:lnTo>
                <a:lnTo>
                  <a:pt x="0" y="0"/>
                </a:lnTo>
                <a:lnTo>
                  <a:pt x="7322312" y="1580132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008483" y="6165850"/>
            <a:ext cx="7305675" cy="4121150"/>
            <a:chOff x="10982832" y="5766054"/>
            <a:chExt cx="7305675" cy="41211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82832" y="6826869"/>
              <a:ext cx="7305167" cy="30600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01498" y="5766054"/>
              <a:ext cx="6043422" cy="41186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099150" y="5770244"/>
              <a:ext cx="5892800" cy="1146810"/>
            </a:xfrm>
            <a:custGeom>
              <a:avLst/>
              <a:gdLst/>
              <a:ahLst/>
              <a:cxnLst/>
              <a:rect l="l" t="t" r="r" b="b"/>
              <a:pathLst>
                <a:path w="5892800" h="1146809">
                  <a:moveTo>
                    <a:pt x="630555" y="846086"/>
                  </a:moveTo>
                  <a:lnTo>
                    <a:pt x="613016" y="836041"/>
                  </a:lnTo>
                  <a:lnTo>
                    <a:pt x="512051" y="778256"/>
                  </a:lnTo>
                  <a:lnTo>
                    <a:pt x="439928" y="736981"/>
                  </a:lnTo>
                  <a:lnTo>
                    <a:pt x="452424" y="718223"/>
                  </a:lnTo>
                  <a:lnTo>
                    <a:pt x="461518" y="698906"/>
                  </a:lnTo>
                  <a:lnTo>
                    <a:pt x="467169" y="679030"/>
                  </a:lnTo>
                  <a:lnTo>
                    <a:pt x="469392" y="658622"/>
                  </a:lnTo>
                  <a:lnTo>
                    <a:pt x="468871" y="647242"/>
                  </a:lnTo>
                  <a:lnTo>
                    <a:pt x="457657" y="599795"/>
                  </a:lnTo>
                  <a:lnTo>
                    <a:pt x="436841" y="566153"/>
                  </a:lnTo>
                  <a:lnTo>
                    <a:pt x="394843" y="530860"/>
                  </a:lnTo>
                  <a:lnTo>
                    <a:pt x="341744" y="515404"/>
                  </a:lnTo>
                  <a:lnTo>
                    <a:pt x="329895" y="515404"/>
                  </a:lnTo>
                  <a:lnTo>
                    <a:pt x="329895" y="691451"/>
                  </a:lnTo>
                  <a:lnTo>
                    <a:pt x="329044" y="698906"/>
                  </a:lnTo>
                  <a:lnTo>
                    <a:pt x="227838" y="778256"/>
                  </a:lnTo>
                  <a:lnTo>
                    <a:pt x="182245" y="705866"/>
                  </a:lnTo>
                  <a:lnTo>
                    <a:pt x="264922" y="653796"/>
                  </a:lnTo>
                  <a:lnTo>
                    <a:pt x="272440" y="649960"/>
                  </a:lnTo>
                  <a:lnTo>
                    <a:pt x="280187" y="647788"/>
                  </a:lnTo>
                  <a:lnTo>
                    <a:pt x="288163" y="647242"/>
                  </a:lnTo>
                  <a:lnTo>
                    <a:pt x="296418" y="648335"/>
                  </a:lnTo>
                  <a:lnTo>
                    <a:pt x="326847" y="675259"/>
                  </a:lnTo>
                  <a:lnTo>
                    <a:pt x="329895" y="691451"/>
                  </a:lnTo>
                  <a:lnTo>
                    <a:pt x="329895" y="515404"/>
                  </a:lnTo>
                  <a:lnTo>
                    <a:pt x="321995" y="515404"/>
                  </a:lnTo>
                  <a:lnTo>
                    <a:pt x="301967" y="518198"/>
                  </a:lnTo>
                  <a:lnTo>
                    <a:pt x="281508" y="524027"/>
                  </a:lnTo>
                  <a:lnTo>
                    <a:pt x="260769" y="532815"/>
                  </a:lnTo>
                  <a:lnTo>
                    <a:pt x="239776" y="544576"/>
                  </a:lnTo>
                  <a:lnTo>
                    <a:pt x="0" y="695833"/>
                  </a:lnTo>
                  <a:lnTo>
                    <a:pt x="247142" y="1087882"/>
                  </a:lnTo>
                  <a:lnTo>
                    <a:pt x="372999" y="1008507"/>
                  </a:lnTo>
                  <a:lnTo>
                    <a:pt x="282829" y="865505"/>
                  </a:lnTo>
                  <a:lnTo>
                    <a:pt x="329565" y="836041"/>
                  </a:lnTo>
                  <a:lnTo>
                    <a:pt x="489331" y="935228"/>
                  </a:lnTo>
                  <a:lnTo>
                    <a:pt x="630555" y="846086"/>
                  </a:lnTo>
                  <a:close/>
                </a:path>
                <a:path w="5892800" h="1146809">
                  <a:moveTo>
                    <a:pt x="880618" y="141732"/>
                  </a:moveTo>
                  <a:lnTo>
                    <a:pt x="878459" y="139700"/>
                  </a:lnTo>
                  <a:lnTo>
                    <a:pt x="756158" y="181610"/>
                  </a:lnTo>
                  <a:lnTo>
                    <a:pt x="725932" y="286766"/>
                  </a:lnTo>
                  <a:lnTo>
                    <a:pt x="807466" y="258699"/>
                  </a:lnTo>
                  <a:lnTo>
                    <a:pt x="880618" y="141732"/>
                  </a:lnTo>
                  <a:close/>
                </a:path>
                <a:path w="5892800" h="1146809">
                  <a:moveTo>
                    <a:pt x="1131379" y="547331"/>
                  </a:moveTo>
                  <a:lnTo>
                    <a:pt x="1127328" y="497840"/>
                  </a:lnTo>
                  <a:lnTo>
                    <a:pt x="1113269" y="444373"/>
                  </a:lnTo>
                  <a:lnTo>
                    <a:pt x="1093114" y="397167"/>
                  </a:lnTo>
                  <a:lnTo>
                    <a:pt x="1064412" y="352044"/>
                  </a:lnTo>
                  <a:lnTo>
                    <a:pt x="1031760" y="319760"/>
                  </a:lnTo>
                  <a:lnTo>
                    <a:pt x="993648" y="296672"/>
                  </a:lnTo>
                  <a:lnTo>
                    <a:pt x="984643" y="293814"/>
                  </a:lnTo>
                  <a:lnTo>
                    <a:pt x="984643" y="557961"/>
                  </a:lnTo>
                  <a:lnTo>
                    <a:pt x="983107" y="577786"/>
                  </a:lnTo>
                  <a:lnTo>
                    <a:pt x="955586" y="626859"/>
                  </a:lnTo>
                  <a:lnTo>
                    <a:pt x="918083" y="647446"/>
                  </a:lnTo>
                  <a:lnTo>
                    <a:pt x="875868" y="654215"/>
                  </a:lnTo>
                  <a:lnTo>
                    <a:pt x="857084" y="651090"/>
                  </a:lnTo>
                  <a:lnTo>
                    <a:pt x="811161" y="617499"/>
                  </a:lnTo>
                  <a:lnTo>
                    <a:pt x="790981" y="577786"/>
                  </a:lnTo>
                  <a:lnTo>
                    <a:pt x="776986" y="536956"/>
                  </a:lnTo>
                  <a:lnTo>
                    <a:pt x="768515" y="493242"/>
                  </a:lnTo>
                  <a:lnTo>
                    <a:pt x="769962" y="473456"/>
                  </a:lnTo>
                  <a:lnTo>
                    <a:pt x="797090" y="424522"/>
                  </a:lnTo>
                  <a:lnTo>
                    <a:pt x="834517" y="403987"/>
                  </a:lnTo>
                  <a:lnTo>
                    <a:pt x="876820" y="397167"/>
                  </a:lnTo>
                  <a:lnTo>
                    <a:pt x="895718" y="400240"/>
                  </a:lnTo>
                  <a:lnTo>
                    <a:pt x="942098" y="433692"/>
                  </a:lnTo>
                  <a:lnTo>
                    <a:pt x="962444" y="473456"/>
                  </a:lnTo>
                  <a:lnTo>
                    <a:pt x="976363" y="514223"/>
                  </a:lnTo>
                  <a:lnTo>
                    <a:pt x="984643" y="557961"/>
                  </a:lnTo>
                  <a:lnTo>
                    <a:pt x="984643" y="293814"/>
                  </a:lnTo>
                  <a:lnTo>
                    <a:pt x="950798" y="283032"/>
                  </a:lnTo>
                  <a:lnTo>
                    <a:pt x="903998" y="278853"/>
                  </a:lnTo>
                  <a:lnTo>
                    <a:pt x="853211" y="284124"/>
                  </a:lnTo>
                  <a:lnTo>
                    <a:pt x="798449" y="298831"/>
                  </a:lnTo>
                  <a:lnTo>
                    <a:pt x="746252" y="320827"/>
                  </a:lnTo>
                  <a:lnTo>
                    <a:pt x="703008" y="347751"/>
                  </a:lnTo>
                  <a:lnTo>
                    <a:pt x="668718" y="379653"/>
                  </a:lnTo>
                  <a:lnTo>
                    <a:pt x="643382" y="416560"/>
                  </a:lnTo>
                  <a:lnTo>
                    <a:pt x="627519" y="457974"/>
                  </a:lnTo>
                  <a:lnTo>
                    <a:pt x="621665" y="503491"/>
                  </a:lnTo>
                  <a:lnTo>
                    <a:pt x="625805" y="553123"/>
                  </a:lnTo>
                  <a:lnTo>
                    <a:pt x="639953" y="606806"/>
                  </a:lnTo>
                  <a:lnTo>
                    <a:pt x="661758" y="657860"/>
                  </a:lnTo>
                  <a:lnTo>
                    <a:pt x="688936" y="699566"/>
                  </a:lnTo>
                  <a:lnTo>
                    <a:pt x="721487" y="731913"/>
                  </a:lnTo>
                  <a:lnTo>
                    <a:pt x="759460" y="754888"/>
                  </a:lnTo>
                  <a:lnTo>
                    <a:pt x="802132" y="768464"/>
                  </a:lnTo>
                  <a:lnTo>
                    <a:pt x="848804" y="772591"/>
                  </a:lnTo>
                  <a:lnTo>
                    <a:pt x="899477" y="767270"/>
                  </a:lnTo>
                  <a:lnTo>
                    <a:pt x="954138" y="752475"/>
                  </a:lnTo>
                  <a:lnTo>
                    <a:pt x="1006360" y="730529"/>
                  </a:lnTo>
                  <a:lnTo>
                    <a:pt x="1049667" y="703516"/>
                  </a:lnTo>
                  <a:lnTo>
                    <a:pt x="1084033" y="671474"/>
                  </a:lnTo>
                  <a:lnTo>
                    <a:pt x="1109472" y="634365"/>
                  </a:lnTo>
                  <a:lnTo>
                    <a:pt x="1125423" y="592848"/>
                  </a:lnTo>
                  <a:lnTo>
                    <a:pt x="1131379" y="547331"/>
                  </a:lnTo>
                  <a:close/>
                </a:path>
                <a:path w="5892800" h="1146809">
                  <a:moveTo>
                    <a:pt x="1825117" y="67310"/>
                  </a:moveTo>
                  <a:lnTo>
                    <a:pt x="1679575" y="95504"/>
                  </a:lnTo>
                  <a:lnTo>
                    <a:pt x="1679663" y="116078"/>
                  </a:lnTo>
                  <a:lnTo>
                    <a:pt x="1679765" y="144018"/>
                  </a:lnTo>
                  <a:lnTo>
                    <a:pt x="1679841" y="164592"/>
                  </a:lnTo>
                  <a:lnTo>
                    <a:pt x="1679956" y="194056"/>
                  </a:lnTo>
                  <a:lnTo>
                    <a:pt x="1680591" y="362839"/>
                  </a:lnTo>
                  <a:lnTo>
                    <a:pt x="1677924" y="363347"/>
                  </a:lnTo>
                  <a:lnTo>
                    <a:pt x="1654632" y="308356"/>
                  </a:lnTo>
                  <a:lnTo>
                    <a:pt x="1573149" y="116078"/>
                  </a:lnTo>
                  <a:lnTo>
                    <a:pt x="1429004" y="144018"/>
                  </a:lnTo>
                  <a:lnTo>
                    <a:pt x="1428877" y="164592"/>
                  </a:lnTo>
                  <a:lnTo>
                    <a:pt x="1427353" y="411861"/>
                  </a:lnTo>
                  <a:lnTo>
                    <a:pt x="1424686" y="412369"/>
                  </a:lnTo>
                  <a:lnTo>
                    <a:pt x="1322451" y="164592"/>
                  </a:lnTo>
                  <a:lnTo>
                    <a:pt x="1170419" y="194056"/>
                  </a:lnTo>
                  <a:lnTo>
                    <a:pt x="1364869" y="628396"/>
                  </a:lnTo>
                  <a:lnTo>
                    <a:pt x="1525651" y="597281"/>
                  </a:lnTo>
                  <a:lnTo>
                    <a:pt x="1528991" y="412369"/>
                  </a:lnTo>
                  <a:lnTo>
                    <a:pt x="1529003" y="411861"/>
                  </a:lnTo>
                  <a:lnTo>
                    <a:pt x="1530858" y="308864"/>
                  </a:lnTo>
                  <a:lnTo>
                    <a:pt x="1533525" y="308356"/>
                  </a:lnTo>
                  <a:lnTo>
                    <a:pt x="1646047" y="574040"/>
                  </a:lnTo>
                  <a:lnTo>
                    <a:pt x="1806702" y="542925"/>
                  </a:lnTo>
                  <a:lnTo>
                    <a:pt x="1813661" y="363347"/>
                  </a:lnTo>
                  <a:lnTo>
                    <a:pt x="1813687" y="362839"/>
                  </a:lnTo>
                  <a:lnTo>
                    <a:pt x="1825117" y="67310"/>
                  </a:lnTo>
                  <a:close/>
                </a:path>
                <a:path w="5892800" h="1146809">
                  <a:moveTo>
                    <a:pt x="2464562" y="477901"/>
                  </a:moveTo>
                  <a:lnTo>
                    <a:pt x="2446655" y="283591"/>
                  </a:lnTo>
                  <a:lnTo>
                    <a:pt x="2444140" y="256286"/>
                  </a:lnTo>
                  <a:lnTo>
                    <a:pt x="2422017" y="16383"/>
                  </a:lnTo>
                  <a:lnTo>
                    <a:pt x="2285873" y="28956"/>
                  </a:lnTo>
                  <a:lnTo>
                    <a:pt x="2306828" y="256286"/>
                  </a:lnTo>
                  <a:lnTo>
                    <a:pt x="2091944" y="46736"/>
                  </a:lnTo>
                  <a:lnTo>
                    <a:pt x="1962531" y="58674"/>
                  </a:lnTo>
                  <a:lnTo>
                    <a:pt x="2005076" y="520192"/>
                  </a:lnTo>
                  <a:lnTo>
                    <a:pt x="2141220" y="507619"/>
                  </a:lnTo>
                  <a:lnTo>
                    <a:pt x="2120519" y="283591"/>
                  </a:lnTo>
                  <a:lnTo>
                    <a:pt x="2335022" y="489839"/>
                  </a:lnTo>
                  <a:lnTo>
                    <a:pt x="2464562" y="477901"/>
                  </a:lnTo>
                  <a:close/>
                </a:path>
                <a:path w="5892800" h="1146809">
                  <a:moveTo>
                    <a:pt x="3080766" y="236347"/>
                  </a:moveTo>
                  <a:lnTo>
                    <a:pt x="3075902" y="181317"/>
                  </a:lnTo>
                  <a:lnTo>
                    <a:pt x="3062998" y="133388"/>
                  </a:lnTo>
                  <a:lnTo>
                    <a:pt x="3042018" y="92544"/>
                  </a:lnTo>
                  <a:lnTo>
                    <a:pt x="3012948" y="58801"/>
                  </a:lnTo>
                  <a:lnTo>
                    <a:pt x="2976524" y="32423"/>
                  </a:lnTo>
                  <a:lnTo>
                    <a:pt x="2933395" y="13830"/>
                  </a:lnTo>
                  <a:lnTo>
                    <a:pt x="2928747" y="12827"/>
                  </a:lnTo>
                  <a:lnTo>
                    <a:pt x="2928747" y="259969"/>
                  </a:lnTo>
                  <a:lnTo>
                    <a:pt x="2927502" y="283311"/>
                  </a:lnTo>
                  <a:lnTo>
                    <a:pt x="2915412" y="322554"/>
                  </a:lnTo>
                  <a:lnTo>
                    <a:pt x="2873946" y="360591"/>
                  </a:lnTo>
                  <a:lnTo>
                    <a:pt x="2831846" y="368427"/>
                  </a:lnTo>
                  <a:lnTo>
                    <a:pt x="2809341" y="366890"/>
                  </a:lnTo>
                  <a:lnTo>
                    <a:pt x="2772765" y="352844"/>
                  </a:lnTo>
                  <a:lnTo>
                    <a:pt x="2739593" y="306641"/>
                  </a:lnTo>
                  <a:lnTo>
                    <a:pt x="2732786" y="262636"/>
                  </a:lnTo>
                  <a:lnTo>
                    <a:pt x="2732748" y="259969"/>
                  </a:lnTo>
                  <a:lnTo>
                    <a:pt x="2732151" y="219456"/>
                  </a:lnTo>
                  <a:lnTo>
                    <a:pt x="2733433" y="196126"/>
                  </a:lnTo>
                  <a:lnTo>
                    <a:pt x="2745384" y="156883"/>
                  </a:lnTo>
                  <a:lnTo>
                    <a:pt x="2786405" y="118910"/>
                  </a:lnTo>
                  <a:lnTo>
                    <a:pt x="2828417" y="111125"/>
                  </a:lnTo>
                  <a:lnTo>
                    <a:pt x="2850934" y="112598"/>
                  </a:lnTo>
                  <a:lnTo>
                    <a:pt x="2887700" y="126593"/>
                  </a:lnTo>
                  <a:lnTo>
                    <a:pt x="2921279" y="172808"/>
                  </a:lnTo>
                  <a:lnTo>
                    <a:pt x="2928239" y="216916"/>
                  </a:lnTo>
                  <a:lnTo>
                    <a:pt x="2928747" y="259969"/>
                  </a:lnTo>
                  <a:lnTo>
                    <a:pt x="2928747" y="12827"/>
                  </a:lnTo>
                  <a:lnTo>
                    <a:pt x="2883509" y="3035"/>
                  </a:lnTo>
                  <a:lnTo>
                    <a:pt x="2826893" y="0"/>
                  </a:lnTo>
                  <a:lnTo>
                    <a:pt x="2770454" y="4533"/>
                  </a:lnTo>
                  <a:lnTo>
                    <a:pt x="2720975" y="16598"/>
                  </a:lnTo>
                  <a:lnTo>
                    <a:pt x="2678442" y="36207"/>
                  </a:lnTo>
                  <a:lnTo>
                    <a:pt x="2642870" y="63373"/>
                  </a:lnTo>
                  <a:lnTo>
                    <a:pt x="2614879" y="97815"/>
                  </a:lnTo>
                  <a:lnTo>
                    <a:pt x="2595207" y="139065"/>
                  </a:lnTo>
                  <a:lnTo>
                    <a:pt x="2583586" y="187642"/>
                  </a:lnTo>
                  <a:lnTo>
                    <a:pt x="2580259" y="243078"/>
                  </a:lnTo>
                  <a:lnTo>
                    <a:pt x="2585034" y="298424"/>
                  </a:lnTo>
                  <a:lnTo>
                    <a:pt x="2597874" y="346532"/>
                  </a:lnTo>
                  <a:lnTo>
                    <a:pt x="2618752" y="387388"/>
                  </a:lnTo>
                  <a:lnTo>
                    <a:pt x="2647696" y="421005"/>
                  </a:lnTo>
                  <a:lnTo>
                    <a:pt x="2683954" y="447230"/>
                  </a:lnTo>
                  <a:lnTo>
                    <a:pt x="2727007" y="465721"/>
                  </a:lnTo>
                  <a:lnTo>
                    <a:pt x="2776817" y="476478"/>
                  </a:lnTo>
                  <a:lnTo>
                    <a:pt x="2833370" y="479552"/>
                  </a:lnTo>
                  <a:lnTo>
                    <a:pt x="2889821" y="474941"/>
                  </a:lnTo>
                  <a:lnTo>
                    <a:pt x="2939377" y="462775"/>
                  </a:lnTo>
                  <a:lnTo>
                    <a:pt x="2982023" y="443077"/>
                  </a:lnTo>
                  <a:lnTo>
                    <a:pt x="3017774" y="415798"/>
                  </a:lnTo>
                  <a:lnTo>
                    <a:pt x="3045917" y="381228"/>
                  </a:lnTo>
                  <a:lnTo>
                    <a:pt x="3065792" y="339788"/>
                  </a:lnTo>
                  <a:lnTo>
                    <a:pt x="3077400" y="291503"/>
                  </a:lnTo>
                  <a:lnTo>
                    <a:pt x="3080766" y="236347"/>
                  </a:lnTo>
                  <a:close/>
                </a:path>
                <a:path w="5892800" h="1146809">
                  <a:moveTo>
                    <a:pt x="3848608" y="53721"/>
                  </a:moveTo>
                  <a:lnTo>
                    <a:pt x="3700780" y="43561"/>
                  </a:lnTo>
                  <a:lnTo>
                    <a:pt x="3632835" y="302133"/>
                  </a:lnTo>
                  <a:lnTo>
                    <a:pt x="3630168" y="302006"/>
                  </a:lnTo>
                  <a:lnTo>
                    <a:pt x="3617379" y="211455"/>
                  </a:lnTo>
                  <a:lnTo>
                    <a:pt x="3592576" y="36068"/>
                  </a:lnTo>
                  <a:lnTo>
                    <a:pt x="3446018" y="25908"/>
                  </a:lnTo>
                  <a:lnTo>
                    <a:pt x="3375571" y="284226"/>
                  </a:lnTo>
                  <a:lnTo>
                    <a:pt x="3372866" y="284226"/>
                  </a:lnTo>
                  <a:lnTo>
                    <a:pt x="3337814" y="18415"/>
                  </a:lnTo>
                  <a:lnTo>
                    <a:pt x="3183255" y="7747"/>
                  </a:lnTo>
                  <a:lnTo>
                    <a:pt x="3259455" y="477520"/>
                  </a:lnTo>
                  <a:lnTo>
                    <a:pt x="3422777" y="488823"/>
                  </a:lnTo>
                  <a:lnTo>
                    <a:pt x="3481235" y="284226"/>
                  </a:lnTo>
                  <a:lnTo>
                    <a:pt x="3502025" y="211455"/>
                  </a:lnTo>
                  <a:lnTo>
                    <a:pt x="3504819" y="211582"/>
                  </a:lnTo>
                  <a:lnTo>
                    <a:pt x="3545078" y="497332"/>
                  </a:lnTo>
                  <a:lnTo>
                    <a:pt x="3708400" y="508635"/>
                  </a:lnTo>
                  <a:lnTo>
                    <a:pt x="3772052" y="302133"/>
                  </a:lnTo>
                  <a:lnTo>
                    <a:pt x="3772090" y="302006"/>
                  </a:lnTo>
                  <a:lnTo>
                    <a:pt x="3848608" y="53721"/>
                  </a:lnTo>
                  <a:close/>
                </a:path>
                <a:path w="5892800" h="1146809">
                  <a:moveTo>
                    <a:pt x="4370197" y="610108"/>
                  </a:moveTo>
                  <a:lnTo>
                    <a:pt x="4347451" y="491363"/>
                  </a:lnTo>
                  <a:lnTo>
                    <a:pt x="4331855" y="409956"/>
                  </a:lnTo>
                  <a:lnTo>
                    <a:pt x="4277360" y="125603"/>
                  </a:lnTo>
                  <a:lnTo>
                    <a:pt x="4191762" y="111747"/>
                  </a:lnTo>
                  <a:lnTo>
                    <a:pt x="4191762" y="409956"/>
                  </a:lnTo>
                  <a:lnTo>
                    <a:pt x="4092702" y="393954"/>
                  </a:lnTo>
                  <a:lnTo>
                    <a:pt x="4167505" y="238887"/>
                  </a:lnTo>
                  <a:lnTo>
                    <a:pt x="4170172" y="239268"/>
                  </a:lnTo>
                  <a:lnTo>
                    <a:pt x="4191762" y="409956"/>
                  </a:lnTo>
                  <a:lnTo>
                    <a:pt x="4191762" y="111747"/>
                  </a:lnTo>
                  <a:lnTo>
                    <a:pt x="4106418" y="97917"/>
                  </a:lnTo>
                  <a:lnTo>
                    <a:pt x="3865499" y="528447"/>
                  </a:lnTo>
                  <a:lnTo>
                    <a:pt x="4015740" y="552704"/>
                  </a:lnTo>
                  <a:lnTo>
                    <a:pt x="4045458" y="491363"/>
                  </a:lnTo>
                  <a:lnTo>
                    <a:pt x="4205732" y="517271"/>
                  </a:lnTo>
                  <a:lnTo>
                    <a:pt x="4214622" y="584962"/>
                  </a:lnTo>
                  <a:lnTo>
                    <a:pt x="4370197" y="610108"/>
                  </a:lnTo>
                  <a:close/>
                </a:path>
                <a:path w="5892800" h="1146809">
                  <a:moveTo>
                    <a:pt x="4852924" y="123063"/>
                  </a:moveTo>
                  <a:lnTo>
                    <a:pt x="4753991" y="96774"/>
                  </a:lnTo>
                  <a:lnTo>
                    <a:pt x="4729861" y="187198"/>
                  </a:lnTo>
                  <a:lnTo>
                    <a:pt x="4828794" y="213487"/>
                  </a:lnTo>
                  <a:lnTo>
                    <a:pt x="4852924" y="123063"/>
                  </a:lnTo>
                  <a:close/>
                </a:path>
                <a:path w="5892800" h="1146809">
                  <a:moveTo>
                    <a:pt x="4978908" y="293878"/>
                  </a:moveTo>
                  <a:lnTo>
                    <a:pt x="4565523" y="183896"/>
                  </a:lnTo>
                  <a:lnTo>
                    <a:pt x="4536948" y="291338"/>
                  </a:lnTo>
                  <a:lnTo>
                    <a:pt x="4728972" y="342392"/>
                  </a:lnTo>
                  <a:lnTo>
                    <a:pt x="4443095" y="581406"/>
                  </a:lnTo>
                  <a:lnTo>
                    <a:pt x="4430776" y="627634"/>
                  </a:lnTo>
                  <a:lnTo>
                    <a:pt x="4864989" y="743077"/>
                  </a:lnTo>
                  <a:lnTo>
                    <a:pt x="4893564" y="635762"/>
                  </a:lnTo>
                  <a:lnTo>
                    <a:pt x="4680712" y="579120"/>
                  </a:lnTo>
                  <a:lnTo>
                    <a:pt x="4966589" y="340106"/>
                  </a:lnTo>
                  <a:lnTo>
                    <a:pt x="4978908" y="293878"/>
                  </a:lnTo>
                  <a:close/>
                </a:path>
                <a:path w="5892800" h="1146809">
                  <a:moveTo>
                    <a:pt x="5573903" y="542925"/>
                  </a:moveTo>
                  <a:lnTo>
                    <a:pt x="5448808" y="487680"/>
                  </a:lnTo>
                  <a:lnTo>
                    <a:pt x="5356606" y="696595"/>
                  </a:lnTo>
                  <a:lnTo>
                    <a:pt x="5336705" y="630047"/>
                  </a:lnTo>
                  <a:lnTo>
                    <a:pt x="5270627" y="409194"/>
                  </a:lnTo>
                  <a:lnTo>
                    <a:pt x="5151755" y="356616"/>
                  </a:lnTo>
                  <a:lnTo>
                    <a:pt x="4964557" y="780669"/>
                  </a:lnTo>
                  <a:lnTo>
                    <a:pt x="5089652" y="835799"/>
                  </a:lnTo>
                  <a:lnTo>
                    <a:pt x="5180584" y="630047"/>
                  </a:lnTo>
                  <a:lnTo>
                    <a:pt x="5267833" y="914400"/>
                  </a:lnTo>
                  <a:lnTo>
                    <a:pt x="5386705" y="966978"/>
                  </a:lnTo>
                  <a:lnTo>
                    <a:pt x="5506072" y="696595"/>
                  </a:lnTo>
                  <a:lnTo>
                    <a:pt x="5573903" y="542925"/>
                  </a:lnTo>
                  <a:close/>
                </a:path>
                <a:path w="5892800" h="1146809">
                  <a:moveTo>
                    <a:pt x="5892685" y="779399"/>
                  </a:moveTo>
                  <a:lnTo>
                    <a:pt x="5774817" y="688594"/>
                  </a:lnTo>
                  <a:lnTo>
                    <a:pt x="5491988" y="1055751"/>
                  </a:lnTo>
                  <a:lnTo>
                    <a:pt x="5609971" y="1146556"/>
                  </a:lnTo>
                  <a:lnTo>
                    <a:pt x="5892685" y="779399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6897" y="0"/>
            <a:ext cx="6531609" cy="1502410"/>
          </a:xfrm>
          <a:custGeom>
            <a:avLst/>
            <a:gdLst/>
            <a:ahLst/>
            <a:cxnLst/>
            <a:rect l="l" t="t" r="r" b="b"/>
            <a:pathLst>
              <a:path w="6531609" h="1502410">
                <a:moveTo>
                  <a:pt x="6531102" y="1502155"/>
                </a:moveTo>
                <a:lnTo>
                  <a:pt x="0" y="0"/>
                </a:lnTo>
                <a:lnTo>
                  <a:pt x="6531102" y="0"/>
                </a:lnTo>
                <a:lnTo>
                  <a:pt x="6531102" y="1502155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982832" y="6185306"/>
            <a:ext cx="7305675" cy="4102100"/>
            <a:chOff x="10982832" y="6185306"/>
            <a:chExt cx="7305675" cy="4102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82832" y="7246121"/>
              <a:ext cx="7305167" cy="30408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01498" y="6185306"/>
              <a:ext cx="6043422" cy="41016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099150" y="6189497"/>
              <a:ext cx="5892800" cy="1146810"/>
            </a:xfrm>
            <a:custGeom>
              <a:avLst/>
              <a:gdLst/>
              <a:ahLst/>
              <a:cxnLst/>
              <a:rect l="l" t="t" r="r" b="b"/>
              <a:pathLst>
                <a:path w="5892800" h="1146809">
                  <a:moveTo>
                    <a:pt x="630555" y="846086"/>
                  </a:moveTo>
                  <a:lnTo>
                    <a:pt x="613016" y="836041"/>
                  </a:lnTo>
                  <a:lnTo>
                    <a:pt x="512051" y="778256"/>
                  </a:lnTo>
                  <a:lnTo>
                    <a:pt x="439928" y="736981"/>
                  </a:lnTo>
                  <a:lnTo>
                    <a:pt x="452424" y="718223"/>
                  </a:lnTo>
                  <a:lnTo>
                    <a:pt x="461518" y="698906"/>
                  </a:lnTo>
                  <a:lnTo>
                    <a:pt x="467169" y="679030"/>
                  </a:lnTo>
                  <a:lnTo>
                    <a:pt x="469392" y="658622"/>
                  </a:lnTo>
                  <a:lnTo>
                    <a:pt x="468871" y="647242"/>
                  </a:lnTo>
                  <a:lnTo>
                    <a:pt x="457657" y="599795"/>
                  </a:lnTo>
                  <a:lnTo>
                    <a:pt x="436841" y="566153"/>
                  </a:lnTo>
                  <a:lnTo>
                    <a:pt x="394843" y="530860"/>
                  </a:lnTo>
                  <a:lnTo>
                    <a:pt x="341744" y="515404"/>
                  </a:lnTo>
                  <a:lnTo>
                    <a:pt x="329895" y="515404"/>
                  </a:lnTo>
                  <a:lnTo>
                    <a:pt x="329895" y="691451"/>
                  </a:lnTo>
                  <a:lnTo>
                    <a:pt x="329044" y="698906"/>
                  </a:lnTo>
                  <a:lnTo>
                    <a:pt x="227838" y="778256"/>
                  </a:lnTo>
                  <a:lnTo>
                    <a:pt x="182245" y="705866"/>
                  </a:lnTo>
                  <a:lnTo>
                    <a:pt x="264922" y="653796"/>
                  </a:lnTo>
                  <a:lnTo>
                    <a:pt x="272440" y="649960"/>
                  </a:lnTo>
                  <a:lnTo>
                    <a:pt x="280187" y="647788"/>
                  </a:lnTo>
                  <a:lnTo>
                    <a:pt x="288163" y="647242"/>
                  </a:lnTo>
                  <a:lnTo>
                    <a:pt x="296418" y="648335"/>
                  </a:lnTo>
                  <a:lnTo>
                    <a:pt x="326847" y="675259"/>
                  </a:lnTo>
                  <a:lnTo>
                    <a:pt x="329895" y="691451"/>
                  </a:lnTo>
                  <a:lnTo>
                    <a:pt x="329895" y="515404"/>
                  </a:lnTo>
                  <a:lnTo>
                    <a:pt x="321995" y="515404"/>
                  </a:lnTo>
                  <a:lnTo>
                    <a:pt x="301967" y="518198"/>
                  </a:lnTo>
                  <a:lnTo>
                    <a:pt x="281508" y="524027"/>
                  </a:lnTo>
                  <a:lnTo>
                    <a:pt x="260769" y="532815"/>
                  </a:lnTo>
                  <a:lnTo>
                    <a:pt x="239776" y="544576"/>
                  </a:lnTo>
                  <a:lnTo>
                    <a:pt x="0" y="695833"/>
                  </a:lnTo>
                  <a:lnTo>
                    <a:pt x="247142" y="1087882"/>
                  </a:lnTo>
                  <a:lnTo>
                    <a:pt x="372999" y="1008507"/>
                  </a:lnTo>
                  <a:lnTo>
                    <a:pt x="282829" y="865505"/>
                  </a:lnTo>
                  <a:lnTo>
                    <a:pt x="329565" y="836041"/>
                  </a:lnTo>
                  <a:lnTo>
                    <a:pt x="489331" y="935228"/>
                  </a:lnTo>
                  <a:lnTo>
                    <a:pt x="630555" y="846086"/>
                  </a:lnTo>
                  <a:close/>
                </a:path>
                <a:path w="5892800" h="1146809">
                  <a:moveTo>
                    <a:pt x="880618" y="141732"/>
                  </a:moveTo>
                  <a:lnTo>
                    <a:pt x="878459" y="139700"/>
                  </a:lnTo>
                  <a:lnTo>
                    <a:pt x="756158" y="181610"/>
                  </a:lnTo>
                  <a:lnTo>
                    <a:pt x="725932" y="286766"/>
                  </a:lnTo>
                  <a:lnTo>
                    <a:pt x="807466" y="258699"/>
                  </a:lnTo>
                  <a:lnTo>
                    <a:pt x="880618" y="141732"/>
                  </a:lnTo>
                  <a:close/>
                </a:path>
                <a:path w="5892800" h="1146809">
                  <a:moveTo>
                    <a:pt x="1131379" y="547331"/>
                  </a:moveTo>
                  <a:lnTo>
                    <a:pt x="1127328" y="497840"/>
                  </a:lnTo>
                  <a:lnTo>
                    <a:pt x="1113269" y="444373"/>
                  </a:lnTo>
                  <a:lnTo>
                    <a:pt x="1093114" y="397167"/>
                  </a:lnTo>
                  <a:lnTo>
                    <a:pt x="1064412" y="352044"/>
                  </a:lnTo>
                  <a:lnTo>
                    <a:pt x="1031760" y="319760"/>
                  </a:lnTo>
                  <a:lnTo>
                    <a:pt x="993648" y="296672"/>
                  </a:lnTo>
                  <a:lnTo>
                    <a:pt x="984643" y="293814"/>
                  </a:lnTo>
                  <a:lnTo>
                    <a:pt x="984643" y="557961"/>
                  </a:lnTo>
                  <a:lnTo>
                    <a:pt x="983107" y="577786"/>
                  </a:lnTo>
                  <a:lnTo>
                    <a:pt x="955586" y="626859"/>
                  </a:lnTo>
                  <a:lnTo>
                    <a:pt x="918083" y="647446"/>
                  </a:lnTo>
                  <a:lnTo>
                    <a:pt x="875868" y="654215"/>
                  </a:lnTo>
                  <a:lnTo>
                    <a:pt x="857084" y="651090"/>
                  </a:lnTo>
                  <a:lnTo>
                    <a:pt x="811161" y="617499"/>
                  </a:lnTo>
                  <a:lnTo>
                    <a:pt x="790981" y="577786"/>
                  </a:lnTo>
                  <a:lnTo>
                    <a:pt x="776986" y="536956"/>
                  </a:lnTo>
                  <a:lnTo>
                    <a:pt x="768515" y="493242"/>
                  </a:lnTo>
                  <a:lnTo>
                    <a:pt x="769962" y="473456"/>
                  </a:lnTo>
                  <a:lnTo>
                    <a:pt x="797090" y="424522"/>
                  </a:lnTo>
                  <a:lnTo>
                    <a:pt x="834517" y="403987"/>
                  </a:lnTo>
                  <a:lnTo>
                    <a:pt x="876820" y="397167"/>
                  </a:lnTo>
                  <a:lnTo>
                    <a:pt x="895718" y="400240"/>
                  </a:lnTo>
                  <a:lnTo>
                    <a:pt x="942098" y="433692"/>
                  </a:lnTo>
                  <a:lnTo>
                    <a:pt x="962444" y="473456"/>
                  </a:lnTo>
                  <a:lnTo>
                    <a:pt x="976363" y="514223"/>
                  </a:lnTo>
                  <a:lnTo>
                    <a:pt x="984643" y="557961"/>
                  </a:lnTo>
                  <a:lnTo>
                    <a:pt x="984643" y="293814"/>
                  </a:lnTo>
                  <a:lnTo>
                    <a:pt x="950798" y="283032"/>
                  </a:lnTo>
                  <a:lnTo>
                    <a:pt x="903998" y="278853"/>
                  </a:lnTo>
                  <a:lnTo>
                    <a:pt x="853211" y="284124"/>
                  </a:lnTo>
                  <a:lnTo>
                    <a:pt x="798449" y="298831"/>
                  </a:lnTo>
                  <a:lnTo>
                    <a:pt x="746252" y="320827"/>
                  </a:lnTo>
                  <a:lnTo>
                    <a:pt x="703008" y="347751"/>
                  </a:lnTo>
                  <a:lnTo>
                    <a:pt x="668718" y="379653"/>
                  </a:lnTo>
                  <a:lnTo>
                    <a:pt x="643382" y="416560"/>
                  </a:lnTo>
                  <a:lnTo>
                    <a:pt x="627519" y="457974"/>
                  </a:lnTo>
                  <a:lnTo>
                    <a:pt x="621665" y="503491"/>
                  </a:lnTo>
                  <a:lnTo>
                    <a:pt x="625805" y="553123"/>
                  </a:lnTo>
                  <a:lnTo>
                    <a:pt x="639953" y="606806"/>
                  </a:lnTo>
                  <a:lnTo>
                    <a:pt x="661758" y="657860"/>
                  </a:lnTo>
                  <a:lnTo>
                    <a:pt x="688936" y="699566"/>
                  </a:lnTo>
                  <a:lnTo>
                    <a:pt x="721487" y="731913"/>
                  </a:lnTo>
                  <a:lnTo>
                    <a:pt x="759460" y="754888"/>
                  </a:lnTo>
                  <a:lnTo>
                    <a:pt x="802132" y="768464"/>
                  </a:lnTo>
                  <a:lnTo>
                    <a:pt x="848804" y="772591"/>
                  </a:lnTo>
                  <a:lnTo>
                    <a:pt x="899477" y="767270"/>
                  </a:lnTo>
                  <a:lnTo>
                    <a:pt x="954138" y="752475"/>
                  </a:lnTo>
                  <a:lnTo>
                    <a:pt x="1006360" y="730529"/>
                  </a:lnTo>
                  <a:lnTo>
                    <a:pt x="1049667" y="703516"/>
                  </a:lnTo>
                  <a:lnTo>
                    <a:pt x="1084033" y="671474"/>
                  </a:lnTo>
                  <a:lnTo>
                    <a:pt x="1109472" y="634365"/>
                  </a:lnTo>
                  <a:lnTo>
                    <a:pt x="1125423" y="592848"/>
                  </a:lnTo>
                  <a:lnTo>
                    <a:pt x="1131379" y="547331"/>
                  </a:lnTo>
                  <a:close/>
                </a:path>
                <a:path w="5892800" h="1146809">
                  <a:moveTo>
                    <a:pt x="1825117" y="67310"/>
                  </a:moveTo>
                  <a:lnTo>
                    <a:pt x="1679575" y="95504"/>
                  </a:lnTo>
                  <a:lnTo>
                    <a:pt x="1679663" y="116078"/>
                  </a:lnTo>
                  <a:lnTo>
                    <a:pt x="1679765" y="144018"/>
                  </a:lnTo>
                  <a:lnTo>
                    <a:pt x="1679841" y="164592"/>
                  </a:lnTo>
                  <a:lnTo>
                    <a:pt x="1679956" y="194056"/>
                  </a:lnTo>
                  <a:lnTo>
                    <a:pt x="1680591" y="362839"/>
                  </a:lnTo>
                  <a:lnTo>
                    <a:pt x="1677924" y="363347"/>
                  </a:lnTo>
                  <a:lnTo>
                    <a:pt x="1654632" y="308356"/>
                  </a:lnTo>
                  <a:lnTo>
                    <a:pt x="1573149" y="116078"/>
                  </a:lnTo>
                  <a:lnTo>
                    <a:pt x="1429004" y="144018"/>
                  </a:lnTo>
                  <a:lnTo>
                    <a:pt x="1428877" y="164592"/>
                  </a:lnTo>
                  <a:lnTo>
                    <a:pt x="1427353" y="411861"/>
                  </a:lnTo>
                  <a:lnTo>
                    <a:pt x="1424686" y="412369"/>
                  </a:lnTo>
                  <a:lnTo>
                    <a:pt x="1322451" y="164592"/>
                  </a:lnTo>
                  <a:lnTo>
                    <a:pt x="1170419" y="194056"/>
                  </a:lnTo>
                  <a:lnTo>
                    <a:pt x="1364869" y="628396"/>
                  </a:lnTo>
                  <a:lnTo>
                    <a:pt x="1525651" y="597281"/>
                  </a:lnTo>
                  <a:lnTo>
                    <a:pt x="1528991" y="412369"/>
                  </a:lnTo>
                  <a:lnTo>
                    <a:pt x="1529003" y="411861"/>
                  </a:lnTo>
                  <a:lnTo>
                    <a:pt x="1530858" y="308864"/>
                  </a:lnTo>
                  <a:lnTo>
                    <a:pt x="1533525" y="308356"/>
                  </a:lnTo>
                  <a:lnTo>
                    <a:pt x="1646047" y="574040"/>
                  </a:lnTo>
                  <a:lnTo>
                    <a:pt x="1806702" y="542925"/>
                  </a:lnTo>
                  <a:lnTo>
                    <a:pt x="1813661" y="363347"/>
                  </a:lnTo>
                  <a:lnTo>
                    <a:pt x="1813687" y="362839"/>
                  </a:lnTo>
                  <a:lnTo>
                    <a:pt x="1825117" y="67310"/>
                  </a:lnTo>
                  <a:close/>
                </a:path>
                <a:path w="5892800" h="1146809">
                  <a:moveTo>
                    <a:pt x="2464562" y="477901"/>
                  </a:moveTo>
                  <a:lnTo>
                    <a:pt x="2446655" y="283591"/>
                  </a:lnTo>
                  <a:lnTo>
                    <a:pt x="2444140" y="256286"/>
                  </a:lnTo>
                  <a:lnTo>
                    <a:pt x="2422017" y="16383"/>
                  </a:lnTo>
                  <a:lnTo>
                    <a:pt x="2285873" y="28956"/>
                  </a:lnTo>
                  <a:lnTo>
                    <a:pt x="2306828" y="256286"/>
                  </a:lnTo>
                  <a:lnTo>
                    <a:pt x="2091944" y="46736"/>
                  </a:lnTo>
                  <a:lnTo>
                    <a:pt x="1962531" y="58674"/>
                  </a:lnTo>
                  <a:lnTo>
                    <a:pt x="2005076" y="520192"/>
                  </a:lnTo>
                  <a:lnTo>
                    <a:pt x="2141220" y="507619"/>
                  </a:lnTo>
                  <a:lnTo>
                    <a:pt x="2120519" y="283591"/>
                  </a:lnTo>
                  <a:lnTo>
                    <a:pt x="2335022" y="489839"/>
                  </a:lnTo>
                  <a:lnTo>
                    <a:pt x="2464562" y="477901"/>
                  </a:lnTo>
                  <a:close/>
                </a:path>
                <a:path w="5892800" h="1146809">
                  <a:moveTo>
                    <a:pt x="3080766" y="236347"/>
                  </a:moveTo>
                  <a:lnTo>
                    <a:pt x="3075902" y="181317"/>
                  </a:lnTo>
                  <a:lnTo>
                    <a:pt x="3062998" y="133388"/>
                  </a:lnTo>
                  <a:lnTo>
                    <a:pt x="3042018" y="92544"/>
                  </a:lnTo>
                  <a:lnTo>
                    <a:pt x="3012948" y="58801"/>
                  </a:lnTo>
                  <a:lnTo>
                    <a:pt x="2976524" y="32423"/>
                  </a:lnTo>
                  <a:lnTo>
                    <a:pt x="2933395" y="13830"/>
                  </a:lnTo>
                  <a:lnTo>
                    <a:pt x="2928747" y="12827"/>
                  </a:lnTo>
                  <a:lnTo>
                    <a:pt x="2928747" y="259969"/>
                  </a:lnTo>
                  <a:lnTo>
                    <a:pt x="2927502" y="283311"/>
                  </a:lnTo>
                  <a:lnTo>
                    <a:pt x="2915412" y="322554"/>
                  </a:lnTo>
                  <a:lnTo>
                    <a:pt x="2873946" y="360591"/>
                  </a:lnTo>
                  <a:lnTo>
                    <a:pt x="2831846" y="368427"/>
                  </a:lnTo>
                  <a:lnTo>
                    <a:pt x="2809341" y="366890"/>
                  </a:lnTo>
                  <a:lnTo>
                    <a:pt x="2772765" y="352844"/>
                  </a:lnTo>
                  <a:lnTo>
                    <a:pt x="2739593" y="306641"/>
                  </a:lnTo>
                  <a:lnTo>
                    <a:pt x="2732786" y="262636"/>
                  </a:lnTo>
                  <a:lnTo>
                    <a:pt x="2732748" y="259969"/>
                  </a:lnTo>
                  <a:lnTo>
                    <a:pt x="2732151" y="219456"/>
                  </a:lnTo>
                  <a:lnTo>
                    <a:pt x="2733433" y="196126"/>
                  </a:lnTo>
                  <a:lnTo>
                    <a:pt x="2745384" y="156883"/>
                  </a:lnTo>
                  <a:lnTo>
                    <a:pt x="2786405" y="118910"/>
                  </a:lnTo>
                  <a:lnTo>
                    <a:pt x="2828417" y="111125"/>
                  </a:lnTo>
                  <a:lnTo>
                    <a:pt x="2850934" y="112598"/>
                  </a:lnTo>
                  <a:lnTo>
                    <a:pt x="2887700" y="126593"/>
                  </a:lnTo>
                  <a:lnTo>
                    <a:pt x="2921279" y="172808"/>
                  </a:lnTo>
                  <a:lnTo>
                    <a:pt x="2928239" y="216916"/>
                  </a:lnTo>
                  <a:lnTo>
                    <a:pt x="2928747" y="259969"/>
                  </a:lnTo>
                  <a:lnTo>
                    <a:pt x="2928747" y="12827"/>
                  </a:lnTo>
                  <a:lnTo>
                    <a:pt x="2883509" y="3035"/>
                  </a:lnTo>
                  <a:lnTo>
                    <a:pt x="2826893" y="0"/>
                  </a:lnTo>
                  <a:lnTo>
                    <a:pt x="2770454" y="4533"/>
                  </a:lnTo>
                  <a:lnTo>
                    <a:pt x="2720975" y="16598"/>
                  </a:lnTo>
                  <a:lnTo>
                    <a:pt x="2678442" y="36207"/>
                  </a:lnTo>
                  <a:lnTo>
                    <a:pt x="2642870" y="63373"/>
                  </a:lnTo>
                  <a:lnTo>
                    <a:pt x="2614879" y="97815"/>
                  </a:lnTo>
                  <a:lnTo>
                    <a:pt x="2595207" y="139065"/>
                  </a:lnTo>
                  <a:lnTo>
                    <a:pt x="2583586" y="187642"/>
                  </a:lnTo>
                  <a:lnTo>
                    <a:pt x="2580259" y="243078"/>
                  </a:lnTo>
                  <a:lnTo>
                    <a:pt x="2585034" y="298424"/>
                  </a:lnTo>
                  <a:lnTo>
                    <a:pt x="2597874" y="346532"/>
                  </a:lnTo>
                  <a:lnTo>
                    <a:pt x="2618752" y="387388"/>
                  </a:lnTo>
                  <a:lnTo>
                    <a:pt x="2647696" y="421005"/>
                  </a:lnTo>
                  <a:lnTo>
                    <a:pt x="2683954" y="447230"/>
                  </a:lnTo>
                  <a:lnTo>
                    <a:pt x="2727007" y="465721"/>
                  </a:lnTo>
                  <a:lnTo>
                    <a:pt x="2776817" y="476478"/>
                  </a:lnTo>
                  <a:lnTo>
                    <a:pt x="2833370" y="479552"/>
                  </a:lnTo>
                  <a:lnTo>
                    <a:pt x="2889821" y="474941"/>
                  </a:lnTo>
                  <a:lnTo>
                    <a:pt x="2939377" y="462775"/>
                  </a:lnTo>
                  <a:lnTo>
                    <a:pt x="2982023" y="443077"/>
                  </a:lnTo>
                  <a:lnTo>
                    <a:pt x="3017774" y="415798"/>
                  </a:lnTo>
                  <a:lnTo>
                    <a:pt x="3045917" y="381228"/>
                  </a:lnTo>
                  <a:lnTo>
                    <a:pt x="3065792" y="339788"/>
                  </a:lnTo>
                  <a:lnTo>
                    <a:pt x="3077400" y="291503"/>
                  </a:lnTo>
                  <a:lnTo>
                    <a:pt x="3080766" y="236347"/>
                  </a:lnTo>
                  <a:close/>
                </a:path>
                <a:path w="5892800" h="1146809">
                  <a:moveTo>
                    <a:pt x="3848608" y="53721"/>
                  </a:moveTo>
                  <a:lnTo>
                    <a:pt x="3700780" y="43561"/>
                  </a:lnTo>
                  <a:lnTo>
                    <a:pt x="3632835" y="302133"/>
                  </a:lnTo>
                  <a:lnTo>
                    <a:pt x="3630168" y="302006"/>
                  </a:lnTo>
                  <a:lnTo>
                    <a:pt x="3617379" y="211455"/>
                  </a:lnTo>
                  <a:lnTo>
                    <a:pt x="3592576" y="36068"/>
                  </a:lnTo>
                  <a:lnTo>
                    <a:pt x="3446018" y="25908"/>
                  </a:lnTo>
                  <a:lnTo>
                    <a:pt x="3375571" y="284226"/>
                  </a:lnTo>
                  <a:lnTo>
                    <a:pt x="3372866" y="284226"/>
                  </a:lnTo>
                  <a:lnTo>
                    <a:pt x="3337814" y="18415"/>
                  </a:lnTo>
                  <a:lnTo>
                    <a:pt x="3183255" y="7747"/>
                  </a:lnTo>
                  <a:lnTo>
                    <a:pt x="3259455" y="477520"/>
                  </a:lnTo>
                  <a:lnTo>
                    <a:pt x="3422777" y="488823"/>
                  </a:lnTo>
                  <a:lnTo>
                    <a:pt x="3481235" y="284226"/>
                  </a:lnTo>
                  <a:lnTo>
                    <a:pt x="3502025" y="211455"/>
                  </a:lnTo>
                  <a:lnTo>
                    <a:pt x="3504819" y="211582"/>
                  </a:lnTo>
                  <a:lnTo>
                    <a:pt x="3545078" y="497332"/>
                  </a:lnTo>
                  <a:lnTo>
                    <a:pt x="3708400" y="508635"/>
                  </a:lnTo>
                  <a:lnTo>
                    <a:pt x="3772052" y="302133"/>
                  </a:lnTo>
                  <a:lnTo>
                    <a:pt x="3772090" y="302006"/>
                  </a:lnTo>
                  <a:lnTo>
                    <a:pt x="3848608" y="53721"/>
                  </a:lnTo>
                  <a:close/>
                </a:path>
                <a:path w="5892800" h="1146809">
                  <a:moveTo>
                    <a:pt x="4370197" y="610108"/>
                  </a:moveTo>
                  <a:lnTo>
                    <a:pt x="4347451" y="491363"/>
                  </a:lnTo>
                  <a:lnTo>
                    <a:pt x="4331855" y="409956"/>
                  </a:lnTo>
                  <a:lnTo>
                    <a:pt x="4277360" y="125603"/>
                  </a:lnTo>
                  <a:lnTo>
                    <a:pt x="4191762" y="111747"/>
                  </a:lnTo>
                  <a:lnTo>
                    <a:pt x="4191762" y="409956"/>
                  </a:lnTo>
                  <a:lnTo>
                    <a:pt x="4092702" y="393954"/>
                  </a:lnTo>
                  <a:lnTo>
                    <a:pt x="4167505" y="238887"/>
                  </a:lnTo>
                  <a:lnTo>
                    <a:pt x="4170172" y="239268"/>
                  </a:lnTo>
                  <a:lnTo>
                    <a:pt x="4191762" y="409956"/>
                  </a:lnTo>
                  <a:lnTo>
                    <a:pt x="4191762" y="111747"/>
                  </a:lnTo>
                  <a:lnTo>
                    <a:pt x="4106418" y="97917"/>
                  </a:lnTo>
                  <a:lnTo>
                    <a:pt x="3865499" y="528447"/>
                  </a:lnTo>
                  <a:lnTo>
                    <a:pt x="4015740" y="552704"/>
                  </a:lnTo>
                  <a:lnTo>
                    <a:pt x="4045458" y="491363"/>
                  </a:lnTo>
                  <a:lnTo>
                    <a:pt x="4205732" y="517271"/>
                  </a:lnTo>
                  <a:lnTo>
                    <a:pt x="4214622" y="584962"/>
                  </a:lnTo>
                  <a:lnTo>
                    <a:pt x="4370197" y="610108"/>
                  </a:lnTo>
                  <a:close/>
                </a:path>
                <a:path w="5892800" h="1146809">
                  <a:moveTo>
                    <a:pt x="4852924" y="123063"/>
                  </a:moveTo>
                  <a:lnTo>
                    <a:pt x="4753991" y="96774"/>
                  </a:lnTo>
                  <a:lnTo>
                    <a:pt x="4729861" y="187198"/>
                  </a:lnTo>
                  <a:lnTo>
                    <a:pt x="4828794" y="213487"/>
                  </a:lnTo>
                  <a:lnTo>
                    <a:pt x="4852924" y="123063"/>
                  </a:lnTo>
                  <a:close/>
                </a:path>
                <a:path w="5892800" h="1146809">
                  <a:moveTo>
                    <a:pt x="4978908" y="293878"/>
                  </a:moveTo>
                  <a:lnTo>
                    <a:pt x="4565523" y="183896"/>
                  </a:lnTo>
                  <a:lnTo>
                    <a:pt x="4536948" y="291338"/>
                  </a:lnTo>
                  <a:lnTo>
                    <a:pt x="4728972" y="342392"/>
                  </a:lnTo>
                  <a:lnTo>
                    <a:pt x="4443095" y="581406"/>
                  </a:lnTo>
                  <a:lnTo>
                    <a:pt x="4430776" y="627634"/>
                  </a:lnTo>
                  <a:lnTo>
                    <a:pt x="4864989" y="743077"/>
                  </a:lnTo>
                  <a:lnTo>
                    <a:pt x="4893564" y="635762"/>
                  </a:lnTo>
                  <a:lnTo>
                    <a:pt x="4680712" y="579120"/>
                  </a:lnTo>
                  <a:lnTo>
                    <a:pt x="4966589" y="340106"/>
                  </a:lnTo>
                  <a:lnTo>
                    <a:pt x="4978908" y="293878"/>
                  </a:lnTo>
                  <a:close/>
                </a:path>
                <a:path w="5892800" h="1146809">
                  <a:moveTo>
                    <a:pt x="5573903" y="542925"/>
                  </a:moveTo>
                  <a:lnTo>
                    <a:pt x="5448808" y="487680"/>
                  </a:lnTo>
                  <a:lnTo>
                    <a:pt x="5356606" y="696595"/>
                  </a:lnTo>
                  <a:lnTo>
                    <a:pt x="5336705" y="630047"/>
                  </a:lnTo>
                  <a:lnTo>
                    <a:pt x="5270627" y="409194"/>
                  </a:lnTo>
                  <a:lnTo>
                    <a:pt x="5151755" y="356616"/>
                  </a:lnTo>
                  <a:lnTo>
                    <a:pt x="4964557" y="780669"/>
                  </a:lnTo>
                  <a:lnTo>
                    <a:pt x="5089652" y="835799"/>
                  </a:lnTo>
                  <a:lnTo>
                    <a:pt x="5180584" y="630047"/>
                  </a:lnTo>
                  <a:lnTo>
                    <a:pt x="5267833" y="914400"/>
                  </a:lnTo>
                  <a:lnTo>
                    <a:pt x="5386705" y="966978"/>
                  </a:lnTo>
                  <a:lnTo>
                    <a:pt x="5506072" y="696595"/>
                  </a:lnTo>
                  <a:lnTo>
                    <a:pt x="5573903" y="542925"/>
                  </a:lnTo>
                  <a:close/>
                </a:path>
                <a:path w="5892800" h="1146809">
                  <a:moveTo>
                    <a:pt x="5892685" y="779399"/>
                  </a:moveTo>
                  <a:lnTo>
                    <a:pt x="5774817" y="688594"/>
                  </a:lnTo>
                  <a:lnTo>
                    <a:pt x="5491988" y="1055751"/>
                  </a:lnTo>
                  <a:lnTo>
                    <a:pt x="5609971" y="1146556"/>
                  </a:lnTo>
                  <a:lnTo>
                    <a:pt x="5892685" y="779399"/>
                  </a:lnTo>
                  <a:close/>
                </a:path>
              </a:pathLst>
            </a:custGeom>
            <a:solidFill>
              <a:srgbClr val="E19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17283"/>
            <a:ext cx="15344775" cy="1338828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algn="just">
              <a:lnSpc>
                <a:spcPts val="3260"/>
              </a:lnSpc>
              <a:spcBef>
                <a:spcPts val="540"/>
              </a:spcBef>
            </a:pPr>
            <a:r>
              <a:rPr lang="en-US" sz="3050" dirty="0">
                <a:solidFill>
                  <a:srgbClr val="004479"/>
                </a:solidFill>
              </a:rPr>
              <a:t>OBJECTIVE</a:t>
            </a:r>
            <a:r>
              <a:rPr lang="en-US" sz="3050" spc="-7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5</a:t>
            </a:r>
            <a:r>
              <a:rPr lang="en-US" sz="3050" spc="-65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Increase</a:t>
            </a:r>
            <a:r>
              <a:rPr lang="en-US" sz="3050" spc="-7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balanced</a:t>
            </a:r>
            <a:r>
              <a:rPr lang="en-US" sz="3050" spc="-7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gender</a:t>
            </a:r>
            <a:r>
              <a:rPr lang="en-US" sz="3050" spc="-7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representation</a:t>
            </a:r>
            <a:r>
              <a:rPr lang="en-US" sz="3050" spc="-7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in:</a:t>
            </a:r>
            <a:r>
              <a:rPr lang="en-US" sz="3050" spc="-7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chairmanship</a:t>
            </a:r>
            <a:r>
              <a:rPr lang="en-US" sz="3050" spc="-7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of</a:t>
            </a:r>
            <a:r>
              <a:rPr lang="en-US" sz="3050" spc="-7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university</a:t>
            </a:r>
            <a:r>
              <a:rPr lang="en-US" sz="3050" spc="-65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faculty</a:t>
            </a:r>
            <a:r>
              <a:rPr lang="en-US" sz="3050" spc="-70" dirty="0">
                <a:solidFill>
                  <a:srgbClr val="004479"/>
                </a:solidFill>
              </a:rPr>
              <a:t> </a:t>
            </a:r>
            <a:r>
              <a:rPr lang="en-US" sz="3050" spc="-5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management,</a:t>
            </a:r>
            <a:r>
              <a:rPr lang="en-US" sz="3050" spc="-45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expert</a:t>
            </a:r>
            <a:r>
              <a:rPr lang="en-US" sz="3050" spc="-45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and</a:t>
            </a:r>
            <a:r>
              <a:rPr lang="en-US" sz="3050" spc="-5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review</a:t>
            </a:r>
            <a:r>
              <a:rPr lang="en-US" sz="3050" spc="-45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panels,</a:t>
            </a:r>
            <a:r>
              <a:rPr lang="en-US" sz="3050" spc="-45" dirty="0">
                <a:solidFill>
                  <a:srgbClr val="004479"/>
                </a:solidFill>
              </a:rPr>
              <a:t> </a:t>
            </a:r>
            <a:r>
              <a:rPr lang="en-US" sz="3050" spc="-10" dirty="0">
                <a:solidFill>
                  <a:srgbClr val="004479"/>
                </a:solidFill>
              </a:rPr>
              <a:t>chairmanship</a:t>
            </a:r>
            <a:r>
              <a:rPr lang="en-US" sz="3050" spc="-5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of</a:t>
            </a:r>
            <a:r>
              <a:rPr lang="en-US" sz="3050" spc="-45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scientific</a:t>
            </a:r>
            <a:r>
              <a:rPr lang="en-US" sz="3050" spc="-50" dirty="0">
                <a:solidFill>
                  <a:srgbClr val="004479"/>
                </a:solidFill>
              </a:rPr>
              <a:t> </a:t>
            </a:r>
            <a:r>
              <a:rPr lang="en-US" sz="3050" dirty="0">
                <a:solidFill>
                  <a:srgbClr val="004479"/>
                </a:solidFill>
              </a:rPr>
              <a:t>and</a:t>
            </a:r>
            <a:r>
              <a:rPr lang="en-US" sz="3050" spc="-50" dirty="0">
                <a:solidFill>
                  <a:srgbClr val="004479"/>
                </a:solidFill>
              </a:rPr>
              <a:t> </a:t>
            </a:r>
            <a:r>
              <a:rPr lang="en-US" sz="3050" spc="-10" dirty="0">
                <a:solidFill>
                  <a:srgbClr val="004479"/>
                </a:solidFill>
              </a:rPr>
              <a:t>dissemination</a:t>
            </a:r>
            <a:r>
              <a:rPr lang="en-US" sz="3050" spc="-50" dirty="0">
                <a:solidFill>
                  <a:srgbClr val="004479"/>
                </a:solidFill>
              </a:rPr>
              <a:t> </a:t>
            </a:r>
            <a:r>
              <a:rPr lang="en-US" sz="3050" spc="-10" dirty="0">
                <a:solidFill>
                  <a:srgbClr val="004479"/>
                </a:solidFill>
              </a:rPr>
              <a:t>events</a:t>
            </a:r>
            <a:endParaRPr sz="3050" dirty="0"/>
          </a:p>
        </p:txBody>
      </p:sp>
      <p:sp>
        <p:nvSpPr>
          <p:cNvPr id="8" name="object 8"/>
          <p:cNvSpPr txBox="1"/>
          <p:nvPr/>
        </p:nvSpPr>
        <p:spPr>
          <a:xfrm>
            <a:off x="883919" y="2335720"/>
            <a:ext cx="9860281" cy="58939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Conclusions</a:t>
            </a:r>
            <a:r>
              <a:rPr sz="2700" b="1" spc="-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004479"/>
                </a:solidFill>
                <a:latin typeface="Times New Roman"/>
                <a:cs typeface="Times New Roman"/>
              </a:rPr>
              <a:t>and</a:t>
            </a:r>
            <a:r>
              <a:rPr sz="2700" b="1" spc="-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004479"/>
                </a:solidFill>
                <a:latin typeface="Times New Roman"/>
                <a:cs typeface="Times New Roman"/>
              </a:rPr>
              <a:t>follow-</a:t>
            </a:r>
            <a:r>
              <a:rPr sz="2700" b="1" spc="-25" dirty="0">
                <a:solidFill>
                  <a:srgbClr val="004479"/>
                </a:solidFill>
                <a:latin typeface="Times New Roman"/>
                <a:cs typeface="Times New Roman"/>
              </a:rPr>
              <a:t>up: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84175" indent="-29146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sz="2700" dirty="0">
                <a:latin typeface="Times New Roman"/>
                <a:cs typeface="Times New Roman"/>
              </a:rPr>
              <a:t>Need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develop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measures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support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scientific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administrative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advancement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women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384175" indent="-29146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sz="2700" dirty="0">
                <a:latin typeface="Times New Roman"/>
                <a:cs typeface="Times New Roman"/>
              </a:rPr>
              <a:t>Targeted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actions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support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women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STEM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fields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 MT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384175" indent="-2914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84175" algn="l"/>
              </a:tabLst>
            </a:pPr>
            <a:r>
              <a:rPr sz="2700" dirty="0">
                <a:latin typeface="Times New Roman"/>
                <a:cs typeface="Times New Roman"/>
              </a:rPr>
              <a:t>Maintaining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gender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balance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at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highest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levels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management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384175" indent="-29146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sz="2700" dirty="0">
                <a:latin typeface="Times New Roman"/>
                <a:cs typeface="Times New Roman"/>
              </a:rPr>
              <a:t>Need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for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sustainable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monitoring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integration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equality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policy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into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human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resources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management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384175" indent="-291465">
              <a:lnSpc>
                <a:spcPct val="100000"/>
              </a:lnSpc>
              <a:buFont typeface="Arial MT"/>
              <a:buChar char="•"/>
              <a:tabLst>
                <a:tab pos="384175" algn="l"/>
              </a:tabLst>
            </a:pPr>
            <a:r>
              <a:rPr sz="2700" dirty="0">
                <a:latin typeface="Times New Roman"/>
                <a:cs typeface="Times New Roman"/>
              </a:rPr>
              <a:t>Regular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analysis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data,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evaluation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effects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implementation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recommendations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706866"/>
            <a:ext cx="7322820" cy="1580515"/>
          </a:xfrm>
          <a:custGeom>
            <a:avLst/>
            <a:gdLst/>
            <a:ahLst/>
            <a:cxnLst/>
            <a:rect l="l" t="t" r="r" b="b"/>
            <a:pathLst>
              <a:path w="7322820" h="1580515">
                <a:moveTo>
                  <a:pt x="7322312" y="1580132"/>
                </a:moveTo>
                <a:lnTo>
                  <a:pt x="0" y="1580132"/>
                </a:lnTo>
                <a:lnTo>
                  <a:pt x="0" y="0"/>
                </a:lnTo>
                <a:lnTo>
                  <a:pt x="7322312" y="1580132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6897" y="0"/>
            <a:ext cx="6531609" cy="1502410"/>
          </a:xfrm>
          <a:custGeom>
            <a:avLst/>
            <a:gdLst/>
            <a:ahLst/>
            <a:cxnLst/>
            <a:rect l="l" t="t" r="r" b="b"/>
            <a:pathLst>
              <a:path w="6531609" h="1502410">
                <a:moveTo>
                  <a:pt x="6531102" y="1502155"/>
                </a:moveTo>
                <a:lnTo>
                  <a:pt x="0" y="0"/>
                </a:lnTo>
                <a:lnTo>
                  <a:pt x="6531102" y="0"/>
                </a:lnTo>
                <a:lnTo>
                  <a:pt x="6531102" y="1502155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5669" y="705370"/>
            <a:ext cx="153911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89760" algn="l"/>
              </a:tabLst>
            </a:pPr>
            <a:r>
              <a:rPr sz="4000" spc="-10" dirty="0"/>
              <a:t>SUMMARY</a:t>
            </a:r>
            <a:r>
              <a:rPr sz="4000" spc="-355" dirty="0"/>
              <a:t> </a:t>
            </a:r>
            <a:r>
              <a:rPr sz="4000" spc="-204" dirty="0"/>
              <a:t>OF</a:t>
            </a:r>
            <a:r>
              <a:rPr sz="4000" spc="-720" dirty="0"/>
              <a:t> </a:t>
            </a:r>
            <a:r>
              <a:rPr sz="4000" spc="-254" dirty="0"/>
              <a:t>THE</a:t>
            </a:r>
            <a:r>
              <a:rPr sz="4000" spc="-715" dirty="0"/>
              <a:t> </a:t>
            </a:r>
            <a:r>
              <a:rPr sz="4000" spc="-245" dirty="0"/>
              <a:t>GENDER</a:t>
            </a:r>
            <a:r>
              <a:rPr sz="4000" spc="-530" dirty="0"/>
              <a:t> </a:t>
            </a:r>
            <a:r>
              <a:rPr sz="4000" spc="-295" dirty="0"/>
              <a:t>EQUALITY</a:t>
            </a:r>
            <a:r>
              <a:rPr sz="4000" spc="-625" dirty="0"/>
              <a:t> </a:t>
            </a:r>
            <a:r>
              <a:rPr sz="4000" spc="-229" dirty="0"/>
              <a:t>PLAN</a:t>
            </a:r>
            <a:r>
              <a:rPr sz="4000" spc="-570" dirty="0"/>
              <a:t> </a:t>
            </a:r>
            <a:r>
              <a:rPr sz="4000" spc="100" dirty="0"/>
              <a:t>FOR</a:t>
            </a:r>
            <a:r>
              <a:rPr lang="pl-PL" sz="4000" spc="545" dirty="0"/>
              <a:t> </a:t>
            </a:r>
            <a:r>
              <a:rPr sz="4000" spc="170" dirty="0"/>
              <a:t>THE</a:t>
            </a:r>
            <a:r>
              <a:rPr lang="pl-PL" sz="4000" spc="170" dirty="0"/>
              <a:t> </a:t>
            </a:r>
            <a:r>
              <a:rPr sz="4000" spc="130" dirty="0"/>
              <a:t>EU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2410" y="2137753"/>
            <a:ext cx="9271000" cy="525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 indent="-3536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72745" algn="l"/>
              </a:tabLst>
            </a:pPr>
            <a:r>
              <a:rPr sz="2800" dirty="0">
                <a:latin typeface="Times New Roman"/>
                <a:cs typeface="Times New Roman"/>
              </a:rPr>
              <a:t>Educational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measures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implemented</a:t>
            </a:r>
            <a:endParaRPr sz="2800" dirty="0">
              <a:latin typeface="Times New Roman"/>
              <a:cs typeface="Times New Roman"/>
            </a:endParaRPr>
          </a:p>
          <a:p>
            <a:pPr marL="372745" indent="-353695">
              <a:lnSpc>
                <a:spcPct val="100000"/>
              </a:lnSpc>
              <a:spcBef>
                <a:spcPts val="2035"/>
              </a:spcBef>
              <a:buFont typeface="Arial MT"/>
              <a:buChar char="•"/>
              <a:tabLst>
                <a:tab pos="372745" algn="l"/>
              </a:tabLst>
            </a:pPr>
            <a:r>
              <a:rPr sz="2800" dirty="0">
                <a:latin typeface="Times New Roman"/>
                <a:cs typeface="Times New Roman"/>
              </a:rPr>
              <a:t>Developed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institutional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structures</a:t>
            </a:r>
            <a:endParaRPr sz="2800" dirty="0">
              <a:latin typeface="Times New Roman"/>
              <a:cs typeface="Times New Roman"/>
            </a:endParaRPr>
          </a:p>
          <a:p>
            <a:pPr marL="372745" indent="-353695">
              <a:lnSpc>
                <a:spcPct val="100000"/>
              </a:lnSpc>
              <a:spcBef>
                <a:spcPts val="2039"/>
              </a:spcBef>
              <a:buFont typeface="Arial MT"/>
              <a:buChar char="•"/>
              <a:tabLst>
                <a:tab pos="372745" algn="l"/>
              </a:tabLst>
            </a:pPr>
            <a:r>
              <a:rPr sz="2800" dirty="0">
                <a:latin typeface="Times New Roman"/>
                <a:cs typeface="Times New Roman"/>
              </a:rPr>
              <a:t>Professionalisation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anti-</a:t>
            </a:r>
            <a:r>
              <a:rPr sz="2800" spc="-10" dirty="0">
                <a:latin typeface="Times New Roman"/>
                <a:cs typeface="Times New Roman"/>
              </a:rPr>
              <a:t>discrimination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activities</a:t>
            </a:r>
            <a:endParaRPr sz="2800" dirty="0">
              <a:latin typeface="Times New Roman"/>
              <a:cs typeface="Times New Roman"/>
            </a:endParaRPr>
          </a:p>
          <a:p>
            <a:pPr marL="372745" indent="-353695">
              <a:lnSpc>
                <a:spcPct val="100000"/>
              </a:lnSpc>
              <a:spcBef>
                <a:spcPts val="2045"/>
              </a:spcBef>
              <a:buFont typeface="Arial MT"/>
              <a:buChar char="•"/>
              <a:tabLst>
                <a:tab pos="372745" algn="l"/>
              </a:tabLst>
            </a:pPr>
            <a:r>
              <a:rPr sz="2800" dirty="0">
                <a:latin typeface="Times New Roman"/>
                <a:cs typeface="Times New Roman"/>
              </a:rPr>
              <a:t>Mechanisms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responding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undesirable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behaviour</a:t>
            </a:r>
            <a:endParaRPr sz="2800" dirty="0">
              <a:latin typeface="Times New Roman"/>
              <a:cs typeface="Times New Roman"/>
            </a:endParaRPr>
          </a:p>
          <a:p>
            <a:pPr marL="372745" indent="-353695">
              <a:lnSpc>
                <a:spcPct val="100000"/>
              </a:lnSpc>
              <a:spcBef>
                <a:spcPts val="2039"/>
              </a:spcBef>
              <a:buFont typeface="Arial MT"/>
              <a:buChar char="•"/>
              <a:tabLst>
                <a:tab pos="372745" algn="l"/>
              </a:tabLst>
            </a:pPr>
            <a:r>
              <a:rPr sz="2800" dirty="0">
                <a:latin typeface="Times New Roman"/>
                <a:cs typeface="Times New Roman"/>
              </a:rPr>
              <a:t>Positive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changes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structure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gender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representation</a:t>
            </a:r>
            <a:endParaRPr sz="2800" dirty="0">
              <a:latin typeface="Times New Roman"/>
              <a:cs typeface="Times New Roman"/>
            </a:endParaRPr>
          </a:p>
          <a:p>
            <a:pPr marL="372745" indent="-353695">
              <a:lnSpc>
                <a:spcPct val="100000"/>
              </a:lnSpc>
              <a:spcBef>
                <a:spcPts val="2040"/>
              </a:spcBef>
              <a:buFont typeface="Arial MT"/>
              <a:buChar char="•"/>
              <a:tabLst>
                <a:tab pos="372745" algn="l"/>
              </a:tabLst>
            </a:pPr>
            <a:r>
              <a:rPr sz="2800" dirty="0">
                <a:latin typeface="Times New Roman"/>
                <a:cs typeface="Times New Roman"/>
              </a:rPr>
              <a:t>Increased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awareness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academic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community</a:t>
            </a:r>
            <a:endParaRPr sz="2800" dirty="0">
              <a:latin typeface="Times New Roman"/>
              <a:cs typeface="Times New Roman"/>
            </a:endParaRPr>
          </a:p>
          <a:p>
            <a:pPr marL="372745" indent="-353695">
              <a:lnSpc>
                <a:spcPct val="100000"/>
              </a:lnSpc>
              <a:spcBef>
                <a:spcPts val="2039"/>
              </a:spcBef>
              <a:buFont typeface="Arial MT"/>
              <a:buChar char="•"/>
              <a:tabLst>
                <a:tab pos="372745" algn="l"/>
              </a:tabLst>
            </a:pPr>
            <a:r>
              <a:rPr sz="2800" dirty="0">
                <a:latin typeface="Times New Roman"/>
                <a:cs typeface="Times New Roman"/>
              </a:rPr>
              <a:t>Inclusive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academic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environment</a:t>
            </a:r>
            <a:endParaRPr sz="2800" dirty="0">
              <a:latin typeface="Times New Roman"/>
              <a:cs typeface="Times New Roman"/>
            </a:endParaRPr>
          </a:p>
          <a:p>
            <a:pPr marL="360045" indent="-347345">
              <a:lnSpc>
                <a:spcPct val="100000"/>
              </a:lnSpc>
              <a:spcBef>
                <a:spcPts val="2039"/>
              </a:spcBef>
              <a:buFont typeface="Arial MT"/>
              <a:buChar char="•"/>
              <a:tabLst>
                <a:tab pos="360045" algn="l"/>
              </a:tabLst>
            </a:pPr>
            <a:r>
              <a:rPr sz="2800" dirty="0">
                <a:latin typeface="Times New Roman"/>
                <a:cs typeface="Times New Roman"/>
              </a:rPr>
              <a:t>Mainstreaming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equality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measures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other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strategic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documents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706866"/>
            <a:ext cx="7322820" cy="1580515"/>
          </a:xfrm>
          <a:custGeom>
            <a:avLst/>
            <a:gdLst/>
            <a:ahLst/>
            <a:cxnLst/>
            <a:rect l="l" t="t" r="r" b="b"/>
            <a:pathLst>
              <a:path w="7322820" h="1580515">
                <a:moveTo>
                  <a:pt x="7322312" y="1580132"/>
                </a:moveTo>
                <a:lnTo>
                  <a:pt x="0" y="1580132"/>
                </a:lnTo>
                <a:lnTo>
                  <a:pt x="0" y="0"/>
                </a:lnTo>
                <a:lnTo>
                  <a:pt x="7322312" y="1580132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4255" y="2305685"/>
            <a:ext cx="5087310" cy="42632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17283"/>
            <a:ext cx="17399000" cy="825687"/>
          </a:xfrm>
          <a:prstGeom prst="rect">
            <a:avLst/>
          </a:prstGeom>
        </p:spPr>
        <p:txBody>
          <a:bodyPr vert="horz" wrap="square" lIns="0" tIns="139522" rIns="0" bIns="0" rtlCol="0">
            <a:spAutoFit/>
          </a:bodyPr>
          <a:lstStyle/>
          <a:p>
            <a:pPr marL="64643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FURTHER</a:t>
            </a:r>
            <a:r>
              <a:rPr spc="-605" dirty="0"/>
              <a:t> </a:t>
            </a:r>
            <a:r>
              <a:rPr lang="pl-PL" spc="-605" dirty="0"/>
              <a:t> </a:t>
            </a:r>
            <a:r>
              <a:rPr spc="-345" dirty="0"/>
              <a:t>RECOMMENDATIONS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79830" y="2023453"/>
            <a:ext cx="10186035" cy="4385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indent="-3536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6395" algn="l"/>
                <a:tab pos="2584450" algn="l"/>
                <a:tab pos="4345940" algn="l"/>
                <a:tab pos="4690110" algn="l"/>
                <a:tab pos="7626984" algn="l"/>
              </a:tabLst>
            </a:pPr>
            <a:r>
              <a:rPr lang="en-US" spc="-10" dirty="0"/>
              <a:t>Strengthening the stability and coherence of equality policies at the university level</a:t>
            </a:r>
          </a:p>
          <a:p>
            <a:pPr marL="366395" indent="-3536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6395" algn="l"/>
                <a:tab pos="2584450" algn="l"/>
                <a:tab pos="4345940" algn="l"/>
                <a:tab pos="4690110" algn="l"/>
                <a:tab pos="7626984" algn="l"/>
              </a:tabLst>
            </a:pPr>
            <a:r>
              <a:rPr lang="en-US" spc="-10" dirty="0"/>
              <a:t>Making data-driven decisions and monitoring the effectiveness of actions</a:t>
            </a:r>
          </a:p>
          <a:p>
            <a:pPr marL="366395" indent="-3536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6395" algn="l"/>
                <a:tab pos="2584450" algn="l"/>
                <a:tab pos="4345940" algn="l"/>
                <a:tab pos="4690110" algn="l"/>
                <a:tab pos="7626984" algn="l"/>
              </a:tabLst>
            </a:pPr>
            <a:r>
              <a:rPr lang="en-US" spc="-10" dirty="0"/>
              <a:t>Shaping respectful, pro-equality attitudes</a:t>
            </a:r>
          </a:p>
          <a:p>
            <a:pPr marL="366395" indent="-3536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6395" algn="l"/>
                <a:tab pos="2584450" algn="l"/>
                <a:tab pos="4345940" algn="l"/>
                <a:tab pos="4690110" algn="l"/>
                <a:tab pos="7626984" algn="l"/>
              </a:tabLst>
            </a:pPr>
            <a:r>
              <a:rPr lang="en-US" spc="-10" dirty="0"/>
              <a:t>Building a culture that fosters equality and diversity</a:t>
            </a:r>
          </a:p>
          <a:p>
            <a:pPr marL="366395" indent="-3536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6395" algn="l"/>
                <a:tab pos="2584450" algn="l"/>
                <a:tab pos="4345940" algn="l"/>
                <a:tab pos="4690110" algn="l"/>
                <a:tab pos="7626984" algn="l"/>
              </a:tabLst>
            </a:pPr>
            <a:r>
              <a:rPr lang="en-US" spc="-10" dirty="0"/>
              <a:t>Facilitating navigation of the support system and increasing the transparency of procedures</a:t>
            </a:r>
          </a:p>
          <a:p>
            <a:pPr marL="366395" indent="-3536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6395" algn="l"/>
                <a:tab pos="2584450" algn="l"/>
                <a:tab pos="4345940" algn="l"/>
                <a:tab pos="4690110" algn="l"/>
                <a:tab pos="7626984" algn="l"/>
              </a:tabLst>
            </a:pPr>
            <a:r>
              <a:rPr lang="en-US" spc="-10" dirty="0"/>
              <a:t>Strengthening the presence of women in prestigious, visible, and decision-making positions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179830" y="6135916"/>
            <a:ext cx="1985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indent="-3536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6395" algn="l"/>
              </a:tabLst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0089" y="6135916"/>
            <a:ext cx="78606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0855" algn="l"/>
                <a:tab pos="4091304" algn="l"/>
                <a:tab pos="5720715" algn="l"/>
              </a:tabLst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9830" y="7504277"/>
            <a:ext cx="91014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7665" algn="l"/>
                <a:tab pos="2559050" algn="l"/>
                <a:tab pos="5925185" algn="l"/>
                <a:tab pos="8147684" algn="l"/>
              </a:tabLst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56897" y="0"/>
            <a:ext cx="6531609" cy="1502410"/>
          </a:xfrm>
          <a:custGeom>
            <a:avLst/>
            <a:gdLst/>
            <a:ahLst/>
            <a:cxnLst/>
            <a:rect l="l" t="t" r="r" b="b"/>
            <a:pathLst>
              <a:path w="6531609" h="1502410">
                <a:moveTo>
                  <a:pt x="6531102" y="1502155"/>
                </a:moveTo>
                <a:lnTo>
                  <a:pt x="0" y="0"/>
                </a:lnTo>
                <a:lnTo>
                  <a:pt x="6531102" y="0"/>
                </a:lnTo>
                <a:lnTo>
                  <a:pt x="6531102" y="1502155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706866"/>
            <a:ext cx="7322820" cy="1580515"/>
          </a:xfrm>
          <a:custGeom>
            <a:avLst/>
            <a:gdLst/>
            <a:ahLst/>
            <a:cxnLst/>
            <a:rect l="l" t="t" r="r" b="b"/>
            <a:pathLst>
              <a:path w="7322820" h="1580515">
                <a:moveTo>
                  <a:pt x="7322312" y="1580132"/>
                </a:moveTo>
                <a:lnTo>
                  <a:pt x="0" y="1580132"/>
                </a:lnTo>
                <a:lnTo>
                  <a:pt x="0" y="0"/>
                </a:lnTo>
                <a:lnTo>
                  <a:pt x="7322312" y="1580132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7686" y="2285250"/>
            <a:ext cx="4687356" cy="38263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8930" y="3759911"/>
            <a:ext cx="5994400" cy="364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-10" dirty="0">
                <a:latin typeface="Times New Roman"/>
                <a:cs typeface="Times New Roman"/>
              </a:rPr>
              <a:t>UNIVERSITY</a:t>
            </a:r>
            <a:r>
              <a:rPr sz="3650" b="1" spc="-90" dirty="0">
                <a:latin typeface="Times New Roman"/>
                <a:cs typeface="Times New Roman"/>
              </a:rPr>
              <a:t> </a:t>
            </a:r>
            <a:r>
              <a:rPr sz="3650" b="1" dirty="0">
                <a:latin typeface="Times New Roman"/>
                <a:cs typeface="Times New Roman"/>
              </a:rPr>
              <a:t>OF</a:t>
            </a:r>
            <a:r>
              <a:rPr sz="3650" b="1" spc="-85" dirty="0">
                <a:latin typeface="Times New Roman"/>
                <a:cs typeface="Times New Roman"/>
              </a:rPr>
              <a:t> </a:t>
            </a:r>
            <a:r>
              <a:rPr sz="3650" b="1" spc="-10" dirty="0">
                <a:latin typeface="Times New Roman"/>
                <a:cs typeface="Times New Roman"/>
              </a:rPr>
              <a:t>WARSAW</a:t>
            </a:r>
            <a:endParaRPr sz="3650">
              <a:latin typeface="Times New Roman"/>
              <a:cs typeface="Times New Roman"/>
            </a:endParaRPr>
          </a:p>
          <a:p>
            <a:pPr marL="12700">
              <a:lnSpc>
                <a:spcPts val="4220"/>
              </a:lnSpc>
              <a:spcBef>
                <a:spcPts val="3670"/>
              </a:spcBef>
            </a:pPr>
            <a:r>
              <a:rPr sz="3650" b="1" dirty="0">
                <a:solidFill>
                  <a:srgbClr val="808080"/>
                </a:solidFill>
                <a:latin typeface="Times New Roman"/>
                <a:cs typeface="Times New Roman"/>
              </a:rPr>
              <a:t>Krakowskie</a:t>
            </a:r>
            <a:r>
              <a:rPr sz="3650" b="1" spc="-19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365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Przedmieście</a:t>
            </a:r>
            <a:endParaRPr sz="3650">
              <a:latin typeface="Times New Roman"/>
              <a:cs typeface="Times New Roman"/>
            </a:endParaRPr>
          </a:p>
          <a:p>
            <a:pPr marL="12700">
              <a:lnSpc>
                <a:spcPts val="4010"/>
              </a:lnSpc>
            </a:pPr>
            <a:r>
              <a:rPr sz="3650" b="1" dirty="0">
                <a:solidFill>
                  <a:srgbClr val="808080"/>
                </a:solidFill>
                <a:latin typeface="Times New Roman"/>
                <a:cs typeface="Times New Roman"/>
              </a:rPr>
              <a:t>26/28 00-927 </a:t>
            </a:r>
            <a:r>
              <a:rPr sz="365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Warsaw</a:t>
            </a:r>
            <a:endParaRPr sz="3650">
              <a:latin typeface="Times New Roman"/>
              <a:cs typeface="Times New Roman"/>
            </a:endParaRPr>
          </a:p>
          <a:p>
            <a:pPr marL="12700">
              <a:lnSpc>
                <a:spcPts val="4170"/>
              </a:lnSpc>
            </a:pPr>
            <a:r>
              <a:rPr sz="3650" b="1" dirty="0">
                <a:solidFill>
                  <a:srgbClr val="808080"/>
                </a:solidFill>
                <a:latin typeface="Times New Roman"/>
                <a:cs typeface="Times New Roman"/>
              </a:rPr>
              <a:t>tel.</a:t>
            </a:r>
            <a:r>
              <a:rPr sz="3650" b="1" spc="-2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3650" b="1" dirty="0">
                <a:solidFill>
                  <a:srgbClr val="808080"/>
                </a:solidFill>
                <a:latin typeface="Times New Roman"/>
                <a:cs typeface="Times New Roman"/>
              </a:rPr>
              <a:t>+48</a:t>
            </a:r>
            <a:r>
              <a:rPr sz="365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3650" b="1" dirty="0">
                <a:solidFill>
                  <a:srgbClr val="808080"/>
                </a:solidFill>
                <a:latin typeface="Times New Roman"/>
                <a:cs typeface="Times New Roman"/>
              </a:rPr>
              <a:t>22</a:t>
            </a:r>
            <a:r>
              <a:rPr sz="365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3650" b="1" dirty="0">
                <a:solidFill>
                  <a:srgbClr val="808080"/>
                </a:solidFill>
                <a:latin typeface="Times New Roman"/>
                <a:cs typeface="Times New Roman"/>
              </a:rPr>
              <a:t>55</a:t>
            </a:r>
            <a:r>
              <a:rPr sz="365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3650" b="1" dirty="0">
                <a:solidFill>
                  <a:srgbClr val="808080"/>
                </a:solidFill>
                <a:latin typeface="Times New Roman"/>
                <a:cs typeface="Times New Roman"/>
              </a:rPr>
              <a:t>20</a:t>
            </a:r>
            <a:r>
              <a:rPr sz="3650" b="1" spc="-1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3650" b="1" spc="-25" dirty="0">
                <a:solidFill>
                  <a:srgbClr val="808080"/>
                </a:solidFill>
                <a:latin typeface="Times New Roman"/>
                <a:cs typeface="Times New Roman"/>
              </a:rPr>
              <a:t>000</a:t>
            </a:r>
            <a:endParaRPr sz="3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94"/>
              </a:spcBef>
            </a:pPr>
            <a:r>
              <a:rPr sz="365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www.rownowazni.uw.edu.pl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819650" cy="1165225"/>
          </a:xfrm>
          <a:custGeom>
            <a:avLst/>
            <a:gdLst/>
            <a:ahLst/>
            <a:cxnLst/>
            <a:rect l="l" t="t" r="r" b="b"/>
            <a:pathLst>
              <a:path w="4819650" h="1165225">
                <a:moveTo>
                  <a:pt x="0" y="1164971"/>
                </a:moveTo>
                <a:lnTo>
                  <a:pt x="0" y="0"/>
                </a:lnTo>
                <a:lnTo>
                  <a:pt x="4819648" y="0"/>
                </a:lnTo>
                <a:lnTo>
                  <a:pt x="0" y="1164971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08351"/>
            <a:ext cx="7916132" cy="747864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499852" y="8088349"/>
            <a:ext cx="7788275" cy="2194560"/>
          </a:xfrm>
          <a:custGeom>
            <a:avLst/>
            <a:gdLst/>
            <a:ahLst/>
            <a:cxnLst/>
            <a:rect l="l" t="t" r="r" b="b"/>
            <a:pathLst>
              <a:path w="7788275" h="2194559">
                <a:moveTo>
                  <a:pt x="7788147" y="2194305"/>
                </a:moveTo>
                <a:lnTo>
                  <a:pt x="0" y="2194305"/>
                </a:lnTo>
                <a:lnTo>
                  <a:pt x="7788147" y="0"/>
                </a:lnTo>
                <a:lnTo>
                  <a:pt x="7788147" y="2194305"/>
                </a:lnTo>
                <a:close/>
              </a:path>
            </a:pathLst>
          </a:custGeom>
          <a:solidFill>
            <a:srgbClr val="00AFEF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3478" y="1385887"/>
            <a:ext cx="13730605" cy="22860"/>
          </a:xfrm>
          <a:custGeom>
            <a:avLst/>
            <a:gdLst/>
            <a:ahLst/>
            <a:cxnLst/>
            <a:rect l="l" t="t" r="r" b="b"/>
            <a:pathLst>
              <a:path w="13730605" h="22859">
                <a:moveTo>
                  <a:pt x="0" y="0"/>
                </a:moveTo>
                <a:lnTo>
                  <a:pt x="13730351" y="228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44549" y="4865687"/>
            <a:ext cx="15599410" cy="787400"/>
            <a:chOff x="1344549" y="4865687"/>
            <a:chExt cx="15599410" cy="787400"/>
          </a:xfrm>
        </p:grpSpPr>
        <p:sp>
          <p:nvSpPr>
            <p:cNvPr id="4" name="object 4"/>
            <p:cNvSpPr/>
            <p:nvPr/>
          </p:nvSpPr>
          <p:spPr>
            <a:xfrm>
              <a:off x="1357249" y="4878387"/>
              <a:ext cx="15574010" cy="762000"/>
            </a:xfrm>
            <a:custGeom>
              <a:avLst/>
              <a:gdLst/>
              <a:ahLst/>
              <a:cxnLst/>
              <a:rect l="l" t="t" r="r" b="b"/>
              <a:pathLst>
                <a:path w="15574010" h="762000">
                  <a:moveTo>
                    <a:pt x="15446502" y="762000"/>
                  </a:moveTo>
                  <a:lnTo>
                    <a:pt x="127000" y="762000"/>
                  </a:lnTo>
                  <a:lnTo>
                    <a:pt x="77527" y="752014"/>
                  </a:lnTo>
                  <a:lnTo>
                    <a:pt x="37162" y="724788"/>
                  </a:lnTo>
                  <a:lnTo>
                    <a:pt x="9967" y="684418"/>
                  </a:lnTo>
                  <a:lnTo>
                    <a:pt x="0" y="635000"/>
                  </a:lnTo>
                  <a:lnTo>
                    <a:pt x="0" y="127000"/>
                  </a:lnTo>
                  <a:lnTo>
                    <a:pt x="9967" y="77581"/>
                  </a:lnTo>
                  <a:lnTo>
                    <a:pt x="37162" y="37211"/>
                  </a:lnTo>
                  <a:lnTo>
                    <a:pt x="77527" y="9985"/>
                  </a:lnTo>
                  <a:lnTo>
                    <a:pt x="127000" y="0"/>
                  </a:lnTo>
                  <a:lnTo>
                    <a:pt x="15446502" y="0"/>
                  </a:lnTo>
                  <a:lnTo>
                    <a:pt x="15495973" y="9985"/>
                  </a:lnTo>
                  <a:lnTo>
                    <a:pt x="15536338" y="37211"/>
                  </a:lnTo>
                  <a:lnTo>
                    <a:pt x="15563533" y="77581"/>
                  </a:lnTo>
                  <a:lnTo>
                    <a:pt x="15573502" y="127000"/>
                  </a:lnTo>
                  <a:lnTo>
                    <a:pt x="15573502" y="635000"/>
                  </a:lnTo>
                  <a:lnTo>
                    <a:pt x="15563533" y="684418"/>
                  </a:lnTo>
                  <a:lnTo>
                    <a:pt x="15536338" y="724788"/>
                  </a:lnTo>
                  <a:lnTo>
                    <a:pt x="15495973" y="752014"/>
                  </a:lnTo>
                  <a:lnTo>
                    <a:pt x="15446502" y="76200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7249" y="4878387"/>
              <a:ext cx="15574010" cy="762000"/>
            </a:xfrm>
            <a:custGeom>
              <a:avLst/>
              <a:gdLst/>
              <a:ahLst/>
              <a:cxnLst/>
              <a:rect l="l" t="t" r="r" b="b"/>
              <a:pathLst>
                <a:path w="15574010" h="762000">
                  <a:moveTo>
                    <a:pt x="0" y="127000"/>
                  </a:moveTo>
                  <a:lnTo>
                    <a:pt x="0" y="127000"/>
                  </a:lnTo>
                  <a:lnTo>
                    <a:pt x="9967" y="77581"/>
                  </a:lnTo>
                  <a:lnTo>
                    <a:pt x="37162" y="37211"/>
                  </a:lnTo>
                  <a:lnTo>
                    <a:pt x="77527" y="9985"/>
                  </a:lnTo>
                  <a:lnTo>
                    <a:pt x="127000" y="0"/>
                  </a:lnTo>
                  <a:lnTo>
                    <a:pt x="15446502" y="0"/>
                  </a:lnTo>
                  <a:lnTo>
                    <a:pt x="15446502" y="0"/>
                  </a:lnTo>
                  <a:lnTo>
                    <a:pt x="15495973" y="9985"/>
                  </a:lnTo>
                  <a:lnTo>
                    <a:pt x="15536338" y="37211"/>
                  </a:lnTo>
                  <a:lnTo>
                    <a:pt x="15563533" y="77581"/>
                  </a:lnTo>
                  <a:lnTo>
                    <a:pt x="15573502" y="127000"/>
                  </a:lnTo>
                  <a:lnTo>
                    <a:pt x="15573502" y="635000"/>
                  </a:lnTo>
                  <a:lnTo>
                    <a:pt x="15573502" y="635000"/>
                  </a:lnTo>
                  <a:lnTo>
                    <a:pt x="15446502" y="762000"/>
                  </a:lnTo>
                  <a:lnTo>
                    <a:pt x="127000" y="762000"/>
                  </a:lnTo>
                  <a:lnTo>
                    <a:pt x="127000" y="762000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24989" y="4917465"/>
            <a:ext cx="110934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4100" b="1" spc="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GEP</a:t>
            </a:r>
            <a:r>
              <a:rPr sz="4100" b="1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41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1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UNIVERSITY</a:t>
            </a:r>
            <a:r>
              <a:rPr sz="4100" b="1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41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1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POLAND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96225" y="436409"/>
            <a:ext cx="971994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1485" algn="l"/>
                <a:tab pos="8128000" algn="l"/>
              </a:tabLst>
            </a:pPr>
            <a:r>
              <a:rPr sz="5100" spc="-20" dirty="0">
                <a:solidFill>
                  <a:srgbClr val="004479"/>
                </a:solidFill>
              </a:rPr>
              <a:t>What</a:t>
            </a:r>
            <a:r>
              <a:rPr sz="5100" dirty="0">
                <a:solidFill>
                  <a:srgbClr val="004479"/>
                </a:solidFill>
              </a:rPr>
              <a:t>	is</a:t>
            </a:r>
            <a:r>
              <a:rPr sz="5100" spc="-30" dirty="0">
                <a:solidFill>
                  <a:srgbClr val="004479"/>
                </a:solidFill>
              </a:rPr>
              <a:t> </a:t>
            </a:r>
            <a:r>
              <a:rPr sz="5100" dirty="0">
                <a:solidFill>
                  <a:srgbClr val="004479"/>
                </a:solidFill>
              </a:rPr>
              <a:t>the</a:t>
            </a:r>
            <a:r>
              <a:rPr sz="5100" spc="-25" dirty="0">
                <a:solidFill>
                  <a:srgbClr val="004479"/>
                </a:solidFill>
              </a:rPr>
              <a:t> </a:t>
            </a:r>
            <a:r>
              <a:rPr sz="5100" dirty="0">
                <a:solidFill>
                  <a:srgbClr val="004479"/>
                </a:solidFill>
              </a:rPr>
              <a:t>Gender</a:t>
            </a:r>
            <a:r>
              <a:rPr sz="5100" spc="-25" dirty="0">
                <a:solidFill>
                  <a:srgbClr val="004479"/>
                </a:solidFill>
              </a:rPr>
              <a:t> </a:t>
            </a:r>
            <a:r>
              <a:rPr sz="5100" spc="-10" dirty="0">
                <a:solidFill>
                  <a:srgbClr val="004479"/>
                </a:solidFill>
              </a:rPr>
              <a:t>Equality</a:t>
            </a:r>
            <a:r>
              <a:rPr sz="5100" dirty="0">
                <a:solidFill>
                  <a:srgbClr val="004479"/>
                </a:solidFill>
              </a:rPr>
              <a:t>	</a:t>
            </a:r>
            <a:r>
              <a:rPr sz="5100" spc="-10" dirty="0">
                <a:solidFill>
                  <a:srgbClr val="004479"/>
                </a:solidFill>
              </a:rPr>
              <a:t>Plan?</a:t>
            </a:r>
            <a:endParaRPr sz="5100"/>
          </a:p>
        </p:txBody>
      </p:sp>
      <p:sp>
        <p:nvSpPr>
          <p:cNvPr id="8" name="object 8"/>
          <p:cNvSpPr txBox="1"/>
          <p:nvPr/>
        </p:nvSpPr>
        <p:spPr>
          <a:xfrm>
            <a:off x="1461135" y="1855837"/>
            <a:ext cx="12202160" cy="223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6155" marR="5080" indent="-974090">
              <a:lnSpc>
                <a:spcPct val="109000"/>
              </a:lnSpc>
              <a:spcBef>
                <a:spcPts val="100"/>
              </a:spcBef>
            </a:pPr>
            <a:r>
              <a:rPr sz="3250" b="1" dirty="0">
                <a:latin typeface="Times New Roman"/>
                <a:cs typeface="Times New Roman"/>
              </a:rPr>
              <a:t>The</a:t>
            </a:r>
            <a:r>
              <a:rPr sz="3250" b="1" spc="-40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Gender</a:t>
            </a:r>
            <a:r>
              <a:rPr sz="3250" b="1" spc="-35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Equality</a:t>
            </a:r>
            <a:r>
              <a:rPr sz="3250" b="1" spc="-35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Plan</a:t>
            </a:r>
            <a:r>
              <a:rPr sz="3250" b="1" spc="-40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at</a:t>
            </a:r>
            <a:r>
              <a:rPr sz="3250" b="1" spc="-35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UW</a:t>
            </a:r>
            <a:r>
              <a:rPr sz="3250" b="1" spc="-35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is</a:t>
            </a:r>
            <a:r>
              <a:rPr sz="3250" b="1" spc="-40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an</a:t>
            </a:r>
            <a:r>
              <a:rPr sz="3250" b="1" spc="-40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action</a:t>
            </a:r>
            <a:r>
              <a:rPr sz="3250" b="1" spc="-35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plan</a:t>
            </a:r>
            <a:r>
              <a:rPr sz="3250" b="1" spc="-40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for</a:t>
            </a:r>
            <a:r>
              <a:rPr sz="3250" b="1" spc="-35" dirty="0">
                <a:latin typeface="Times New Roman"/>
                <a:cs typeface="Times New Roman"/>
              </a:rPr>
              <a:t> </a:t>
            </a:r>
            <a:r>
              <a:rPr sz="3250" b="1" spc="-25" dirty="0">
                <a:latin typeface="Times New Roman"/>
                <a:cs typeface="Times New Roman"/>
              </a:rPr>
              <a:t>2020-</a:t>
            </a:r>
            <a:r>
              <a:rPr sz="3250" b="1" dirty="0">
                <a:latin typeface="Times New Roman"/>
                <a:cs typeface="Times New Roman"/>
              </a:rPr>
              <a:t>2025</a:t>
            </a:r>
            <a:r>
              <a:rPr sz="3250" b="1" spc="-35" dirty="0">
                <a:latin typeface="Times New Roman"/>
                <a:cs typeface="Times New Roman"/>
              </a:rPr>
              <a:t> </a:t>
            </a:r>
            <a:r>
              <a:rPr sz="3250" b="1" spc="-20" dirty="0">
                <a:latin typeface="Times New Roman"/>
                <a:cs typeface="Times New Roman"/>
              </a:rPr>
              <a:t>for: </a:t>
            </a:r>
            <a:r>
              <a:rPr sz="3250" b="1" spc="-10" dirty="0">
                <a:latin typeface="Times New Roman"/>
                <a:cs typeface="Times New Roman"/>
              </a:rPr>
              <a:t>equality</a:t>
            </a:r>
            <a:endParaRPr sz="3250">
              <a:latin typeface="Times New Roman"/>
              <a:cs typeface="Times New Roman"/>
            </a:endParaRPr>
          </a:p>
          <a:p>
            <a:pPr marL="1334135">
              <a:lnSpc>
                <a:spcPct val="100000"/>
              </a:lnSpc>
              <a:spcBef>
                <a:spcPts val="710"/>
              </a:spcBef>
            </a:pPr>
            <a:r>
              <a:rPr sz="3250" b="1" spc="-10" dirty="0">
                <a:latin typeface="Times New Roman"/>
                <a:cs typeface="Times New Roman"/>
              </a:rPr>
              <a:t>diversity</a:t>
            </a:r>
            <a:endParaRPr sz="3250">
              <a:latin typeface="Times New Roman"/>
              <a:cs typeface="Times New Roman"/>
            </a:endParaRPr>
          </a:p>
          <a:p>
            <a:pPr marL="1673860">
              <a:lnSpc>
                <a:spcPct val="100000"/>
              </a:lnSpc>
              <a:spcBef>
                <a:spcPts val="405"/>
              </a:spcBef>
            </a:pPr>
            <a:r>
              <a:rPr sz="3250" b="1" dirty="0">
                <a:latin typeface="Times New Roman"/>
                <a:cs typeface="Times New Roman"/>
              </a:rPr>
              <a:t>prevention</a:t>
            </a:r>
            <a:r>
              <a:rPr sz="3250" b="1" spc="-120" dirty="0">
                <a:latin typeface="Times New Roman"/>
                <a:cs typeface="Times New Roman"/>
              </a:rPr>
              <a:t> </a:t>
            </a:r>
            <a:r>
              <a:rPr sz="3250" b="1" dirty="0">
                <a:latin typeface="Times New Roman"/>
                <a:cs typeface="Times New Roman"/>
              </a:rPr>
              <a:t>of</a:t>
            </a:r>
            <a:r>
              <a:rPr sz="3250" b="1" spc="-110" dirty="0">
                <a:latin typeface="Times New Roman"/>
                <a:cs typeface="Times New Roman"/>
              </a:rPr>
              <a:t> </a:t>
            </a:r>
            <a:r>
              <a:rPr sz="3250" b="1" spc="-10" dirty="0">
                <a:latin typeface="Times New Roman"/>
                <a:cs typeface="Times New Roman"/>
              </a:rPr>
              <a:t>discrimination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8990" y="6019990"/>
            <a:ext cx="11630660" cy="28473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6545" indent="-28384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96545" algn="l"/>
              </a:tabLst>
            </a:pPr>
            <a:r>
              <a:rPr sz="2650" dirty="0">
                <a:latin typeface="Times New Roman"/>
                <a:cs typeface="Times New Roman"/>
              </a:rPr>
              <a:t>diagnosis</a:t>
            </a:r>
            <a:r>
              <a:rPr sz="2650" spc="-7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and</a:t>
            </a:r>
            <a:r>
              <a:rPr sz="2650" spc="-75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analysis</a:t>
            </a:r>
            <a:endParaRPr sz="2650" dirty="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96545" algn="l"/>
              </a:tabLst>
            </a:pPr>
            <a:r>
              <a:rPr sz="2650" dirty="0">
                <a:latin typeface="Times New Roman"/>
                <a:cs typeface="Times New Roman"/>
              </a:rPr>
              <a:t>definition</a:t>
            </a:r>
            <a:r>
              <a:rPr sz="2650" spc="-5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of</a:t>
            </a:r>
            <a:r>
              <a:rPr sz="2650" spc="-5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objectives</a:t>
            </a:r>
            <a:endParaRPr sz="2650" dirty="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296545" algn="l"/>
              </a:tabLst>
            </a:pPr>
            <a:r>
              <a:rPr lang="pl-PL" sz="2650" dirty="0">
                <a:latin typeface="Times New Roman"/>
                <a:cs typeface="Times New Roman"/>
              </a:rPr>
              <a:t>d</a:t>
            </a:r>
            <a:r>
              <a:rPr sz="2650" dirty="0" err="1">
                <a:latin typeface="Times New Roman"/>
                <a:cs typeface="Times New Roman"/>
              </a:rPr>
              <a:t>efinition</a:t>
            </a:r>
            <a:r>
              <a:rPr sz="2650" spc="-6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of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specific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actions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and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persons/units</a:t>
            </a:r>
            <a:r>
              <a:rPr sz="2650" spc="-6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responsible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for</a:t>
            </a:r>
            <a:r>
              <a:rPr sz="2650" spc="-6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their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implementation</a:t>
            </a:r>
            <a:endParaRPr sz="2650" dirty="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96545" algn="l"/>
              </a:tabLst>
            </a:pPr>
            <a:r>
              <a:rPr sz="2650" dirty="0">
                <a:latin typeface="Times New Roman"/>
                <a:cs typeface="Times New Roman"/>
              </a:rPr>
              <a:t>definition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of</a:t>
            </a:r>
            <a:r>
              <a:rPr sz="2650" spc="-5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quantitative</a:t>
            </a:r>
            <a:r>
              <a:rPr sz="2650" spc="-55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and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qualitative</a:t>
            </a:r>
            <a:r>
              <a:rPr sz="2650" spc="-8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indicators</a:t>
            </a:r>
            <a:endParaRPr sz="2650" dirty="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296545" algn="l"/>
              </a:tabLst>
            </a:pPr>
            <a:r>
              <a:rPr sz="2650" dirty="0">
                <a:latin typeface="Times New Roman"/>
                <a:cs typeface="Times New Roman"/>
              </a:rPr>
              <a:t>setting</a:t>
            </a:r>
            <a:r>
              <a:rPr sz="2650" spc="-4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a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timeframe</a:t>
            </a:r>
            <a:endParaRPr sz="2650" dirty="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96545" algn="l"/>
              </a:tabLst>
            </a:pPr>
            <a:r>
              <a:rPr sz="2650" dirty="0">
                <a:latin typeface="Times New Roman"/>
                <a:cs typeface="Times New Roman"/>
              </a:rPr>
              <a:t>evaluation</a:t>
            </a:r>
            <a:r>
              <a:rPr sz="2650" spc="-20" dirty="0">
                <a:latin typeface="Times New Roman"/>
                <a:cs typeface="Times New Roman"/>
              </a:rPr>
              <a:t> </a:t>
            </a:r>
            <a:r>
              <a:rPr sz="2650" dirty="0">
                <a:latin typeface="Times New Roman"/>
                <a:cs typeface="Times New Roman"/>
              </a:rPr>
              <a:t>and</a:t>
            </a:r>
            <a:r>
              <a:rPr sz="2650" spc="-20" dirty="0">
                <a:latin typeface="Times New Roman"/>
                <a:cs typeface="Times New Roman"/>
              </a:rPr>
              <a:t> </a:t>
            </a:r>
            <a:r>
              <a:rPr sz="2650" spc="-10" dirty="0">
                <a:latin typeface="Times New Roman"/>
                <a:cs typeface="Times New Roman"/>
              </a:rPr>
              <a:t>monitoring</a:t>
            </a:r>
            <a:endParaRPr sz="265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3875" y="2521572"/>
            <a:ext cx="550545" cy="4778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3875" y="3100920"/>
            <a:ext cx="898525" cy="44729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0" y="0"/>
            <a:ext cx="5613400" cy="1240790"/>
          </a:xfrm>
          <a:custGeom>
            <a:avLst/>
            <a:gdLst/>
            <a:ahLst/>
            <a:cxnLst/>
            <a:rect l="l" t="t" r="r" b="b"/>
            <a:pathLst>
              <a:path w="5613400" h="1240790">
                <a:moveTo>
                  <a:pt x="0" y="1240269"/>
                </a:moveTo>
                <a:lnTo>
                  <a:pt x="0" y="0"/>
                </a:lnTo>
                <a:lnTo>
                  <a:pt x="5613144" y="0"/>
                </a:lnTo>
                <a:lnTo>
                  <a:pt x="0" y="124026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1860" y="7052602"/>
            <a:ext cx="2382647" cy="160032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3591196" y="9151784"/>
            <a:ext cx="4697095" cy="1135380"/>
          </a:xfrm>
          <a:custGeom>
            <a:avLst/>
            <a:gdLst/>
            <a:ahLst/>
            <a:cxnLst/>
            <a:rect l="l" t="t" r="r" b="b"/>
            <a:pathLst>
              <a:path w="4697094" h="1135379">
                <a:moveTo>
                  <a:pt x="4696802" y="1135215"/>
                </a:moveTo>
                <a:lnTo>
                  <a:pt x="0" y="1135215"/>
                </a:lnTo>
                <a:lnTo>
                  <a:pt x="4696802" y="0"/>
                </a:lnTo>
                <a:lnTo>
                  <a:pt x="4696802" y="1135215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794001" y="3641852"/>
            <a:ext cx="1245870" cy="478155"/>
            <a:chOff x="1794001" y="3641852"/>
            <a:chExt cx="1245870" cy="478155"/>
          </a:xfrm>
        </p:grpSpPr>
        <p:sp>
          <p:nvSpPr>
            <p:cNvPr id="16" name="object 16"/>
            <p:cNvSpPr/>
            <p:nvPr/>
          </p:nvSpPr>
          <p:spPr>
            <a:xfrm>
              <a:off x="1794001" y="3641852"/>
              <a:ext cx="550545" cy="478155"/>
            </a:xfrm>
            <a:custGeom>
              <a:avLst/>
              <a:gdLst/>
              <a:ahLst/>
              <a:cxnLst/>
              <a:rect l="l" t="t" r="r" b="b"/>
              <a:pathLst>
                <a:path w="550544" h="478154">
                  <a:moveTo>
                    <a:pt x="311658" y="477773"/>
                  </a:moveTo>
                  <a:lnTo>
                    <a:pt x="0" y="477773"/>
                  </a:lnTo>
                  <a:lnTo>
                    <a:pt x="239013" y="238886"/>
                  </a:lnTo>
                  <a:lnTo>
                    <a:pt x="0" y="0"/>
                  </a:lnTo>
                  <a:lnTo>
                    <a:pt x="311658" y="0"/>
                  </a:lnTo>
                  <a:lnTo>
                    <a:pt x="550545" y="238886"/>
                  </a:lnTo>
                  <a:lnTo>
                    <a:pt x="311658" y="47777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42107" y="3641852"/>
              <a:ext cx="550545" cy="478155"/>
            </a:xfrm>
            <a:custGeom>
              <a:avLst/>
              <a:gdLst/>
              <a:ahLst/>
              <a:cxnLst/>
              <a:rect l="l" t="t" r="r" b="b"/>
              <a:pathLst>
                <a:path w="550544" h="478154">
                  <a:moveTo>
                    <a:pt x="311658" y="477773"/>
                  </a:moveTo>
                  <a:lnTo>
                    <a:pt x="0" y="477773"/>
                  </a:lnTo>
                  <a:lnTo>
                    <a:pt x="239013" y="238886"/>
                  </a:lnTo>
                  <a:lnTo>
                    <a:pt x="0" y="0"/>
                  </a:lnTo>
                  <a:lnTo>
                    <a:pt x="311658" y="0"/>
                  </a:lnTo>
                  <a:lnTo>
                    <a:pt x="550545" y="238886"/>
                  </a:lnTo>
                  <a:lnTo>
                    <a:pt x="311658" y="477773"/>
                  </a:lnTo>
                  <a:close/>
                </a:path>
              </a:pathLst>
            </a:custGeom>
            <a:solidFill>
              <a:srgbClr val="00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89071" y="3641852"/>
              <a:ext cx="550545" cy="478155"/>
            </a:xfrm>
            <a:custGeom>
              <a:avLst/>
              <a:gdLst/>
              <a:ahLst/>
              <a:cxnLst/>
              <a:rect l="l" t="t" r="r" b="b"/>
              <a:pathLst>
                <a:path w="550544" h="478154">
                  <a:moveTo>
                    <a:pt x="311656" y="477773"/>
                  </a:moveTo>
                  <a:lnTo>
                    <a:pt x="0" y="477773"/>
                  </a:lnTo>
                  <a:lnTo>
                    <a:pt x="238886" y="238886"/>
                  </a:lnTo>
                  <a:lnTo>
                    <a:pt x="0" y="0"/>
                  </a:lnTo>
                  <a:lnTo>
                    <a:pt x="311656" y="0"/>
                  </a:lnTo>
                  <a:lnTo>
                    <a:pt x="550544" y="238886"/>
                  </a:lnTo>
                  <a:lnTo>
                    <a:pt x="311656" y="477773"/>
                  </a:lnTo>
                  <a:close/>
                </a:path>
              </a:pathLst>
            </a:custGeom>
            <a:solidFill>
              <a:srgbClr val="004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96225" y="436409"/>
            <a:ext cx="971994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1485" algn="l"/>
                <a:tab pos="8128000" algn="l"/>
              </a:tabLst>
            </a:pPr>
            <a:r>
              <a:rPr sz="5100" spc="-20" dirty="0">
                <a:solidFill>
                  <a:srgbClr val="004479"/>
                </a:solidFill>
              </a:rPr>
              <a:t>What</a:t>
            </a:r>
            <a:r>
              <a:rPr sz="5100" dirty="0">
                <a:solidFill>
                  <a:srgbClr val="004479"/>
                </a:solidFill>
              </a:rPr>
              <a:t>	is</a:t>
            </a:r>
            <a:r>
              <a:rPr sz="5100" spc="-30" dirty="0">
                <a:solidFill>
                  <a:srgbClr val="004479"/>
                </a:solidFill>
              </a:rPr>
              <a:t> </a:t>
            </a:r>
            <a:r>
              <a:rPr sz="5100" dirty="0">
                <a:solidFill>
                  <a:srgbClr val="004479"/>
                </a:solidFill>
              </a:rPr>
              <a:t>the</a:t>
            </a:r>
            <a:r>
              <a:rPr sz="5100" spc="-25" dirty="0">
                <a:solidFill>
                  <a:srgbClr val="004479"/>
                </a:solidFill>
              </a:rPr>
              <a:t> </a:t>
            </a:r>
            <a:r>
              <a:rPr sz="5100" dirty="0">
                <a:solidFill>
                  <a:srgbClr val="004479"/>
                </a:solidFill>
              </a:rPr>
              <a:t>Gender</a:t>
            </a:r>
            <a:r>
              <a:rPr sz="5100" spc="-25" dirty="0">
                <a:solidFill>
                  <a:srgbClr val="004479"/>
                </a:solidFill>
              </a:rPr>
              <a:t> </a:t>
            </a:r>
            <a:r>
              <a:rPr sz="5100" spc="-10" dirty="0">
                <a:solidFill>
                  <a:srgbClr val="004479"/>
                </a:solidFill>
              </a:rPr>
              <a:t>Equality</a:t>
            </a:r>
            <a:r>
              <a:rPr sz="5100" dirty="0">
                <a:solidFill>
                  <a:srgbClr val="004479"/>
                </a:solidFill>
              </a:rPr>
              <a:t>	</a:t>
            </a:r>
            <a:r>
              <a:rPr sz="5100" spc="-10" dirty="0">
                <a:solidFill>
                  <a:srgbClr val="004479"/>
                </a:solidFill>
              </a:rPr>
              <a:t>Plan?</a:t>
            </a:r>
            <a:endParaRPr sz="51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613400" cy="1240790"/>
          </a:xfrm>
          <a:custGeom>
            <a:avLst/>
            <a:gdLst/>
            <a:ahLst/>
            <a:cxnLst/>
            <a:rect l="l" t="t" r="r" b="b"/>
            <a:pathLst>
              <a:path w="5613400" h="1240790">
                <a:moveTo>
                  <a:pt x="0" y="1240269"/>
                </a:moveTo>
                <a:lnTo>
                  <a:pt x="0" y="0"/>
                </a:lnTo>
                <a:lnTo>
                  <a:pt x="5613144" y="0"/>
                </a:lnTo>
                <a:lnTo>
                  <a:pt x="0" y="1240269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28700" y="1465833"/>
            <a:ext cx="17259300" cy="8821420"/>
            <a:chOff x="1028700" y="1465833"/>
            <a:chExt cx="17259300" cy="8821420"/>
          </a:xfrm>
        </p:grpSpPr>
        <p:sp>
          <p:nvSpPr>
            <p:cNvPr id="5" name="object 5"/>
            <p:cNvSpPr/>
            <p:nvPr/>
          </p:nvSpPr>
          <p:spPr>
            <a:xfrm>
              <a:off x="1028700" y="1465833"/>
              <a:ext cx="16230600" cy="8313420"/>
            </a:xfrm>
            <a:custGeom>
              <a:avLst/>
              <a:gdLst/>
              <a:ahLst/>
              <a:cxnLst/>
              <a:rect l="l" t="t" r="r" b="b"/>
              <a:pathLst>
                <a:path w="16230600" h="8313420">
                  <a:moveTo>
                    <a:pt x="16230600" y="3810"/>
                  </a:moveTo>
                  <a:lnTo>
                    <a:pt x="16228314" y="3810"/>
                  </a:lnTo>
                  <a:lnTo>
                    <a:pt x="16228314" y="0"/>
                  </a:lnTo>
                  <a:lnTo>
                    <a:pt x="16221329" y="0"/>
                  </a:lnTo>
                  <a:lnTo>
                    <a:pt x="18554" y="0"/>
                  </a:lnTo>
                  <a:lnTo>
                    <a:pt x="2273" y="0"/>
                  </a:lnTo>
                  <a:lnTo>
                    <a:pt x="2273" y="381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0" y="8309610"/>
                  </a:lnTo>
                  <a:lnTo>
                    <a:pt x="1790" y="8309610"/>
                  </a:lnTo>
                  <a:lnTo>
                    <a:pt x="1790" y="8313420"/>
                  </a:lnTo>
                  <a:lnTo>
                    <a:pt x="16228797" y="8313420"/>
                  </a:lnTo>
                  <a:lnTo>
                    <a:pt x="16228797" y="8309610"/>
                  </a:lnTo>
                  <a:lnTo>
                    <a:pt x="16230600" y="8309610"/>
                  </a:lnTo>
                  <a:lnTo>
                    <a:pt x="16230600" y="8890"/>
                  </a:lnTo>
                  <a:lnTo>
                    <a:pt x="16230600" y="3810"/>
                  </a:lnTo>
                  <a:close/>
                </a:path>
              </a:pathLst>
            </a:custGeom>
            <a:solidFill>
              <a:srgbClr val="EC7C30">
                <a:alpha val="3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5115" y="3568254"/>
              <a:ext cx="4584572" cy="65371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5115" y="3568254"/>
              <a:ext cx="4584700" cy="6537325"/>
            </a:xfrm>
            <a:custGeom>
              <a:avLst/>
              <a:gdLst/>
              <a:ahLst/>
              <a:cxnLst/>
              <a:rect l="l" t="t" r="r" b="b"/>
              <a:pathLst>
                <a:path w="4584700" h="6537325">
                  <a:moveTo>
                    <a:pt x="0" y="6537197"/>
                  </a:moveTo>
                  <a:lnTo>
                    <a:pt x="4584572" y="6537197"/>
                  </a:lnTo>
                  <a:lnTo>
                    <a:pt x="4584572" y="0"/>
                  </a:lnTo>
                  <a:lnTo>
                    <a:pt x="0" y="0"/>
                  </a:lnTo>
                  <a:lnTo>
                    <a:pt x="0" y="6537197"/>
                  </a:lnTo>
                  <a:close/>
                </a:path>
              </a:pathLst>
            </a:custGeom>
            <a:ln w="95250">
              <a:solidFill>
                <a:srgbClr val="921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89231" y="3604284"/>
              <a:ext cx="4643754" cy="65011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389229" y="3604297"/>
              <a:ext cx="4643755" cy="6501130"/>
            </a:xfrm>
            <a:custGeom>
              <a:avLst/>
              <a:gdLst/>
              <a:ahLst/>
              <a:cxnLst/>
              <a:rect l="l" t="t" r="r" b="b"/>
              <a:pathLst>
                <a:path w="4643755" h="6501130">
                  <a:moveTo>
                    <a:pt x="0" y="6501129"/>
                  </a:moveTo>
                  <a:lnTo>
                    <a:pt x="4643754" y="6501129"/>
                  </a:lnTo>
                  <a:lnTo>
                    <a:pt x="4643754" y="0"/>
                  </a:lnTo>
                  <a:lnTo>
                    <a:pt x="0" y="0"/>
                  </a:lnTo>
                  <a:lnTo>
                    <a:pt x="0" y="6501129"/>
                  </a:lnTo>
                  <a:close/>
                </a:path>
              </a:pathLst>
            </a:custGeom>
            <a:ln w="95250">
              <a:solidFill>
                <a:srgbClr val="921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6528" y="1900007"/>
              <a:ext cx="5774944" cy="735825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56528" y="1900007"/>
              <a:ext cx="5775325" cy="7358380"/>
            </a:xfrm>
            <a:custGeom>
              <a:avLst/>
              <a:gdLst/>
              <a:ahLst/>
              <a:cxnLst/>
              <a:rect l="l" t="t" r="r" b="b"/>
              <a:pathLst>
                <a:path w="5775325" h="7358380">
                  <a:moveTo>
                    <a:pt x="0" y="7358253"/>
                  </a:moveTo>
                  <a:lnTo>
                    <a:pt x="5774944" y="7358253"/>
                  </a:lnTo>
                  <a:lnTo>
                    <a:pt x="5774944" y="0"/>
                  </a:lnTo>
                  <a:lnTo>
                    <a:pt x="0" y="0"/>
                  </a:lnTo>
                  <a:lnTo>
                    <a:pt x="0" y="7358253"/>
                  </a:lnTo>
                  <a:close/>
                </a:path>
              </a:pathLst>
            </a:custGeom>
            <a:ln w="95250">
              <a:solidFill>
                <a:srgbClr val="9217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99210" y="9129551"/>
              <a:ext cx="4789170" cy="1157605"/>
            </a:xfrm>
            <a:custGeom>
              <a:avLst/>
              <a:gdLst/>
              <a:ahLst/>
              <a:cxnLst/>
              <a:rect l="l" t="t" r="r" b="b"/>
              <a:pathLst>
                <a:path w="4789169" h="1157604">
                  <a:moveTo>
                    <a:pt x="4788787" y="1157448"/>
                  </a:moveTo>
                  <a:lnTo>
                    <a:pt x="0" y="1157448"/>
                  </a:lnTo>
                  <a:lnTo>
                    <a:pt x="4788787" y="0"/>
                  </a:lnTo>
                  <a:lnTo>
                    <a:pt x="4788787" y="1157448"/>
                  </a:lnTo>
                  <a:close/>
                </a:path>
              </a:pathLst>
            </a:custGeom>
            <a:solidFill>
              <a:srgbClr val="004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4059" y="466445"/>
            <a:ext cx="7560309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250" algn="l"/>
              </a:tabLst>
            </a:pPr>
            <a:r>
              <a:rPr sz="4250" spc="-10" dirty="0">
                <a:solidFill>
                  <a:srgbClr val="004479"/>
                </a:solidFill>
              </a:rPr>
              <a:t>Equality</a:t>
            </a:r>
            <a:r>
              <a:rPr sz="4250" dirty="0">
                <a:solidFill>
                  <a:srgbClr val="004479"/>
                </a:solidFill>
              </a:rPr>
              <a:t>	and</a:t>
            </a:r>
            <a:r>
              <a:rPr sz="4250" spc="20" dirty="0">
                <a:solidFill>
                  <a:srgbClr val="004479"/>
                </a:solidFill>
              </a:rPr>
              <a:t> </a:t>
            </a:r>
            <a:r>
              <a:rPr sz="4250" spc="-20" dirty="0">
                <a:solidFill>
                  <a:srgbClr val="004479"/>
                </a:solidFill>
              </a:rPr>
              <a:t>anti-</a:t>
            </a:r>
            <a:r>
              <a:rPr sz="4250" spc="-10" dirty="0">
                <a:solidFill>
                  <a:srgbClr val="004479"/>
                </a:solidFill>
              </a:rPr>
              <a:t>discrimination</a:t>
            </a:r>
            <a:endParaRPr sz="4250"/>
          </a:p>
        </p:txBody>
      </p:sp>
      <p:sp>
        <p:nvSpPr>
          <p:cNvPr id="3" name="object 3"/>
          <p:cNvSpPr txBox="1"/>
          <p:nvPr/>
        </p:nvSpPr>
        <p:spPr>
          <a:xfrm>
            <a:off x="1134744" y="1523695"/>
            <a:ext cx="16904335" cy="770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EQUALITY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MEASURES</a:t>
            </a:r>
            <a:endParaRPr sz="24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2520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b="1" dirty="0">
                <a:latin typeface="Times New Roman"/>
                <a:cs typeface="Times New Roman"/>
              </a:rPr>
              <a:t>Raising </a:t>
            </a:r>
            <a:r>
              <a:rPr sz="2200" b="1" spc="-10" dirty="0">
                <a:latin typeface="Times New Roman"/>
                <a:cs typeface="Times New Roman"/>
              </a:rPr>
              <a:t>awareness:</a:t>
            </a:r>
            <a:endParaRPr sz="2200">
              <a:latin typeface="Times New Roman"/>
              <a:cs typeface="Times New Roman"/>
            </a:endParaRPr>
          </a:p>
          <a:p>
            <a:pPr marL="914400" lvl="1" indent="-372745">
              <a:lnSpc>
                <a:spcPct val="100000"/>
              </a:lnSpc>
              <a:spcBef>
                <a:spcPts val="1689"/>
              </a:spcBef>
              <a:buFont typeface="Lucida Sans Unicode"/>
              <a:buChar char="◦"/>
              <a:tabLst>
                <a:tab pos="914400" algn="l"/>
              </a:tabLst>
            </a:pP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www.rownowazni.uw.edu.pl</a:t>
            </a:r>
            <a:endParaRPr sz="2200">
              <a:latin typeface="Times New Roman"/>
              <a:cs typeface="Times New Roman"/>
            </a:endParaRPr>
          </a:p>
          <a:p>
            <a:pPr marL="914400" lvl="1" indent="-372745">
              <a:lnSpc>
                <a:spcPct val="100000"/>
              </a:lnSpc>
              <a:spcBef>
                <a:spcPts val="1060"/>
              </a:spcBef>
              <a:buFont typeface="Lucida Sans Unicode"/>
              <a:buChar char="◦"/>
              <a:tabLst>
                <a:tab pos="914400" algn="l"/>
              </a:tabLst>
            </a:pPr>
            <a:r>
              <a:rPr sz="2200" dirty="0">
                <a:latin typeface="Times New Roman"/>
                <a:cs typeface="Times New Roman"/>
              </a:rPr>
              <a:t>Public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awareness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campaign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"We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are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all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equal"</a:t>
            </a:r>
            <a:endParaRPr sz="2200">
              <a:latin typeface="Times New Roman"/>
              <a:cs typeface="Times New Roman"/>
            </a:endParaRPr>
          </a:p>
          <a:p>
            <a:pPr marL="914400" lvl="1" indent="-372745">
              <a:lnSpc>
                <a:spcPct val="100000"/>
              </a:lnSpc>
              <a:spcBef>
                <a:spcPts val="1070"/>
              </a:spcBef>
              <a:buFont typeface="Lucida Sans Unicode"/>
              <a:buChar char="◦"/>
              <a:tabLst>
                <a:tab pos="914400" algn="l"/>
              </a:tabLst>
            </a:pPr>
            <a:r>
              <a:rPr sz="2200" dirty="0">
                <a:latin typeface="Times New Roman"/>
                <a:cs typeface="Times New Roman"/>
              </a:rPr>
              <a:t>Campaign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"Hey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hurts.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Let's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watch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words"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(UW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against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hate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speech)</a:t>
            </a:r>
            <a:endParaRPr sz="22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425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b="1" dirty="0">
                <a:latin typeface="Times New Roman"/>
                <a:cs typeface="Times New Roman"/>
              </a:rPr>
              <a:t>Guides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and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publications:</a:t>
            </a:r>
            <a:endParaRPr sz="2200">
              <a:latin typeface="Times New Roman"/>
              <a:cs typeface="Times New Roman"/>
            </a:endParaRPr>
          </a:p>
          <a:p>
            <a:pPr marL="914400" lvl="1" indent="-372745">
              <a:lnSpc>
                <a:spcPct val="100000"/>
              </a:lnSpc>
              <a:spcBef>
                <a:spcPts val="1675"/>
              </a:spcBef>
              <a:buFont typeface="Lucida Sans Unicode"/>
              <a:buChar char="◦"/>
              <a:tabLst>
                <a:tab pos="914400" algn="l"/>
              </a:tabLst>
            </a:pPr>
            <a:r>
              <a:rPr sz="2200" spc="-25" dirty="0">
                <a:latin typeface="Times New Roman"/>
                <a:cs typeface="Times New Roman"/>
              </a:rPr>
              <a:t>Anti-</a:t>
            </a:r>
            <a:r>
              <a:rPr sz="2200" spc="-10" dirty="0">
                <a:latin typeface="Times New Roman"/>
                <a:cs typeface="Times New Roman"/>
              </a:rPr>
              <a:t>discrimination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handbook</a:t>
            </a:r>
            <a:endParaRPr sz="2200">
              <a:latin typeface="Times New Roman"/>
              <a:cs typeface="Times New Roman"/>
            </a:endParaRPr>
          </a:p>
          <a:p>
            <a:pPr marL="914400" lvl="1" indent="-372745">
              <a:lnSpc>
                <a:spcPct val="100000"/>
              </a:lnSpc>
              <a:spcBef>
                <a:spcPts val="1060"/>
              </a:spcBef>
              <a:buFont typeface="Lucida Sans Unicode"/>
              <a:buChar char="◦"/>
              <a:tabLst>
                <a:tab pos="914400" algn="l"/>
              </a:tabLst>
            </a:pPr>
            <a:r>
              <a:rPr sz="2200" dirty="0">
                <a:latin typeface="Times New Roman"/>
                <a:cs typeface="Times New Roman"/>
              </a:rPr>
              <a:t>Handbook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countering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sexual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harassment</a:t>
            </a:r>
            <a:endParaRPr sz="2200">
              <a:latin typeface="Times New Roman"/>
              <a:cs typeface="Times New Roman"/>
            </a:endParaRPr>
          </a:p>
          <a:p>
            <a:pPr marL="914400" lvl="1" indent="-372745">
              <a:lnSpc>
                <a:spcPct val="100000"/>
              </a:lnSpc>
              <a:spcBef>
                <a:spcPts val="1080"/>
              </a:spcBef>
              <a:buFont typeface="Lucida Sans Unicode"/>
              <a:buChar char="◦"/>
              <a:tabLst>
                <a:tab pos="914400" algn="l"/>
              </a:tabLst>
            </a:pPr>
            <a:r>
              <a:rPr sz="2200" dirty="0">
                <a:latin typeface="Times New Roman"/>
                <a:cs typeface="Times New Roman"/>
              </a:rPr>
              <a:t>Recommendations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non-</a:t>
            </a:r>
            <a:r>
              <a:rPr sz="2200" dirty="0">
                <a:latin typeface="Times New Roman"/>
                <a:cs typeface="Times New Roman"/>
              </a:rPr>
              <a:t>discriminatory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language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25" dirty="0">
                <a:latin typeface="Times New Roman"/>
                <a:cs typeface="Times New Roman"/>
              </a:rPr>
              <a:t> UW</a:t>
            </a:r>
            <a:endParaRPr sz="220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b="1" dirty="0">
                <a:latin typeface="Times New Roman"/>
                <a:cs typeface="Times New Roman"/>
              </a:rPr>
              <a:t>Courses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and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trainings</a:t>
            </a:r>
            <a:endParaRPr sz="2200">
              <a:latin typeface="Times New Roman"/>
              <a:cs typeface="Times New Roman"/>
            </a:endParaRPr>
          </a:p>
          <a:p>
            <a:pPr marL="914400" lvl="1" indent="-372745">
              <a:lnSpc>
                <a:spcPct val="100000"/>
              </a:lnSpc>
              <a:spcBef>
                <a:spcPts val="1685"/>
              </a:spcBef>
              <a:buFont typeface="Lucida Sans Unicode"/>
              <a:buChar char="◦"/>
              <a:tabLst>
                <a:tab pos="914400" algn="l"/>
              </a:tabLst>
            </a:pPr>
            <a:r>
              <a:rPr sz="2200" dirty="0">
                <a:latin typeface="Times New Roman"/>
                <a:cs typeface="Times New Roman"/>
              </a:rPr>
              <a:t>Online: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Course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Equality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Anti-</a:t>
            </a:r>
            <a:r>
              <a:rPr sz="2200" dirty="0">
                <a:latin typeface="Times New Roman"/>
                <a:cs typeface="Times New Roman"/>
              </a:rPr>
              <a:t>discrimination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UW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(PL/EN/UA)</a:t>
            </a:r>
            <a:endParaRPr sz="2200">
              <a:latin typeface="Times New Roman"/>
              <a:cs typeface="Times New Roman"/>
            </a:endParaRPr>
          </a:p>
          <a:p>
            <a:pPr marL="914400" lvl="1" indent="-372745">
              <a:lnSpc>
                <a:spcPct val="100000"/>
              </a:lnSpc>
              <a:spcBef>
                <a:spcPts val="1065"/>
              </a:spcBef>
              <a:buFont typeface="Lucida Sans Unicode"/>
              <a:buChar char="◦"/>
              <a:tabLst>
                <a:tab pos="914400" algn="l"/>
              </a:tabLst>
            </a:pPr>
            <a:r>
              <a:rPr sz="2200" dirty="0">
                <a:latin typeface="Times New Roman"/>
                <a:cs typeface="Times New Roman"/>
              </a:rPr>
              <a:t>Online: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Counteracting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sexual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harassment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university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(PL/EN)</a:t>
            </a:r>
            <a:endParaRPr sz="2200">
              <a:latin typeface="Times New Roman"/>
              <a:cs typeface="Times New Roman"/>
            </a:endParaRPr>
          </a:p>
          <a:p>
            <a:pPr marL="914400" lvl="1" indent="-372745">
              <a:lnSpc>
                <a:spcPct val="100000"/>
              </a:lnSpc>
              <a:spcBef>
                <a:spcPts val="1055"/>
              </a:spcBef>
              <a:buFont typeface="Lucida Sans Unicode"/>
              <a:buChar char="◦"/>
              <a:tabLst>
                <a:tab pos="914400" algn="l"/>
              </a:tabLst>
            </a:pPr>
            <a:r>
              <a:rPr sz="2200" dirty="0">
                <a:latin typeface="Times New Roman"/>
                <a:cs typeface="Times New Roman"/>
              </a:rPr>
              <a:t>Online: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Bullying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workplace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prevention,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recognition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response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(PL/EN)</a:t>
            </a:r>
            <a:endParaRPr sz="2200">
              <a:latin typeface="Times New Roman"/>
              <a:cs typeface="Times New Roman"/>
            </a:endParaRPr>
          </a:p>
          <a:p>
            <a:pPr marL="915035" marR="5080" lvl="1" indent="-373380">
              <a:lnSpc>
                <a:spcPct val="140300"/>
              </a:lnSpc>
              <a:buFont typeface="Lucida Sans Unicode"/>
              <a:buChar char="◦"/>
              <a:tabLst>
                <a:tab pos="915035" algn="l"/>
              </a:tabLst>
            </a:pPr>
            <a:r>
              <a:rPr sz="2200" dirty="0">
                <a:latin typeface="Times New Roman"/>
                <a:cs typeface="Times New Roman"/>
              </a:rPr>
              <a:t>Online: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Discrimination,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conformity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resistance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history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memory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bench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ghetto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other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forms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exclusion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within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university </a:t>
            </a:r>
            <a:r>
              <a:rPr sz="2200" dirty="0">
                <a:latin typeface="Times New Roman"/>
                <a:cs typeface="Times New Roman"/>
              </a:rPr>
              <a:t>walls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(PL)</a:t>
            </a:r>
            <a:endParaRPr sz="2200">
              <a:latin typeface="Times New Roman"/>
              <a:cs typeface="Times New Roman"/>
            </a:endParaRPr>
          </a:p>
          <a:p>
            <a:pPr marL="914400" lvl="1" indent="-372745">
              <a:lnSpc>
                <a:spcPct val="100000"/>
              </a:lnSpc>
              <a:spcBef>
                <a:spcPts val="1080"/>
              </a:spcBef>
              <a:buFont typeface="Lucida Sans Unicode"/>
              <a:buChar char="◦"/>
              <a:tabLst>
                <a:tab pos="914400" algn="l"/>
              </a:tabLst>
            </a:pPr>
            <a:r>
              <a:rPr sz="2200" dirty="0">
                <a:latin typeface="Times New Roman"/>
                <a:cs typeface="Times New Roman"/>
              </a:rPr>
              <a:t>Workshops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residential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training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those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studying,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doing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their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PhDs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working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UW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(PL/EN)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13400" cy="1240790"/>
          </a:xfrm>
          <a:custGeom>
            <a:avLst/>
            <a:gdLst/>
            <a:ahLst/>
            <a:cxnLst/>
            <a:rect l="l" t="t" r="r" b="b"/>
            <a:pathLst>
              <a:path w="5613400" h="1240790">
                <a:moveTo>
                  <a:pt x="0" y="1240269"/>
                </a:moveTo>
                <a:lnTo>
                  <a:pt x="0" y="0"/>
                </a:lnTo>
                <a:lnTo>
                  <a:pt x="5613144" y="0"/>
                </a:lnTo>
                <a:lnTo>
                  <a:pt x="0" y="124026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4059" y="466445"/>
            <a:ext cx="7560309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250" algn="l"/>
              </a:tabLst>
            </a:pPr>
            <a:r>
              <a:rPr sz="4250" spc="-10" dirty="0">
                <a:solidFill>
                  <a:srgbClr val="004479"/>
                </a:solidFill>
              </a:rPr>
              <a:t>Equality</a:t>
            </a:r>
            <a:r>
              <a:rPr sz="4250" dirty="0">
                <a:solidFill>
                  <a:srgbClr val="004479"/>
                </a:solidFill>
              </a:rPr>
              <a:t>	and</a:t>
            </a:r>
            <a:r>
              <a:rPr sz="4250" spc="20" dirty="0">
                <a:solidFill>
                  <a:srgbClr val="004479"/>
                </a:solidFill>
              </a:rPr>
              <a:t> </a:t>
            </a:r>
            <a:r>
              <a:rPr sz="4250" spc="-20" dirty="0">
                <a:solidFill>
                  <a:srgbClr val="004479"/>
                </a:solidFill>
              </a:rPr>
              <a:t>anti-</a:t>
            </a:r>
            <a:r>
              <a:rPr sz="4250" spc="-10" dirty="0">
                <a:solidFill>
                  <a:srgbClr val="004479"/>
                </a:solidFill>
              </a:rPr>
              <a:t>discrimination</a:t>
            </a:r>
            <a:endParaRPr sz="4250"/>
          </a:p>
        </p:txBody>
      </p:sp>
      <p:sp>
        <p:nvSpPr>
          <p:cNvPr id="3" name="object 3"/>
          <p:cNvSpPr txBox="1"/>
          <p:nvPr/>
        </p:nvSpPr>
        <p:spPr>
          <a:xfrm>
            <a:off x="1017269" y="1514805"/>
            <a:ext cx="13928090" cy="69352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EQUALITY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ANTI-</a:t>
            </a:r>
            <a:r>
              <a:rPr sz="2400" b="1" spc="-20" dirty="0">
                <a:latin typeface="Times New Roman"/>
                <a:cs typeface="Times New Roman"/>
              </a:rPr>
              <a:t>DISCRIMINATION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INSTITUTIONS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latin typeface="Times New Roman"/>
                <a:cs typeface="Times New Roman"/>
              </a:rPr>
              <a:t>UW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Equality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Team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70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latin typeface="Times New Roman"/>
                <a:cs typeface="Times New Roman"/>
              </a:rPr>
              <a:t>Office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Academic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Advocate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latin typeface="Times New Roman"/>
                <a:cs typeface="Times New Roman"/>
              </a:rPr>
              <a:t>Rectoral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Commission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Anti-</a:t>
            </a:r>
            <a:r>
              <a:rPr sz="2200" dirty="0">
                <a:latin typeface="Times New Roman"/>
                <a:cs typeface="Times New Roman"/>
              </a:rPr>
              <a:t>Discrimination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(from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2024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Commission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Inequality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Discrimination)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latin typeface="Times New Roman"/>
                <a:cs typeface="Times New Roman"/>
              </a:rPr>
              <a:t>Anti-Mobbing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Committee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(from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2024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Committee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mobbing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other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undesirable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behaviour)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65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latin typeface="Times New Roman"/>
                <a:cs typeface="Times New Roman"/>
              </a:rPr>
              <a:t>Team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Co</a:t>
            </a:r>
            <a:r>
              <a:rPr sz="2200" dirty="0">
                <a:latin typeface="Times New Roman"/>
                <a:cs typeface="Times New Roman"/>
              </a:rPr>
              <a:t>ordinators</a:t>
            </a:r>
            <a:r>
              <a:rPr lang="pl-PL" sz="2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prevention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unequal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treatment,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discrimination,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mobbing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other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undesirable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behaviour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Plenipotentiary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Rector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policies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against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discrimination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sexual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harassment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(2020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2024)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latin typeface="Times New Roman"/>
                <a:cs typeface="Times New Roman"/>
              </a:rPr>
              <a:t>Plenipotentiaries</a:t>
            </a:r>
            <a:r>
              <a:rPr lang="pl-PL" sz="2200" dirty="0">
                <a:latin typeface="Times New Roman"/>
                <a:cs typeface="Times New Roman"/>
              </a:rPr>
              <a:t> - d</a:t>
            </a:r>
            <a:r>
              <a:rPr sz="2200" dirty="0" err="1">
                <a:latin typeface="Times New Roman"/>
                <a:cs typeface="Times New Roman"/>
              </a:rPr>
              <a:t>iversity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lang="pl-PL" sz="2200" spc="-45" dirty="0">
                <a:latin typeface="Times New Roman"/>
                <a:cs typeface="Times New Roman"/>
              </a:rPr>
              <a:t>o</a:t>
            </a:r>
            <a:r>
              <a:rPr sz="2200" dirty="0" err="1">
                <a:latin typeface="Times New Roman"/>
                <a:cs typeface="Times New Roman"/>
              </a:rPr>
              <a:t>fficers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faculties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units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70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latin typeface="Times New Roman"/>
                <a:cs typeface="Times New Roman"/>
              </a:rPr>
              <a:t>Rector's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Plenipotentiary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Cultural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Diversity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50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latin typeface="Times New Roman"/>
                <a:cs typeface="Times New Roman"/>
              </a:rPr>
              <a:t>Centre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Dispute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Conflict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Resolution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WPiA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UW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University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Warsaw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Law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Clinic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WPiA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UW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70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Psychological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Support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Centre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55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dirty="0">
                <a:latin typeface="Times New Roman"/>
                <a:cs typeface="Times New Roman"/>
              </a:rPr>
              <a:t>Office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Persons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with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Disabilities</a:t>
            </a:r>
            <a:endParaRPr sz="2200" dirty="0">
              <a:latin typeface="Times New Roman"/>
              <a:cs typeface="Times New Roman"/>
            </a:endParaRPr>
          </a:p>
          <a:p>
            <a:pPr marL="228600" indent="-215900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228600" algn="l"/>
              </a:tabLst>
            </a:pPr>
            <a:r>
              <a:rPr sz="2200" spc="-25" dirty="0">
                <a:latin typeface="Times New Roman"/>
                <a:cs typeface="Times New Roman"/>
              </a:rPr>
              <a:t>Welcome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Point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613400" cy="1240790"/>
          </a:xfrm>
          <a:custGeom>
            <a:avLst/>
            <a:gdLst/>
            <a:ahLst/>
            <a:cxnLst/>
            <a:rect l="l" t="t" r="r" b="b"/>
            <a:pathLst>
              <a:path w="5613400" h="1240790">
                <a:moveTo>
                  <a:pt x="0" y="1240269"/>
                </a:moveTo>
                <a:lnTo>
                  <a:pt x="0" y="0"/>
                </a:lnTo>
                <a:lnTo>
                  <a:pt x="5613144" y="0"/>
                </a:lnTo>
                <a:lnTo>
                  <a:pt x="0" y="124026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2997" y="547941"/>
            <a:ext cx="618553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PROBLEM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2844" y="1565376"/>
            <a:ext cx="12782550" cy="576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Gender</a:t>
            </a:r>
            <a:r>
              <a:rPr sz="2200" b="1" spc="-3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disparities</a:t>
            </a:r>
            <a:r>
              <a:rPr sz="2200" b="1" spc="-3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key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functions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at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departmental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university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level: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1F487C"/>
                </a:solidFill>
                <a:latin typeface="Times New Roman"/>
                <a:cs typeface="Times New Roman"/>
              </a:rPr>
              <a:t>Men</a:t>
            </a:r>
            <a:r>
              <a:rPr sz="2200" b="1" spc="-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F487C"/>
                </a:solidFill>
                <a:latin typeface="Times New Roman"/>
                <a:cs typeface="Times New Roman"/>
              </a:rPr>
              <a:t>at</a:t>
            </a:r>
            <a:r>
              <a:rPr sz="2200" b="1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F487C"/>
                </a:solidFill>
                <a:latin typeface="Times New Roman"/>
                <a:cs typeface="Times New Roman"/>
              </a:rPr>
              <a:t>the</a:t>
            </a:r>
            <a:r>
              <a:rPr sz="2200" b="1" spc="-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University:</a:t>
            </a:r>
            <a:endParaRPr sz="2200">
              <a:latin typeface="Times New Roman"/>
              <a:cs typeface="Times New Roman"/>
            </a:endParaRPr>
          </a:p>
          <a:p>
            <a:pPr marL="655320" indent="-456565">
              <a:lnSpc>
                <a:spcPct val="100000"/>
              </a:lnSpc>
              <a:spcBef>
                <a:spcPts val="470"/>
              </a:spcBef>
              <a:buClr>
                <a:srgbClr val="000000"/>
              </a:buClr>
              <a:buFont typeface="Arial MT"/>
              <a:buChar char="•"/>
              <a:tabLst>
                <a:tab pos="655320" algn="l"/>
              </a:tabLst>
            </a:pP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are</a:t>
            </a:r>
            <a:r>
              <a:rPr sz="2200" b="1" spc="-2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more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likely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receive</a:t>
            </a:r>
            <a:r>
              <a:rPr sz="2200" b="1" spc="-2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scholarships</a:t>
            </a:r>
            <a:r>
              <a:rPr sz="2200" spc="-10" dirty="0">
                <a:solidFill>
                  <a:srgbClr val="004479"/>
                </a:solidFill>
                <a:latin typeface="Times New Roman"/>
                <a:cs typeface="Times New Roman"/>
              </a:rPr>
              <a:t>;</a:t>
            </a:r>
            <a:endParaRPr sz="2200">
              <a:latin typeface="Times New Roman"/>
              <a:cs typeface="Times New Roman"/>
            </a:endParaRPr>
          </a:p>
          <a:p>
            <a:pPr marL="655320" indent="-45656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655320" algn="l"/>
              </a:tabLst>
            </a:pPr>
            <a:r>
              <a:rPr sz="2200" dirty="0">
                <a:latin typeface="Times New Roman"/>
                <a:cs typeface="Times New Roman"/>
              </a:rPr>
              <a:t>more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likely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take</a:t>
            </a:r>
            <a:r>
              <a:rPr sz="2200" b="1" spc="-3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up</a:t>
            </a:r>
            <a:r>
              <a:rPr sz="2200" b="1" spc="-4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functional</a:t>
            </a:r>
            <a:r>
              <a:rPr sz="2200" b="1" spc="-3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positions</a:t>
            </a:r>
            <a:r>
              <a:rPr sz="2200" b="1" spc="-3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(at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departmental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university-</a:t>
            </a:r>
            <a:r>
              <a:rPr sz="2200" dirty="0">
                <a:latin typeface="Times New Roman"/>
                <a:cs typeface="Times New Roman"/>
              </a:rPr>
              <a:t>wide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level)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135890">
              <a:lnSpc>
                <a:spcPct val="102200"/>
              </a:lnSpc>
            </a:pP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Critical</a:t>
            </a:r>
            <a:r>
              <a:rPr sz="2200" b="1" spc="-3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stage</a:t>
            </a:r>
            <a:r>
              <a:rPr sz="2200" b="1" spc="-3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women's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careers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when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their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careers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slow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down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-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period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between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defending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doctoral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thesis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obtaining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postdoctoral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degree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Tensions</a:t>
            </a:r>
            <a:r>
              <a:rPr sz="2200" b="1" spc="-6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between</a:t>
            </a:r>
            <a:r>
              <a:rPr sz="2200" b="1" spc="-6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academic</a:t>
            </a:r>
            <a:r>
              <a:rPr sz="2200" b="1" spc="-6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careers</a:t>
            </a:r>
            <a:r>
              <a:rPr sz="2200" b="1" spc="-6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and</a:t>
            </a:r>
            <a:r>
              <a:rPr sz="2200" b="1" spc="-6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life</a:t>
            </a:r>
            <a:r>
              <a:rPr sz="2200" b="1" spc="-8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choices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2200"/>
              </a:lnSpc>
            </a:pPr>
            <a:r>
              <a:rPr sz="22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Stereotypes</a:t>
            </a:r>
            <a:r>
              <a:rPr sz="2200" b="1" spc="-6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and</a:t>
            </a:r>
            <a:r>
              <a:rPr sz="2200" b="1" spc="-5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unspoken</a:t>
            </a:r>
            <a:r>
              <a:rPr sz="2200" b="1" spc="-4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prejudices</a:t>
            </a:r>
            <a:r>
              <a:rPr sz="2200" b="1" dirty="0">
                <a:latin typeface="Times New Roman"/>
                <a:cs typeface="Times New Roman"/>
              </a:rPr>
              <a:t>,</a:t>
            </a:r>
            <a:r>
              <a:rPr sz="2200" b="1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leading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patronising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treatment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women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universities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refusal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to </a:t>
            </a:r>
            <a:r>
              <a:rPr sz="2200" dirty="0">
                <a:latin typeface="Times New Roman"/>
                <a:cs typeface="Times New Roman"/>
              </a:rPr>
              <a:t>recognise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their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substantive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preparation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Difficulties</a:t>
            </a:r>
            <a:r>
              <a:rPr sz="2200" b="1" spc="-6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for</a:t>
            </a:r>
            <a:r>
              <a:rPr sz="2200" b="1" spc="-6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women</a:t>
            </a:r>
            <a:r>
              <a:rPr sz="2200" b="1" spc="-5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in</a:t>
            </a:r>
            <a:r>
              <a:rPr sz="2200" b="1" spc="-5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4479"/>
                </a:solidFill>
                <a:latin typeface="Times New Roman"/>
                <a:cs typeface="Times New Roman"/>
              </a:rPr>
              <a:t>building</a:t>
            </a:r>
            <a:r>
              <a:rPr sz="2200" b="1" spc="-55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academic</a:t>
            </a:r>
            <a:r>
              <a:rPr sz="2200" b="1" spc="-80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4479"/>
                </a:solidFill>
                <a:latin typeface="Times New Roman"/>
                <a:cs typeface="Times New Roman"/>
              </a:rPr>
              <a:t>networks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5394" y="2857500"/>
            <a:ext cx="3324840" cy="2895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5613400" cy="1240790"/>
          </a:xfrm>
          <a:custGeom>
            <a:avLst/>
            <a:gdLst/>
            <a:ahLst/>
            <a:cxnLst/>
            <a:rect l="l" t="t" r="r" b="b"/>
            <a:pathLst>
              <a:path w="5613400" h="1240790">
                <a:moveTo>
                  <a:pt x="0" y="1240269"/>
                </a:moveTo>
                <a:lnTo>
                  <a:pt x="0" y="0"/>
                </a:lnTo>
                <a:lnTo>
                  <a:pt x="5613144" y="0"/>
                </a:lnTo>
                <a:lnTo>
                  <a:pt x="0" y="124026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99211" y="9129547"/>
            <a:ext cx="4789170" cy="1157605"/>
          </a:xfrm>
          <a:custGeom>
            <a:avLst/>
            <a:gdLst/>
            <a:ahLst/>
            <a:cxnLst/>
            <a:rect l="l" t="t" r="r" b="b"/>
            <a:pathLst>
              <a:path w="4789169" h="1157604">
                <a:moveTo>
                  <a:pt x="4788787" y="1157448"/>
                </a:moveTo>
                <a:lnTo>
                  <a:pt x="0" y="1157448"/>
                </a:lnTo>
                <a:lnTo>
                  <a:pt x="4788787" y="0"/>
                </a:lnTo>
                <a:lnTo>
                  <a:pt x="4788787" y="1157448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16546"/>
            <a:ext cx="1077150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7825" algn="l"/>
                <a:tab pos="9658985" algn="l"/>
              </a:tabLst>
            </a:pPr>
            <a:r>
              <a:rPr dirty="0">
                <a:solidFill>
                  <a:srgbClr val="1F487C"/>
                </a:solidFill>
              </a:rPr>
              <a:t>Strategic</a:t>
            </a:r>
            <a:r>
              <a:rPr spc="-195" dirty="0">
                <a:solidFill>
                  <a:srgbClr val="1F487C"/>
                </a:solidFill>
              </a:rPr>
              <a:t> </a:t>
            </a:r>
            <a:r>
              <a:rPr dirty="0">
                <a:solidFill>
                  <a:srgbClr val="1F487C"/>
                </a:solidFill>
              </a:rPr>
              <a:t>objectives</a:t>
            </a:r>
            <a:r>
              <a:rPr spc="-195" dirty="0">
                <a:solidFill>
                  <a:srgbClr val="1F487C"/>
                </a:solidFill>
              </a:rPr>
              <a:t> </a:t>
            </a:r>
            <a:r>
              <a:rPr spc="-25" dirty="0">
                <a:solidFill>
                  <a:srgbClr val="1F487C"/>
                </a:solidFill>
              </a:rPr>
              <a:t>of</a:t>
            </a:r>
            <a:r>
              <a:rPr dirty="0">
                <a:solidFill>
                  <a:srgbClr val="1F487C"/>
                </a:solidFill>
              </a:rPr>
              <a:t>	the</a:t>
            </a:r>
            <a:r>
              <a:rPr spc="-114" dirty="0">
                <a:solidFill>
                  <a:srgbClr val="1F487C"/>
                </a:solidFill>
              </a:rPr>
              <a:t> </a:t>
            </a:r>
            <a:r>
              <a:rPr dirty="0">
                <a:solidFill>
                  <a:srgbClr val="1F487C"/>
                </a:solidFill>
              </a:rPr>
              <a:t>UW</a:t>
            </a:r>
            <a:r>
              <a:rPr spc="-110" dirty="0">
                <a:solidFill>
                  <a:srgbClr val="1F487C"/>
                </a:solidFill>
              </a:rPr>
              <a:t> </a:t>
            </a:r>
            <a:r>
              <a:rPr spc="-10" dirty="0">
                <a:solidFill>
                  <a:srgbClr val="1F487C"/>
                </a:solidFill>
              </a:rPr>
              <a:t>Equality</a:t>
            </a:r>
            <a:r>
              <a:rPr dirty="0">
                <a:solidFill>
                  <a:srgbClr val="1F487C"/>
                </a:solidFill>
              </a:rPr>
              <a:t>	</a:t>
            </a:r>
            <a:r>
              <a:rPr spc="-20" dirty="0">
                <a:solidFill>
                  <a:srgbClr val="1F487C"/>
                </a:solidFill>
              </a:rPr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6290" y="2200998"/>
            <a:ext cx="10174605" cy="49707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6985" algn="just">
              <a:lnSpc>
                <a:spcPts val="2980"/>
              </a:lnSpc>
              <a:spcBef>
                <a:spcPts val="215"/>
              </a:spcBef>
            </a:pPr>
            <a:r>
              <a:rPr sz="2500" b="1" dirty="0">
                <a:latin typeface="Times New Roman"/>
                <a:cs typeface="Times New Roman"/>
              </a:rPr>
              <a:t>OBJECTIVE</a:t>
            </a:r>
            <a:r>
              <a:rPr sz="2500" b="1" spc="20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1.</a:t>
            </a:r>
            <a:r>
              <a:rPr sz="2500" b="1" spc="20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Increase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awareness</a:t>
            </a:r>
            <a:r>
              <a:rPr sz="2500" spc="20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importance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20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equality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issues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and </a:t>
            </a:r>
            <a:r>
              <a:rPr sz="2500" dirty="0">
                <a:latin typeface="Times New Roman"/>
                <a:cs typeface="Times New Roman"/>
              </a:rPr>
              <a:t>strengthen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positive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attitudes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towards</a:t>
            </a:r>
            <a:r>
              <a:rPr sz="2500" spc="-10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diversity.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500" b="1" dirty="0">
                <a:latin typeface="Times New Roman"/>
                <a:cs typeface="Times New Roman"/>
              </a:rPr>
              <a:t>OBJECTIVE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2.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Support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development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women's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academic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careers.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980"/>
              </a:lnSpc>
            </a:pPr>
            <a:r>
              <a:rPr sz="2500" b="1" dirty="0">
                <a:latin typeface="Times New Roman"/>
                <a:cs typeface="Times New Roman"/>
              </a:rPr>
              <a:t>OBJECTIVE</a:t>
            </a:r>
            <a:r>
              <a:rPr sz="2500" b="1" spc="-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3.</a:t>
            </a:r>
            <a:r>
              <a:rPr sz="2500" b="1" spc="-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Increase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gender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balance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recruitment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female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staff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and </a:t>
            </a:r>
            <a:r>
              <a:rPr sz="2500" dirty="0">
                <a:latin typeface="Times New Roman"/>
                <a:cs typeface="Times New Roman"/>
              </a:rPr>
              <a:t>PhD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schools.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500" b="1" dirty="0">
                <a:latin typeface="Times New Roman"/>
                <a:cs typeface="Times New Roman"/>
              </a:rPr>
              <a:t>OBJECTIVE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4.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Facilitate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combination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work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family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life.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980"/>
              </a:lnSpc>
            </a:pPr>
            <a:r>
              <a:rPr sz="2500" b="1" dirty="0">
                <a:latin typeface="Times New Roman"/>
                <a:cs typeface="Times New Roman"/>
              </a:rPr>
              <a:t>OBJECTIVE</a:t>
            </a:r>
            <a:r>
              <a:rPr sz="2500" b="1" spc="204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5.</a:t>
            </a:r>
            <a:r>
              <a:rPr sz="2500" b="1" spc="20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Increase</a:t>
            </a:r>
            <a:r>
              <a:rPr sz="2500" spc="20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balanced</a:t>
            </a:r>
            <a:r>
              <a:rPr sz="2500" spc="20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gender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representation</a:t>
            </a:r>
            <a:r>
              <a:rPr sz="2500" spc="2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in:</a:t>
            </a:r>
            <a:r>
              <a:rPr sz="2500" spc="2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chairmanship</a:t>
            </a:r>
            <a:r>
              <a:rPr sz="2500" spc="204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of </a:t>
            </a:r>
            <a:r>
              <a:rPr sz="2500" dirty="0">
                <a:latin typeface="Times New Roman"/>
                <a:cs typeface="Times New Roman"/>
              </a:rPr>
              <a:t>faculty</a:t>
            </a:r>
            <a:r>
              <a:rPr sz="2500" spc="11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committees,</a:t>
            </a:r>
            <a:r>
              <a:rPr sz="2500" spc="11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university</a:t>
            </a:r>
            <a:r>
              <a:rPr sz="2500" spc="11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committees,</a:t>
            </a:r>
            <a:r>
              <a:rPr sz="2500" spc="11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management</a:t>
            </a:r>
            <a:r>
              <a:rPr sz="2500" spc="11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staff,</a:t>
            </a:r>
            <a:r>
              <a:rPr sz="2500" spc="110" dirty="0">
                <a:latin typeface="Times New Roman"/>
                <a:cs typeface="Times New Roman"/>
              </a:rPr>
              <a:t>  </a:t>
            </a:r>
            <a:r>
              <a:rPr sz="2500" dirty="0">
                <a:latin typeface="Times New Roman"/>
                <a:cs typeface="Times New Roman"/>
              </a:rPr>
              <a:t>expert</a:t>
            </a:r>
            <a:r>
              <a:rPr sz="2500" spc="110" dirty="0">
                <a:latin typeface="Times New Roman"/>
                <a:cs typeface="Times New Roman"/>
              </a:rPr>
              <a:t>  </a:t>
            </a:r>
            <a:r>
              <a:rPr sz="2500" spc="-25" dirty="0">
                <a:latin typeface="Times New Roman"/>
                <a:cs typeface="Times New Roman"/>
              </a:rPr>
              <a:t>and </a:t>
            </a:r>
            <a:r>
              <a:rPr sz="2500" dirty="0">
                <a:latin typeface="Times New Roman"/>
                <a:cs typeface="Times New Roman"/>
              </a:rPr>
              <a:t>review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panels,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chairmanship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scientific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popularisation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events.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01187"/>
            <a:ext cx="18288000" cy="6851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73457" y="1685226"/>
            <a:ext cx="5087310" cy="42632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90" y="632396"/>
            <a:ext cx="1119441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2965" algn="l"/>
                <a:tab pos="5867400" algn="l"/>
                <a:tab pos="7766050" algn="l"/>
              </a:tabLst>
            </a:pPr>
            <a:r>
              <a:rPr dirty="0">
                <a:solidFill>
                  <a:srgbClr val="1F487C"/>
                </a:solidFill>
              </a:rPr>
              <a:t>Evaluation</a:t>
            </a:r>
            <a:r>
              <a:rPr spc="-260" dirty="0">
                <a:solidFill>
                  <a:srgbClr val="1F487C"/>
                </a:solidFill>
              </a:rPr>
              <a:t> </a:t>
            </a:r>
            <a:r>
              <a:rPr spc="-35" dirty="0">
                <a:solidFill>
                  <a:srgbClr val="1F487C"/>
                </a:solidFill>
              </a:rPr>
              <a:t>of</a:t>
            </a:r>
            <a:r>
              <a:rPr dirty="0">
                <a:solidFill>
                  <a:srgbClr val="1F487C"/>
                </a:solidFill>
              </a:rPr>
              <a:t>	the</a:t>
            </a:r>
            <a:r>
              <a:rPr spc="-40" dirty="0">
                <a:solidFill>
                  <a:srgbClr val="1F487C"/>
                </a:solidFill>
              </a:rPr>
              <a:t> </a:t>
            </a:r>
            <a:r>
              <a:rPr dirty="0">
                <a:solidFill>
                  <a:srgbClr val="1F487C"/>
                </a:solidFill>
              </a:rPr>
              <a:t>Plan</a:t>
            </a:r>
            <a:r>
              <a:rPr spc="-40" dirty="0">
                <a:solidFill>
                  <a:srgbClr val="1F487C"/>
                </a:solidFill>
              </a:rPr>
              <a:t> </a:t>
            </a:r>
            <a:r>
              <a:rPr spc="-50" dirty="0">
                <a:solidFill>
                  <a:srgbClr val="1F487C"/>
                </a:solidFill>
              </a:rPr>
              <a:t>-</a:t>
            </a:r>
            <a:r>
              <a:rPr dirty="0">
                <a:solidFill>
                  <a:srgbClr val="1F487C"/>
                </a:solidFill>
              </a:rPr>
              <a:t>	</a:t>
            </a:r>
            <a:r>
              <a:rPr spc="-10" dirty="0">
                <a:solidFill>
                  <a:srgbClr val="1F487C"/>
                </a:solidFill>
              </a:rPr>
              <a:t>context</a:t>
            </a:r>
            <a:r>
              <a:rPr dirty="0">
                <a:solidFill>
                  <a:srgbClr val="1F487C"/>
                </a:solidFill>
              </a:rPr>
              <a:t>	and</a:t>
            </a:r>
            <a:r>
              <a:rPr spc="-25" dirty="0">
                <a:solidFill>
                  <a:srgbClr val="1F487C"/>
                </a:solidFill>
              </a:rPr>
              <a:t> </a:t>
            </a:r>
            <a:r>
              <a:rPr spc="-20" dirty="0">
                <a:solidFill>
                  <a:srgbClr val="1F487C"/>
                </a:solidFill>
              </a:rPr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6290" y="1781212"/>
            <a:ext cx="10894695" cy="680275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8255" algn="just">
              <a:lnSpc>
                <a:spcPts val="2700"/>
              </a:lnSpc>
              <a:spcBef>
                <a:spcPts val="439"/>
              </a:spcBef>
            </a:pP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Plan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was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intended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last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until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end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2024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included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evaluation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after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50" dirty="0">
                <a:latin typeface="Times New Roman"/>
                <a:cs typeface="Times New Roman"/>
              </a:rPr>
              <a:t>2 </a:t>
            </a:r>
            <a:r>
              <a:rPr sz="2500" dirty="0">
                <a:latin typeface="Times New Roman"/>
                <a:cs typeface="Times New Roman"/>
              </a:rPr>
              <a:t>years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(in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2022)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but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events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such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as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COVID-</a:t>
            </a:r>
            <a:r>
              <a:rPr sz="2500" dirty="0">
                <a:latin typeface="Times New Roman"/>
                <a:cs typeface="Times New Roman"/>
              </a:rPr>
              <a:t>19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pandemic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war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in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Ukraine </a:t>
            </a:r>
            <a:r>
              <a:rPr sz="2500" dirty="0">
                <a:latin typeface="Times New Roman"/>
                <a:cs typeface="Times New Roman"/>
              </a:rPr>
              <a:t>made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it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necessary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to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change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schedule.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8890" algn="just">
              <a:lnSpc>
                <a:spcPts val="2700"/>
              </a:lnSpc>
            </a:pPr>
            <a:r>
              <a:rPr sz="2500" dirty="0">
                <a:latin typeface="Times New Roman"/>
                <a:cs typeface="Times New Roman"/>
              </a:rPr>
              <a:t>Instead</a:t>
            </a:r>
            <a:r>
              <a:rPr sz="2500" spc="1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1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</a:t>
            </a:r>
            <a:r>
              <a:rPr sz="2500" spc="1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evaluation,</a:t>
            </a:r>
            <a:r>
              <a:rPr sz="2500" spc="13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annual</a:t>
            </a:r>
            <a:r>
              <a:rPr sz="2500" b="1" spc="14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progress</a:t>
            </a:r>
            <a:r>
              <a:rPr sz="2500" b="1" spc="13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reports</a:t>
            </a:r>
            <a:r>
              <a:rPr sz="2500" b="1" spc="1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were</a:t>
            </a:r>
            <a:r>
              <a:rPr sz="2500" spc="1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prepared</a:t>
            </a:r>
            <a:r>
              <a:rPr sz="2500" spc="1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1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published</a:t>
            </a:r>
            <a:r>
              <a:rPr sz="2500" spc="14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on </a:t>
            </a:r>
            <a:r>
              <a:rPr sz="2500" spc="-10" dirty="0">
                <a:latin typeface="Times New Roman"/>
                <a:cs typeface="Times New Roman"/>
              </a:rPr>
              <a:t>równowazni.uw.edu.pl.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duration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Plan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was</a:t>
            </a:r>
            <a:r>
              <a:rPr sz="2500" b="1" spc="-5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extended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to</a:t>
            </a:r>
            <a:r>
              <a:rPr sz="2500" b="1" spc="-4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the</a:t>
            </a:r>
            <a:r>
              <a:rPr sz="2500" b="1" spc="-4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end</a:t>
            </a:r>
            <a:r>
              <a:rPr sz="2500" b="1" spc="-4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of</a:t>
            </a:r>
            <a:r>
              <a:rPr sz="2500" b="1" spc="-4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2025.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700"/>
              </a:lnSpc>
            </a:pPr>
            <a:r>
              <a:rPr sz="2500" b="1" dirty="0">
                <a:latin typeface="Times New Roman"/>
                <a:cs typeface="Times New Roman"/>
              </a:rPr>
              <a:t>Nature</a:t>
            </a:r>
            <a:r>
              <a:rPr sz="2500" b="1" spc="114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of</a:t>
            </a:r>
            <a:r>
              <a:rPr sz="2500" b="1" spc="12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evaluation:</a:t>
            </a:r>
            <a:r>
              <a:rPr sz="2500" b="1" spc="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summative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and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strategic,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covering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entire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implementation period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dirty="0">
                <a:latin typeface="Times New Roman"/>
                <a:cs typeface="Times New Roman"/>
              </a:rPr>
              <a:t>Objectives</a:t>
            </a:r>
            <a:r>
              <a:rPr sz="2500" b="1" spc="-65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of</a:t>
            </a:r>
            <a:r>
              <a:rPr sz="2500" b="1" spc="-6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the</a:t>
            </a:r>
            <a:r>
              <a:rPr sz="2500" b="1" spc="-8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evaluation:</a:t>
            </a:r>
            <a:endParaRPr sz="25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40665" algn="l"/>
              </a:tabLst>
            </a:pPr>
            <a:r>
              <a:rPr sz="2500" dirty="0">
                <a:latin typeface="Times New Roman"/>
                <a:cs typeface="Times New Roman"/>
              </a:rPr>
              <a:t>evaluation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compliance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Plan's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implementation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with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its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assumptions,</a:t>
            </a:r>
            <a:endParaRPr sz="25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40665" algn="l"/>
              </a:tabLst>
            </a:pPr>
            <a:r>
              <a:rPr sz="2500" dirty="0">
                <a:latin typeface="Times New Roman"/>
                <a:cs typeface="Times New Roman"/>
              </a:rPr>
              <a:t>identification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actions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with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sustainable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results,</a:t>
            </a:r>
            <a:endParaRPr sz="25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40665" algn="l"/>
              </a:tabLst>
            </a:pPr>
            <a:r>
              <a:rPr sz="2500" dirty="0">
                <a:latin typeface="Times New Roman"/>
                <a:cs typeface="Times New Roman"/>
              </a:rPr>
              <a:t>identification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implementation</a:t>
            </a:r>
            <a:r>
              <a:rPr sz="2500" spc="-1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barriers,</a:t>
            </a:r>
            <a:endParaRPr sz="250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40665" algn="l"/>
              </a:tabLst>
            </a:pPr>
            <a:r>
              <a:rPr sz="2500" dirty="0">
                <a:latin typeface="Times New Roman"/>
                <a:cs typeface="Times New Roman"/>
              </a:rPr>
              <a:t>formulation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of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recommendations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for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following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years.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01187"/>
            <a:ext cx="18288000" cy="6851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7943" y="1652955"/>
            <a:ext cx="5098426" cy="43025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2036</Words>
  <Application>Microsoft Office PowerPoint</Application>
  <PresentationFormat>Niestandardowy</PresentationFormat>
  <Paragraphs>244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 MT</vt:lpstr>
      <vt:lpstr>Lucida Sans Unicode</vt:lpstr>
      <vt:lpstr>Times New Roman</vt:lpstr>
      <vt:lpstr>Office Theme</vt:lpstr>
      <vt:lpstr>GENDER EQUALITY PLAN FOR THE UW     SUMMARY AND EVALUATION</vt:lpstr>
      <vt:lpstr>What is the Gender Equality Plan (GEP)?</vt:lpstr>
      <vt:lpstr>What is the Gender Equality Plan?</vt:lpstr>
      <vt:lpstr>What is the Gender Equality Plan?</vt:lpstr>
      <vt:lpstr>Equality and anti-discrimination</vt:lpstr>
      <vt:lpstr>Equality and anti-discrimination</vt:lpstr>
      <vt:lpstr>PROBLEM DIAGNOSIS</vt:lpstr>
      <vt:lpstr>Strategic objectives of the UW Equality Plan</vt:lpstr>
      <vt:lpstr>Evaluation of the Plan - context and objectives</vt:lpstr>
      <vt:lpstr>Evaluation of the Plan - methodology and scope</vt:lpstr>
      <vt:lpstr>OBJECTIVE 1. Increasing awareness of the importance of equality issues and strengthening positive attitudes towards diversity</vt:lpstr>
      <vt:lpstr>OBJECTIVE 1. Increasing awareness of the importance of equality issues and strengthening positive attitudes towards diversity</vt:lpstr>
      <vt:lpstr>Prezentacja programu PowerPoint</vt:lpstr>
      <vt:lpstr>OBJECTIVE 2. Support the development of women's scientific careers</vt:lpstr>
      <vt:lpstr>OBJECTIVE 2. Support the development of women's scientific careers</vt:lpstr>
      <vt:lpstr>OBJECTIVE 3 Increase gender balance in the recruitment of female staff and doctoral schools</vt:lpstr>
      <vt:lpstr>OBJECTIVE 3. Increase gender balance in recruitment of female staff and doctoral schools</vt:lpstr>
      <vt:lpstr>OBJECTIVE 4 Facilitating the combination of work and family life</vt:lpstr>
      <vt:lpstr>OBJECTIVE 4. Facilitate the combination of work and family life</vt:lpstr>
      <vt:lpstr>OBJECTIVE 5 Increase balanced gender representation in: chairmanship of university faculty  management, expert and review panels, chairmanship of scientific and dissemination events</vt:lpstr>
      <vt:lpstr>OBJECTIVE 5 Increase balanced gender representation in: chairmanship of university faculty  management, expert and review panels, chairmanship of scientific and dissemination events</vt:lpstr>
      <vt:lpstr>SUMMARY OF THE GENDER EQUALITY PLAN FOR THE EU</vt:lpstr>
      <vt:lpstr>FURTHER  RECOMMENDATIONS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Czym jest Gender Equality Plan?</dc:title>
  <dc:creator>Elwira GG</dc:creator>
  <cp:keywords>, docId:5DC889420843DE470DCCFF6C0DA2E638</cp:keywords>
  <cp:lastModifiedBy>Zofia Dolecka</cp:lastModifiedBy>
  <cp:revision>5</cp:revision>
  <dcterms:created xsi:type="dcterms:W3CDTF">2025-11-14T14:32:28Z</dcterms:created>
  <dcterms:modified xsi:type="dcterms:W3CDTF">2025-11-17T12:05:50Z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2025-10-30T00:00:00Z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2025-11-14T00:00:00Z</vt:filetime>
  </property>
  <property fmtid="{D5CDD505-2E9C-101B-9397-08002B2CF9AE}" pid="5" name="Producer">
    <vt:lpwstr>Aspose.Words for .NET 25.2.0</vt:lpwstr>
  </property>
</Properties>
</file>