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307" r:id="rId4"/>
    <p:sldId id="313" r:id="rId5"/>
    <p:sldId id="306" r:id="rId6"/>
    <p:sldId id="283" r:id="rId7"/>
    <p:sldId id="284" r:id="rId8"/>
    <p:sldId id="285" r:id="rId9"/>
    <p:sldId id="308" r:id="rId10"/>
    <p:sldId id="309" r:id="rId11"/>
    <p:sldId id="310" r:id="rId12"/>
    <p:sldId id="311" r:id="rId13"/>
    <p:sldId id="312" r:id="rId14"/>
    <p:sldId id="305" r:id="rId15"/>
    <p:sldId id="314" r:id="rId16"/>
    <p:sldId id="273" r:id="rId17"/>
    <p:sldId id="299" r:id="rId18"/>
    <p:sldId id="277" r:id="rId19"/>
    <p:sldId id="276" r:id="rId20"/>
    <p:sldId id="275" r:id="rId21"/>
    <p:sldId id="304" r:id="rId22"/>
    <p:sldId id="295" r:id="rId23"/>
    <p:sldId id="294" r:id="rId24"/>
    <p:sldId id="301" r:id="rId25"/>
    <p:sldId id="315" r:id="rId26"/>
    <p:sldId id="257" r:id="rId27"/>
    <p:sldId id="258" r:id="rId28"/>
    <p:sldId id="289" r:id="rId29"/>
    <p:sldId id="293" r:id="rId30"/>
    <p:sldId id="302" r:id="rId31"/>
  </p:sldIdLst>
  <p:sldSz cx="9144000" cy="5143500" type="screen16x9"/>
  <p:notesSz cx="9144000" cy="51435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904" y="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C0F71-116D-4224-88CC-C8FD560B50B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5B0E-9FE5-47E7-8FF7-3FF72AA82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1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35B0E-9FE5-47E7-8FF7-3FF72AA82D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8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2C783D-E76E-6CC9-6363-B8CCDD39D5D2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AEE977-E6F6-D842-5D61-80B32269C79E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4E5CA7-92EA-0433-C9F7-4B51023E62D6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FA849E31-2AC3-449E-80CB-7CD34F7ABCD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1B43182C-D904-4631-862A-15CCFC8D775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 bwMode="auto"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 bwMode="auto"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 bwMode="auto"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44EC8774-793F-4BA0-BAD3-40F3131EEBD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 bwMode="auto"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 bwMode="auto"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 bwMode="auto"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DB6B9F47-28BA-4207-8362-AA37438B3FE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9E323A4F-ACA0-492C-903F-D81B7886FC5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BF9C989-129F-430C-90F0-760A2ECE03A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 bwMode="auto"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D88BDC04-24A6-4784-9C69-02ABF56D473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4DE0603-1C99-4D2B-8162-7791713D61E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 bwMode="auto">
          <a:xfrm>
            <a:off x="311760" y="744480"/>
            <a:ext cx="8519400" cy="95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7577802-A42C-49CE-BB69-6FB0DAD31CD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 bwMode="auto"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 bwMode="auto"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D687137B-5EAE-4B31-8D99-9C3864C5A99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 bwMode="auto"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 bwMode="auto"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F12059B7-1BC1-49AB-B317-4DF3EA75E26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 bwMode="auto"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 bwMode="auto"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9A0A7B39-51A4-4EC4-97F0-BD5672A5540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 bwMode="auto">
          <a:xfrm>
            <a:off x="8472600" y="466308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l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D9DAC76-C024-426D-8527-5A387587F741}" type="slidenum">
              <a:rPr lang="pl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ris.who.int/bitstream/handle/10665/367629/WHO-EURO-2023-7505-47272-69339-pol.pdf?sequence=2&amp;isAllowed=y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ata.unhcr.org/en/documents/details/950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eminoteka.pl/publikacje/jak-pomagac-by-nie-krzywdzic-osob-po-doswiadczeniu-przemocy-seksualnej-w-tym-gwaltu" TargetMode="External"/><Relationship Id="rId11" Type="http://schemas.openxmlformats.org/officeDocument/2006/relationships/hyperlink" Target="https://policja.pl/download/1/167905/procedura_postepowania_policji_z_osoba_ktora_doswiadczyla_przemocy_seksualnej.pdf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zielona-gora.po.gov.pl/magazyn/upload/procedura-postepowania-policji-i-placowki-medycznej-z-ofiara-przemocy-seksualnej.pdf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apps.who.int/iris/handle/10665/36763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54;p13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0" name="Google Shape;55;p13"/>
          <p:cNvPicPr/>
          <p:nvPr/>
        </p:nvPicPr>
        <p:blipFill>
          <a:blip r:embed="rId3"/>
          <a:stretch/>
        </p:blipFill>
        <p:spPr bwMode="auto">
          <a:xfrm>
            <a:off x="-1136520" y="-928440"/>
            <a:ext cx="6619680" cy="6461280"/>
          </a:xfrm>
          <a:prstGeom prst="rect">
            <a:avLst/>
          </a:prstGeom>
          <a:ln w="0">
            <a:noFill/>
          </a:ln>
        </p:spPr>
      </p:pic>
      <p:pic>
        <p:nvPicPr>
          <p:cNvPr id="41" name="Google Shape;56;p13"/>
          <p:cNvPicPr/>
          <p:nvPr/>
        </p:nvPicPr>
        <p:blipFill>
          <a:blip r:embed="rId4"/>
          <a:stretch/>
        </p:blipFill>
        <p:spPr bwMode="auto">
          <a:xfrm rot="9731399">
            <a:off x="2902320" y="1828080"/>
            <a:ext cx="3556800" cy="209448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57;p13"/>
          <p:cNvSpPr/>
          <p:nvPr/>
        </p:nvSpPr>
        <p:spPr bwMode="auto">
          <a:xfrm>
            <a:off x="4572000" y="930938"/>
            <a:ext cx="4642427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b="1" strike="noStrike" spc="-1" dirty="0">
                <a:solidFill>
                  <a:schemeClr val="lt1"/>
                </a:solidFill>
                <a:latin typeface="Montserrat"/>
              </a:rPr>
              <a:t>Jak zapobiegać molestowaniu seksualnemu na uczelni i wspierać osoby pokrzywdzone</a:t>
            </a:r>
            <a:endParaRPr lang="pl-PL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1200" spc="-1" dirty="0">
                <a:solidFill>
                  <a:schemeClr val="lt1"/>
                </a:solidFill>
                <a:latin typeface="Montserrat"/>
                <a:ea typeface="Montserrat"/>
              </a:rPr>
              <a:t>Szkolenie dla Uniwersytetu Warszawskiego</a:t>
            </a: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1200" spc="-1" dirty="0">
                <a:solidFill>
                  <a:schemeClr val="lt1"/>
                </a:solidFill>
                <a:latin typeface="Montserrat"/>
              </a:rPr>
              <a:t>Październik</a:t>
            </a:r>
            <a:r>
              <a:rPr lang="pl-PL" sz="1200" b="0" strike="noStrike" spc="-1" dirty="0">
                <a:solidFill>
                  <a:schemeClr val="lt1"/>
                </a:solidFill>
                <a:latin typeface="Montserrat"/>
              </a:rPr>
              <a:t> 2025</a:t>
            </a: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oogle Shape;58;p13"/>
          <p:cNvPicPr/>
          <p:nvPr/>
        </p:nvPicPr>
        <p:blipFill>
          <a:blip r:embed="rId5"/>
          <a:stretch/>
        </p:blipFill>
        <p:spPr bwMode="auto">
          <a:xfrm>
            <a:off x="2304360" y="2847240"/>
            <a:ext cx="3079440" cy="165168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59;p13"/>
          <p:cNvPicPr/>
          <p:nvPr/>
        </p:nvPicPr>
        <p:blipFill>
          <a:blip r:embed="rId6"/>
          <a:stretch/>
        </p:blipFill>
        <p:spPr bwMode="auto">
          <a:xfrm rot="1476599">
            <a:off x="697425" y="1668505"/>
            <a:ext cx="2543040" cy="1990800"/>
          </a:xfrm>
          <a:prstGeom prst="rect">
            <a:avLst/>
          </a:prstGeom>
          <a:ln w="0">
            <a:noFill/>
          </a:ln>
        </p:spPr>
      </p:pic>
      <p:pic>
        <p:nvPicPr>
          <p:cNvPr id="45" name="Google Shape;60;p13"/>
          <p:cNvPicPr/>
          <p:nvPr/>
        </p:nvPicPr>
        <p:blipFill>
          <a:blip r:embed="rId7"/>
          <a:stretch/>
        </p:blipFill>
        <p:spPr bwMode="auto">
          <a:xfrm>
            <a:off x="1324371" y="2443550"/>
            <a:ext cx="955080" cy="448920"/>
          </a:xfrm>
          <a:prstGeom prst="rect">
            <a:avLst/>
          </a:prstGeom>
          <a:ln w="0">
            <a:noFill/>
          </a:ln>
        </p:spPr>
      </p:pic>
      <p:pic>
        <p:nvPicPr>
          <p:cNvPr id="46" name="Google Shape;61;p13"/>
          <p:cNvPicPr/>
          <p:nvPr/>
        </p:nvPicPr>
        <p:blipFill>
          <a:blip r:embed="rId5"/>
          <a:stretch/>
        </p:blipFill>
        <p:spPr bwMode="auto">
          <a:xfrm>
            <a:off x="6057720" y="3215519"/>
            <a:ext cx="478080" cy="359640"/>
          </a:xfrm>
          <a:prstGeom prst="rect">
            <a:avLst/>
          </a:prstGeom>
          <a:ln w="0">
            <a:noFill/>
          </a:ln>
        </p:spPr>
      </p:pic>
      <p:pic>
        <p:nvPicPr>
          <p:cNvPr id="47" name="Google Shape;62;p13"/>
          <p:cNvPicPr/>
          <p:nvPr/>
        </p:nvPicPr>
        <p:blipFill>
          <a:blip r:embed="rId4"/>
          <a:stretch/>
        </p:blipFill>
        <p:spPr bwMode="auto">
          <a:xfrm>
            <a:off x="5730840" y="3576240"/>
            <a:ext cx="325800" cy="35964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63;p13"/>
          <p:cNvPicPr/>
          <p:nvPr/>
        </p:nvPicPr>
        <p:blipFill>
          <a:blip r:embed="rId8"/>
          <a:srcRect l="28555"/>
          <a:stretch/>
        </p:blipFill>
        <p:spPr bwMode="auto">
          <a:xfrm>
            <a:off x="3651363" y="3756060"/>
            <a:ext cx="1284480" cy="147240"/>
          </a:xfrm>
          <a:prstGeom prst="rect">
            <a:avLst/>
          </a:prstGeom>
          <a:ln w="0">
            <a:noFill/>
          </a:ln>
        </p:spPr>
      </p:pic>
      <p:pic>
        <p:nvPicPr>
          <p:cNvPr id="49" name="Google Shape;64;p13"/>
          <p:cNvPicPr/>
          <p:nvPr/>
        </p:nvPicPr>
        <p:blipFill>
          <a:blip r:embed="rId5"/>
          <a:stretch/>
        </p:blipFill>
        <p:spPr bwMode="auto">
          <a:xfrm>
            <a:off x="873612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65;p13"/>
          <p:cNvPicPr/>
          <p:nvPr/>
        </p:nvPicPr>
        <p:blipFill>
          <a:blip r:embed="rId4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001136-709E-4425-DAD9-BBBD3DF77F0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178F724A-8A6A-1B3E-31BC-1EABD734D577}"/>
              </a:ext>
            </a:extLst>
          </p:cNvPr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F67E8AE6-2E13-6A7D-3B46-DD36786FC2A0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983A44D2-EA56-81E1-D794-1E838E53E61D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Czy to jest molestowanie seksualne?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B5A26175-A8C7-B88C-9134-41ED9C8B4A0C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7E6723FB-8427-2800-5335-BC4071DCA4E5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37029A43-2327-6410-8667-7E38BC989D3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6C7C1D2F-931D-3B0D-82B3-7206F93872E7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C885B663-A1BF-98FC-A0F4-27812D9F0AB5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F1BCD730-6F42-DD1E-9659-ABEF638C6959}"/>
              </a:ext>
            </a:extLst>
          </p:cNvPr>
          <p:cNvSpPr txBox="1"/>
          <p:nvPr/>
        </p:nvSpPr>
        <p:spPr bwMode="auto">
          <a:xfrm>
            <a:off x="683568" y="573383"/>
            <a:ext cx="8025288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Kolega ze studiów kładzie na stoliku swojej koleżanki prezerwatywę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Wykładowczyni jedzie windą ze swoim studentem i mówi, uśmiechając się znacząco, „A co by było, gdybym teraz zatrzymała windę?” i kładzie dłoń na ramieniu studenta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Wykładowca, rozmawiając ze studentką, kładzie rękę na jej ramieniu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Kolega ze studiów rozsyła e-mailem do wszystkich zdjęcia pornograficzne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Koleżanka ze studiów klepnęła swojego kolegę w pośladek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Wykładowca podczas zajęć komentuje głęboki dekolt studentki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Studentki głośno komentują ubiór doktoranta prowadzącego zajęcia „No, dziś z niego prawdziwe ciacho”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Wykładowca komplementuje sweter studentki</a:t>
            </a:r>
          </a:p>
        </p:txBody>
      </p:sp>
    </p:spTree>
    <p:extLst>
      <p:ext uri="{BB962C8B-B14F-4D97-AF65-F5344CB8AC3E}">
        <p14:creationId xmlns:p14="http://schemas.microsoft.com/office/powerpoint/2010/main" val="21627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1AE680B-5424-999B-7AD3-65BC591F960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A21C0CD7-B9D7-5CF2-F7AA-80760E5A3F69}"/>
              </a:ext>
            </a:extLst>
          </p:cNvPr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C6B6C88E-50C9-2ECF-B336-52C68CA2E889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F6565C5C-34A7-22C7-BE52-F4612445346B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Garść statystyk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1E0BA34C-CEE4-6723-80DE-B6F098EF4FC3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59B8A9ED-58AD-F400-E8BB-863E4B85BE18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3D058CCE-B490-57E4-A93F-6CA88A6DDD66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7CEFE666-7EF2-BEDC-C525-6D1DE19BADF7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11109E5B-307A-4620-A168-96486539CD15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2A9047E5-A39F-EA6E-0E65-706133620C18}"/>
              </a:ext>
            </a:extLst>
          </p:cNvPr>
          <p:cNvSpPr txBox="1"/>
          <p:nvPr/>
        </p:nvSpPr>
        <p:spPr bwMode="auto">
          <a:xfrm>
            <a:off x="251520" y="573383"/>
            <a:ext cx="8457336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bg1"/>
                </a:solidFill>
                <a:latin typeface="Montserrat" panose="00000500000000000000" pitchFamily="2" charset="-18"/>
              </a:rPr>
              <a:t>Od początku studiów molestowania seksualnego doświadczyło 31,2% studiujących – 44% kobiet i 12% mężczyzn:</a:t>
            </a:r>
          </a:p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Niechciane komentarze dotyczące ciała, życia prywatnego lub seksualne aluzje – 25%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♀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 i 1%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♂</a:t>
            </a:r>
          </a:p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Obejmowanie wbrew woli lub wymuszanie pocałunków - 21%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♀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 i 4%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♂</a:t>
            </a:r>
          </a:p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Gwizdanie, sprośne komentarze albo natarczywe przyglądanie się - 11%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♀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 i 3% </a:t>
            </a:r>
            <a:r>
              <a:rPr lang="pl-PL" sz="2800" dirty="0">
                <a:solidFill>
                  <a:schemeClr val="bg1"/>
                </a:solidFill>
                <a:latin typeface="Montserrat" panose="00000500000000000000" pitchFamily="2" charset="-18"/>
              </a:rPr>
              <a:t>♂</a:t>
            </a: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solidFill>
                  <a:schemeClr val="bg1"/>
                </a:solidFill>
                <a:latin typeface="Montserrat" panose="00000500000000000000" pitchFamily="2" charset="-18"/>
              </a:rPr>
              <a:t>Kobiety rozpoznają szerszy zakres </a:t>
            </a:r>
            <a:r>
              <a:rPr lang="pl-PL" sz="1600" b="1" dirty="0" err="1">
                <a:solidFill>
                  <a:schemeClr val="bg1"/>
                </a:solidFill>
                <a:latin typeface="Montserrat" panose="00000500000000000000" pitchFamily="2" charset="-18"/>
              </a:rPr>
              <a:t>zachowań</a:t>
            </a:r>
            <a:r>
              <a:rPr lang="pl-PL" sz="1600" b="1" dirty="0">
                <a:solidFill>
                  <a:schemeClr val="bg1"/>
                </a:solidFill>
                <a:latin typeface="Montserrat" panose="00000500000000000000" pitchFamily="2" charset="-18"/>
              </a:rPr>
              <a:t> jako niewłaściwe.</a:t>
            </a:r>
          </a:p>
          <a:p>
            <a:pPr>
              <a:defRPr/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solidFill>
                  <a:schemeClr val="bg1"/>
                </a:solidFill>
                <a:latin typeface="Montserrat" panose="00000500000000000000" pitchFamily="2" charset="-18"/>
              </a:rPr>
              <a:t>Groźby są jedyną formą molestowania, której doświadczyło więcej mężczyzn, niż kobiet.</a:t>
            </a:r>
          </a:p>
          <a:p>
            <a:pPr>
              <a:defRPr/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200" dirty="0" err="1">
                <a:solidFill>
                  <a:schemeClr val="bg1"/>
                </a:solidFill>
                <a:latin typeface="Montserrat" panose="00000500000000000000" pitchFamily="2" charset="-18"/>
              </a:rPr>
              <a:t>Żródło</a:t>
            </a:r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:„</a:t>
            </a:r>
            <a:r>
              <a:rPr lang="pl-PL" sz="1200" dirty="0" err="1">
                <a:solidFill>
                  <a:schemeClr val="bg1"/>
                </a:solidFill>
                <a:latin typeface="Montserrat" panose="00000500000000000000" pitchFamily="2" charset="-18"/>
              </a:rPr>
              <a:t>Doświadczenie</a:t>
            </a:r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 molestowania </a:t>
            </a:r>
            <a:r>
              <a:rPr lang="pl-PL" sz="1200" dirty="0" err="1">
                <a:solidFill>
                  <a:schemeClr val="bg1"/>
                </a:solidFill>
                <a:latin typeface="Montserrat" panose="00000500000000000000" pitchFamily="2" charset="-18"/>
              </a:rPr>
              <a:t>wśród</a:t>
            </a:r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 studentek i </a:t>
            </a:r>
            <a:r>
              <a:rPr lang="pl-PL" sz="1200" dirty="0" err="1">
                <a:solidFill>
                  <a:schemeClr val="bg1"/>
                </a:solidFill>
                <a:latin typeface="Montserrat" panose="00000500000000000000" pitchFamily="2" charset="-18"/>
              </a:rPr>
              <a:t>studentów</a:t>
            </a:r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 ”, Prawo i Praktyka nr 25, Biuro Rzecznika Praw Obywatelskich, 2018</a:t>
            </a:r>
          </a:p>
        </p:txBody>
      </p:sp>
    </p:spTree>
    <p:extLst>
      <p:ext uri="{BB962C8B-B14F-4D97-AF65-F5344CB8AC3E}">
        <p14:creationId xmlns:p14="http://schemas.microsoft.com/office/powerpoint/2010/main" val="279192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BBA4F2E-1020-0F6D-9238-C2DB5A4019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C3B25CA3-500F-A5C3-D004-2575E798AB3C}"/>
              </a:ext>
            </a:extLst>
          </p:cNvPr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B9B02269-F50E-5340-A7E3-5AB75B474BA0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E78EAE4C-D92E-67F4-4668-E52FE9818E18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Garść statystyk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94EB807C-0DA3-371F-5BB3-51E80BA0E3D1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63644CD9-59E3-1584-2CBA-490ED3A6D910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4DEB29BB-96E2-F1B2-2D35-7AC029AA60CF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3C2DDA6E-E047-3206-417E-315EEC2C0218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8736470F-FF8A-BC93-695C-A78D2396D8BE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B3FE0B74-090F-24B7-CB53-13F7153153D0}"/>
              </a:ext>
            </a:extLst>
          </p:cNvPr>
          <p:cNvSpPr txBox="1"/>
          <p:nvPr/>
        </p:nvSpPr>
        <p:spPr bwMode="auto">
          <a:xfrm>
            <a:off x="251520" y="573383"/>
            <a:ext cx="8457336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endParaRPr lang="pl-PL" sz="13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  <a:latin typeface="Montserrat" panose="00000500000000000000" pitchFamily="2" charset="-18"/>
              </a:rPr>
              <a:t>Gdzie najczęściej dochodziło do molestowania na uczelni?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55% - w sali, gdzie odbywają się zajęcia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15% - w windzie, na schodach, na korytarzu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14% - w gabinecie pracownika naukowego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3% - w akademiku albo okolicy</a:t>
            </a:r>
          </a:p>
          <a:p>
            <a:pPr>
              <a:defRPr/>
            </a:pPr>
            <a:endParaRPr lang="pl-PL" sz="11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11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Żródło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:„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Doświadczenie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molestowania 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wśród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studentek i 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studentów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”, Prawo i Praktyka nr 25, Biuro Rzecznika Praw Obywatelskich, 2018</a:t>
            </a:r>
          </a:p>
        </p:txBody>
      </p:sp>
    </p:spTree>
    <p:extLst>
      <p:ext uri="{BB962C8B-B14F-4D97-AF65-F5344CB8AC3E}">
        <p14:creationId xmlns:p14="http://schemas.microsoft.com/office/powerpoint/2010/main" val="35778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91489E-5D26-FF83-8227-68D5FA46C2C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3956F63D-D304-A2FE-6656-43031A2006A7}"/>
              </a:ext>
            </a:extLst>
          </p:cNvPr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949EE238-BDDB-37B9-5E10-21895E8F33AA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BE6E6B3E-90BA-7E7D-BBFA-9310A6B75925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Garść statystyk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AAADB800-549C-73FB-6236-B5A7094ED889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412A3E2B-304B-AC15-4D97-A7C7F7DCA899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54C1D00D-690C-8F80-D290-CDBA654ED45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A8467B79-1566-F24B-52FB-FF189957B115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7975417F-B7D2-63B6-ADF2-5DD393F24DA8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3DB893B-B74F-800C-4BCF-72671359331F}"/>
              </a:ext>
            </a:extLst>
          </p:cNvPr>
          <p:cNvSpPr txBox="1"/>
          <p:nvPr/>
        </p:nvSpPr>
        <p:spPr bwMode="auto">
          <a:xfrm>
            <a:off x="251520" y="573383"/>
            <a:ext cx="8457336" cy="3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endParaRPr lang="pl-PL" sz="13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2000" b="1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70% sprawców molestowania seksualnego to mężczyźni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23% sprawców to bliżsi lub dalsi znajomi ze studiów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16% - osoby pracujące na uczelni</a:t>
            </a:r>
          </a:p>
          <a:p>
            <a:pPr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11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endParaRPr lang="pl-PL" sz="11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Żródło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:„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Doświadczenie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molestowania 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wśród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studentek i </a:t>
            </a:r>
            <a:r>
              <a:rPr lang="pl-PL" sz="1100" dirty="0" err="1">
                <a:solidFill>
                  <a:schemeClr val="bg1"/>
                </a:solidFill>
                <a:latin typeface="Montserrat" panose="00000500000000000000" pitchFamily="2" charset="-18"/>
              </a:rPr>
              <a:t>studentów</a:t>
            </a:r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 ”, Prawo i Praktyka nr 25, Biuro Rzecznika Praw Obywatelskich, 2018</a:t>
            </a:r>
          </a:p>
        </p:txBody>
      </p:sp>
    </p:spTree>
    <p:extLst>
      <p:ext uri="{BB962C8B-B14F-4D97-AF65-F5344CB8AC3E}">
        <p14:creationId xmlns:p14="http://schemas.microsoft.com/office/powerpoint/2010/main" val="46046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113;p17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20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15;p17"/>
          <p:cNvSpPr/>
          <p:nvPr/>
        </p:nvSpPr>
        <p:spPr bwMode="auto">
          <a:xfrm>
            <a:off x="538920" y="86400"/>
            <a:ext cx="718272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2000" b="1" strike="noStrike" spc="-1">
              <a:solidFill>
                <a:schemeClr val="lt1"/>
              </a:solidFill>
              <a:latin typeface="Montserrat"/>
              <a:ea typeface="Montserrat"/>
            </a:endParaRPr>
          </a:p>
        </p:txBody>
      </p:sp>
      <p:pic>
        <p:nvPicPr>
          <p:cNvPr id="222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1;p17"/>
          <p:cNvPicPr/>
          <p:nvPr/>
        </p:nvPicPr>
        <p:blipFill>
          <a:blip r:embed="rId5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124;p17"/>
          <p:cNvSpPr/>
          <p:nvPr/>
        </p:nvSpPr>
        <p:spPr bwMode="auto">
          <a:xfrm>
            <a:off x="1073160" y="1236600"/>
            <a:ext cx="7698600" cy="127727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0" strike="noStrike" spc="-1" dirty="0">
                <a:solidFill>
                  <a:srgbClr val="FFFFFF"/>
                </a:solidFill>
                <a:latin typeface="Roboto"/>
                <a:ea typeface="Arial"/>
              </a:rPr>
              <a:t>Zgłaszanie przypadków molestowania seksualnego</a:t>
            </a: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2000" spc="-1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0" strike="noStrike" spc="-1" dirty="0">
                <a:solidFill>
                  <a:srgbClr val="FFFFFF"/>
                </a:solidFill>
                <a:latin typeface="Roboto"/>
              </a:rPr>
              <a:t>Uczelniane procedury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86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E5013E-98D4-A96C-D345-7D7EAA338E5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C759A798-BDE9-FA6A-6916-6A583EC94666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F721F303-A7CA-1C4C-F95A-598986B062C5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FDB6AF8A-FA09-B3E5-0024-E9A08DC26A34}"/>
              </a:ext>
            </a:extLst>
          </p:cNvPr>
          <p:cNvSpPr txBox="1"/>
          <p:nvPr/>
        </p:nvSpPr>
        <p:spPr bwMode="auto">
          <a:xfrm>
            <a:off x="538803" y="86465"/>
            <a:ext cx="7066107" cy="7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Molestowanie jest formą dyskryminacji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588F8324-F8A9-9B4F-6BC4-63B2B0A1C2B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F1CF6FE1-CD39-9ED9-F997-691A0C0921F0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293325D7-34CD-B231-C925-0CB737C28C57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6783A0E6-F16C-430C-9168-CEAB84A679A4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3F5E1B7A-8FD3-A5E4-E478-440BB26A53D5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60E24DD9-C666-7672-FD1D-FECE5A93031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BF222B96-D744-3013-ADF6-6C633B9E21DB}"/>
              </a:ext>
            </a:extLst>
          </p:cNvPr>
          <p:cNvSpPr txBox="1"/>
          <p:nvPr/>
        </p:nvSpPr>
        <p:spPr bwMode="auto">
          <a:xfrm>
            <a:off x="301503" y="671407"/>
            <a:ext cx="8824922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Do molestowania seksualnego dochodzi w kontekście kulturowym, w którym kobiety są grupą dyskryminowaną, a wzorce socjalizacji sprzyjają temu zjawisku.</a:t>
            </a:r>
          </a:p>
          <a:p>
            <a:pPr>
              <a:buClr>
                <a:schemeClr val="bg1"/>
              </a:buClr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Molestowaniu seksualnemu sprzyja m.in.:</a:t>
            </a:r>
          </a:p>
          <a:p>
            <a:pPr>
              <a:buClr>
                <a:schemeClr val="bg1"/>
              </a:buClr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Powiązanie wzorców męskości z dominacją i przedmiotowym traktowaniem kobiet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Powiązanie  wzorców kobiecości z uległością i koncentracją na cudzych potrzebach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Socjalizowanie kobiet do nieujawniania złości i agresji (które z kolei są preferowanymi emocjami i zachowaniami w przypadku wzorców męskości)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Przykładanie większej wagi do doświadczeń i świadectw mężczyzn, niż kobiet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Akceptacja dla- i trywializacja </a:t>
            </a:r>
            <a:r>
              <a:rPr lang="pl-PL" sz="1600" dirty="0" err="1">
                <a:solidFill>
                  <a:schemeClr val="bg1"/>
                </a:solidFill>
                <a:latin typeface="Montserrat" panose="00000500000000000000" pitchFamily="2" charset="-18"/>
              </a:rPr>
              <a:t>zachowań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 </a:t>
            </a:r>
            <a:r>
              <a:rPr lang="pl-PL" sz="1600" dirty="0" err="1">
                <a:solidFill>
                  <a:schemeClr val="bg1"/>
                </a:solidFill>
                <a:latin typeface="Montserrat" panose="00000500000000000000" pitchFamily="2" charset="-18"/>
              </a:rPr>
              <a:t>przemocowych</a:t>
            </a: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Akceptacja dla mitów i szkodliwych stereotypów dotyczących płci i przemocy</a:t>
            </a:r>
          </a:p>
        </p:txBody>
      </p:sp>
    </p:spTree>
    <p:extLst>
      <p:ext uri="{BB962C8B-B14F-4D97-AF65-F5344CB8AC3E}">
        <p14:creationId xmlns:p14="http://schemas.microsoft.com/office/powerpoint/2010/main" val="270046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F8012A-C369-F394-3760-0E44A6A00D7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DC7895A0-2F5A-BDAA-22F0-72223CBF5A01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4E4DDF4C-B5D1-61D1-CB45-9EB0FC28F652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7C6FE66B-4B26-FAC6-F4D0-7D9795DFCCE3}"/>
              </a:ext>
            </a:extLst>
          </p:cNvPr>
          <p:cNvSpPr txBox="1"/>
          <p:nvPr/>
        </p:nvSpPr>
        <p:spPr bwMode="auto">
          <a:xfrm>
            <a:off x="538803" y="86465"/>
            <a:ext cx="7066107" cy="7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Mity na temat molestowania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26C24299-1ED4-1D09-74DD-99061246659B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B7CCF57A-CA0D-B1BA-D9DC-227C1B9A152D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189B10B6-92BC-253B-1993-F9AC9961490F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5361FBA9-A4AD-59F9-54A9-30D097BAD5EA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6C2B02C0-217F-EEEC-13F6-D898EF06EBA2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8EE004EC-54B2-D491-BD72-5840ADAF9963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37E22CB3-2799-8AB3-1A6A-461070A360E7}"/>
              </a:ext>
            </a:extLst>
          </p:cNvPr>
          <p:cNvSpPr txBox="1"/>
          <p:nvPr/>
        </p:nvSpPr>
        <p:spPr bwMode="auto">
          <a:xfrm>
            <a:off x="271037" y="791208"/>
            <a:ext cx="8824922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Kobiety prowokują molestowanie swoim ubiorem/wyglądem/zachowaniem.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Sprawcą przemocy jest najczęściej obca osoba.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Jeśli pokrzywdzona była pod wpływem substancji psychoaktywnych/ poszła do baru/  cudzego domu to sama jest sobie winna.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Gwałt trzeba koniecznie zgłosić policji albo prokuraturze.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Molestowanie ma przede wszystkim podłoże seksualne/ jest rodzajem komplementu/ wyrazem zainteresowania.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Molestowanie dotyka wyłącznie kobiet.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Molestowanie seksualne jest rzadkością.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Osoby zgłaszające kłamią, że zostały skrzywdzone, mszczą się w ten sposób na pracodawcach/wykładowcach/ mężczyznach.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Jeśli osoba utrzymuje po zdarzeniu kontakty ze sprawcą, to nie doszło do nadużycia.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Najlepiej zignorować molestowanie seksualne.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pl-PL" sz="1600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44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A5D046-7404-3E52-54FA-0C82007CA7A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748663D3-FAC7-85DF-AA64-627C2B8F8A3F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86" name="Google Shape;86;p15">
            <a:extLst>
              <a:ext uri="{FF2B5EF4-FFF2-40B4-BE49-F238E27FC236}">
                <a16:creationId xmlns:a16="http://schemas.microsoft.com/office/drawing/2014/main" id="{C94E8658-EE3E-87F9-31EF-AFDE12AA0AA1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1898193">
            <a:off x="5344159" y="-1224472"/>
            <a:ext cx="5414707" cy="393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>
            <a:extLst>
              <a:ext uri="{FF2B5EF4-FFF2-40B4-BE49-F238E27FC236}">
                <a16:creationId xmlns:a16="http://schemas.microsoft.com/office/drawing/2014/main" id="{2E638262-89B2-3C1C-E166-45B8AE8A0FBE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2699991">
            <a:off x="4737462" y="1960806"/>
            <a:ext cx="5527027" cy="411555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BC8C3406-BB59-2F0D-58B6-6C364E7E1074}"/>
              </a:ext>
            </a:extLst>
          </p:cNvPr>
          <p:cNvSpPr txBox="1"/>
          <p:nvPr/>
        </p:nvSpPr>
        <p:spPr bwMode="auto">
          <a:xfrm>
            <a:off x="203075" y="562941"/>
            <a:ext cx="2744658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Zasady pracy z pokrzywdzonymi.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Model WHO</a:t>
            </a:r>
            <a:endParaRPr sz="20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89" name="Google Shape;89;p15">
            <a:extLst>
              <a:ext uri="{FF2B5EF4-FFF2-40B4-BE49-F238E27FC236}">
                <a16:creationId xmlns:a16="http://schemas.microsoft.com/office/drawing/2014/main" id="{EAE81474-4127-2209-B710-D3A090874EF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>
            <a:extLst>
              <a:ext uri="{FF2B5EF4-FFF2-40B4-BE49-F238E27FC236}">
                <a16:creationId xmlns:a16="http://schemas.microsoft.com/office/drawing/2014/main" id="{F7C50CB2-5013-0D2B-4591-B84C605FD353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>
            <a:extLst>
              <a:ext uri="{FF2B5EF4-FFF2-40B4-BE49-F238E27FC236}">
                <a16:creationId xmlns:a16="http://schemas.microsoft.com/office/drawing/2014/main" id="{E390F5EB-A72B-1E36-EE91-19ABC6923C80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5E061127-3146-E3F1-9B40-26FBEFD5A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42190" y="146930"/>
            <a:ext cx="6438532" cy="48496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4278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" name="Google Shape;113;p17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73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74" name="Google Shape;115;p17"/>
          <p:cNvSpPr/>
          <p:nvPr/>
        </p:nvSpPr>
        <p:spPr bwMode="auto">
          <a:xfrm>
            <a:off x="538920" y="86400"/>
            <a:ext cx="7065000" cy="628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1" strike="noStrike" spc="-1">
                <a:solidFill>
                  <a:schemeClr val="lt1"/>
                </a:solidFill>
                <a:latin typeface="Montserrat"/>
                <a:ea typeface="Montserrat"/>
              </a:rPr>
              <a:t>Co warto robić: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76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77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78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79" name="Google Shape;121;p17"/>
          <p:cNvPicPr/>
          <p:nvPr/>
        </p:nvPicPr>
        <p:blipFill>
          <a:blip r:embed="rId5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80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81" name="Google Shape;124;p17"/>
          <p:cNvSpPr/>
          <p:nvPr/>
        </p:nvSpPr>
        <p:spPr bwMode="auto">
          <a:xfrm>
            <a:off x="876960" y="1132165"/>
            <a:ext cx="7726288" cy="430887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Udzielać sprawdzonych i wyczerpujących informacji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Wierzyć osobie pokrzywdzonej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Udzielać wspierających informacji zwrotnych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Słuchać uważnie, bez przerywania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Szanować godność, wartości i kulturę osób, którym pomagamy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Spokojnie reagować na emocje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Dbać o prywatność i poufność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Wzmacniać poczucie sprawczości 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Szanować wolę, potrzeby i życzenia osób, którym pomagamy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Podkreślać, że winę za przemoc ponosi zawsze i wyłącznie sprawca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" name="Google Shape;113;p17"/>
          <p:cNvSpPr/>
          <p:nvPr/>
        </p:nvSpPr>
        <p:spPr bwMode="auto">
          <a:xfrm>
            <a:off x="0" y="-8124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62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63" name="Google Shape;115;p17"/>
          <p:cNvSpPr/>
          <p:nvPr/>
        </p:nvSpPr>
        <p:spPr bwMode="auto">
          <a:xfrm>
            <a:off x="538920" y="86400"/>
            <a:ext cx="706500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1" strike="noStrike" spc="-1">
                <a:solidFill>
                  <a:schemeClr val="lt1"/>
                </a:solidFill>
                <a:latin typeface="Montserrat"/>
                <a:ea typeface="Montserrat"/>
              </a:rPr>
              <a:t>Czego zdecydowanie unikamy: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65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66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67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69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70" name="Google Shape;124;p17"/>
          <p:cNvSpPr/>
          <p:nvPr/>
        </p:nvSpPr>
        <p:spPr bwMode="auto">
          <a:xfrm>
            <a:off x="876960" y="638749"/>
            <a:ext cx="7698600" cy="433965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Wywierania presji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Zmuszania do przyjmowania pomocy, decydowania za osobę pokrzywdzoną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Oceniania osoby pokrzywdzonej, jej decyzji, </a:t>
            </a:r>
            <a:r>
              <a:rPr lang="pl-PL" strike="noStrike" spc="-1" dirty="0" err="1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zachowań</a:t>
            </a: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, ubioru etc.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Wypytywania o szczegóły traumatycznych zdarzeń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Pouczania, „nawracania”, udzielania „dobrych rad”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Dzielenia się własnymi traumami, obciążania osoby pokrzywdzonej własnymi emocjami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Kwestionowania wiarygodności pokrzywdzonych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Składania obietnic bez pokrycia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Powielania mitów na temat przemocy ze względu na płeć</a:t>
            </a:r>
            <a:endParaRPr lang="pl-PL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Tx/>
              <a:buChar char="×"/>
              <a:defRPr/>
            </a:pPr>
            <a:r>
              <a:rPr lang="pl-PL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 przypadku przemocy nigdy nie proponujemy mediacji ani terapii par</a:t>
            </a:r>
            <a:endParaRPr lang="pl-PL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Tx/>
              <a:buChar char="×"/>
              <a:defRPr/>
            </a:pPr>
            <a:endParaRPr lang="pl-PL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/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 bwMode="auto">
          <a:xfrm>
            <a:off x="538803" y="86465"/>
            <a:ext cx="8298825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serrat"/>
              </a:rPr>
              <a:t>Molestowanie seksualne w kodeksie pracy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/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538803" y="4885268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 bwMode="auto">
          <a:xfrm>
            <a:off x="512272" y="739194"/>
            <a:ext cx="8551045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pl-PL" sz="1400" b="1" dirty="0">
                <a:solidFill>
                  <a:srgbClr val="FF99CC"/>
                </a:solidFill>
                <a:latin typeface="Montserrat" panose="00000500000000000000" pitchFamily="2" charset="-18"/>
              </a:rPr>
              <a:t>Art.  18</a:t>
            </a:r>
            <a:r>
              <a:rPr lang="pl-PL" sz="1400" b="1" baseline="30000" dirty="0">
                <a:solidFill>
                  <a:srgbClr val="FF99CC"/>
                </a:solidFill>
                <a:latin typeface="Montserrat" panose="00000500000000000000" pitchFamily="2" charset="-18"/>
              </a:rPr>
              <a:t>3a</a:t>
            </a:r>
            <a:r>
              <a:rPr lang="pl-PL" sz="1400" b="1" dirty="0">
                <a:solidFill>
                  <a:srgbClr val="FF99CC"/>
                </a:solidFill>
                <a:latin typeface="Montserrat" panose="00000500000000000000" pitchFamily="2" charset="-18"/>
              </a:rPr>
              <a:t>. [Zakaz dyskryminacji – definicje] 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§  6. Dyskryminowaniem ze względu na płeć jest także każde </a:t>
            </a:r>
            <a:r>
              <a:rPr lang="pl-PL" sz="1400" dirty="0">
                <a:solidFill>
                  <a:srgbClr val="FF99CC"/>
                </a:solidFill>
                <a:latin typeface="Montserrat" panose="00000500000000000000" pitchFamily="2" charset="-18"/>
              </a:rPr>
              <a:t>niepożądane </a:t>
            </a: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zachowanie </a:t>
            </a:r>
            <a:r>
              <a:rPr lang="pl-PL" sz="1400" dirty="0">
                <a:solidFill>
                  <a:srgbClr val="FF99CC"/>
                </a:solidFill>
                <a:latin typeface="Montserrat" panose="00000500000000000000" pitchFamily="2" charset="-18"/>
              </a:rPr>
              <a:t>o charakterze seksualnym lub odnoszące się do płci </a:t>
            </a: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pracownika, którego celem lub skutkiem jest naruszenie godności pracownika, w szczególności stworzenie wobec niego zastraszającej, wrogiej, poniżającej, upokarzającej lub uwłaczającej atmosfery; na zachowanie to mogą się składać fizyczne, werbalne lub pozawerbalne elementy (molestowanie seksualne).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§  7. Podporządkowanie się przez pracownika molestowaniu lub molestowaniu seksualnemu, a także podjęcie przez niego działań przeciwstawiających się molestowaniu lub molestowaniu seksualnemu nie może powodować jakichkolwiek negatywnych konsekwencji wobec pracownika.</a:t>
            </a:r>
          </a:p>
          <a:p>
            <a:pPr>
              <a:defRPr/>
            </a:pPr>
            <a:endParaRPr lang="pl-PL"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FF99CC"/>
                </a:solidFill>
                <a:latin typeface="Montserrat" panose="00000500000000000000" pitchFamily="2" charset="-18"/>
              </a:rPr>
              <a:t>Art.  18</a:t>
            </a:r>
            <a:r>
              <a:rPr lang="pl-PL" sz="1400" b="1" baseline="30000" dirty="0">
                <a:solidFill>
                  <a:srgbClr val="FF99CC"/>
                </a:solidFill>
                <a:latin typeface="Montserrat" panose="00000500000000000000" pitchFamily="2" charset="-18"/>
              </a:rPr>
              <a:t>3d</a:t>
            </a:r>
            <a:r>
              <a:rPr lang="pl-PL" sz="1400" b="1" dirty="0">
                <a:solidFill>
                  <a:srgbClr val="FF99CC"/>
                </a:solidFill>
                <a:latin typeface="Montserrat" panose="00000500000000000000" pitchFamily="2" charset="-18"/>
              </a:rPr>
              <a:t>. [Naruszenie zasady równego traktowania – prawo do odszkodowania]</a:t>
            </a:r>
          </a:p>
          <a:p>
            <a:pPr>
              <a:defRPr/>
            </a:pPr>
            <a:endParaRPr lang="pl-PL"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Osoba, wobec której pracodawca naruszył zasadę równego traktowania w zatrudnieniu, ma prawo do odszkodowania w wysokości nie niższej niż minimalne wynagrodzenie za pracę, ustalane na podstawie odrębnych przepisów.</a:t>
            </a:r>
            <a:endParaRPr sz="1400" dirty="0">
              <a:latin typeface="Montserrat" panose="00000500000000000000" pitchFamily="2" charset="-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BB4D9-EBCB-22D4-706C-DB8AE701F0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BA807CEF-F802-D2BB-A5FF-475980E32B0A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F49A7980-9440-4295-562B-E7C02D9D336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F7BD12E6-488D-795E-25EF-80F6C5B5363C}"/>
              </a:ext>
            </a:extLst>
          </p:cNvPr>
          <p:cNvSpPr txBox="1"/>
          <p:nvPr/>
        </p:nvSpPr>
        <p:spPr bwMode="auto">
          <a:xfrm>
            <a:off x="538803" y="86465"/>
            <a:ext cx="7066107" cy="79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Kryteria diagnozy PTSD i CPTSD (ICD-11)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E18431DF-6190-5B71-33B1-36D7DB57C7A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497A9265-B1D0-2DBA-5F3B-46CDE5619E21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94D88250-2CDE-10AF-3570-0C6CCF77122B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33813BF8-0B0B-3CD9-D662-92B20B730058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A4329F60-34AD-4DAA-4B0F-7A427D258762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75ED32E9-BC00-9205-12E6-4C2D558DD76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BA24EBA-7CDB-72B4-3DAE-9972FE84E177}"/>
              </a:ext>
            </a:extLst>
          </p:cNvPr>
          <p:cNvSpPr txBox="1"/>
          <p:nvPr/>
        </p:nvSpPr>
        <p:spPr bwMode="auto">
          <a:xfrm>
            <a:off x="1134778" y="881298"/>
            <a:ext cx="76996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Kryteria </a:t>
            </a:r>
            <a:r>
              <a:rPr lang="pl-PL" sz="1800" b="1" i="0" dirty="0">
                <a:solidFill>
                  <a:schemeClr val="bg1"/>
                </a:solidFill>
                <a:effectLst/>
                <a:latin typeface="Monserrat"/>
              </a:rPr>
              <a:t>zespołu stresu pourazowego (PTSD)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1" dirty="0">
                <a:solidFill>
                  <a:schemeClr val="bg1"/>
                </a:solidFill>
                <a:latin typeface="Monserrat"/>
              </a:rPr>
              <a:t>Zdarzenie traumatyczne w wywiadzie</a:t>
            </a:r>
            <a:endParaRPr lang="pl-PL" sz="1800" b="1" i="0" dirty="0">
              <a:solidFill>
                <a:schemeClr val="bg1"/>
              </a:solidFill>
              <a:effectLst/>
              <a:latin typeface="Monserra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Doświadczanie zdarzenia urazowego w teraźniejszości.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Unikanie wewnętrznych i zewnętrznych bodźców kojarzonych z traumą.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bg1"/>
                </a:solidFill>
                <a:latin typeface="Monserrat"/>
              </a:rPr>
              <a:t>Nadmierna czujność i pobudzenie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.</a:t>
            </a:r>
          </a:p>
          <a:p>
            <a:endParaRPr lang="pl-PL" sz="1800" b="0" i="0" dirty="0">
              <a:solidFill>
                <a:schemeClr val="bg1"/>
              </a:solidFill>
              <a:effectLst/>
              <a:latin typeface="Monserrat"/>
            </a:endParaRPr>
          </a:p>
          <a:p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Kryteria </a:t>
            </a:r>
            <a:r>
              <a:rPr lang="pl-PL" sz="1800" b="1" i="0" dirty="0">
                <a:solidFill>
                  <a:schemeClr val="bg1"/>
                </a:solidFill>
                <a:effectLst/>
                <a:latin typeface="Monserrat"/>
              </a:rPr>
              <a:t>złożonego zespołu stresu pourazowego (CPTSD)</a:t>
            </a:r>
          </a:p>
          <a:p>
            <a:r>
              <a:rPr lang="pl-PL" sz="1800" b="1" dirty="0">
                <a:solidFill>
                  <a:schemeClr val="bg1"/>
                </a:solidFill>
                <a:latin typeface="Monserrat"/>
              </a:rPr>
              <a:t>PTSD plus:</a:t>
            </a:r>
            <a:endParaRPr lang="pl-PL" sz="1800" b="1" i="0" dirty="0">
              <a:solidFill>
                <a:schemeClr val="bg1"/>
              </a:solidFill>
              <a:effectLst/>
              <a:latin typeface="Monserra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0" i="0" dirty="0" err="1">
                <a:solidFill>
                  <a:schemeClr val="bg1"/>
                </a:solidFill>
                <a:effectLst/>
                <a:latin typeface="Monserrat"/>
              </a:rPr>
              <a:t>Dysregulacja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 afektu.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Negatywny obraz siebie, innych ludzi i/lub świata.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b="0" i="0" dirty="0">
                <a:solidFill>
                  <a:schemeClr val="bg1"/>
                </a:solidFill>
                <a:effectLst/>
                <a:latin typeface="Monserrat"/>
              </a:rPr>
              <a:t>Zaburzenia w relacjach.</a:t>
            </a:r>
            <a:endParaRPr lang="en-GB" sz="1800" dirty="0">
              <a:solidFill>
                <a:schemeClr val="bg1"/>
              </a:solidFill>
              <a:latin typeface="Monserra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b="1" i="0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BB4D9-EBCB-22D4-706C-DB8AE701F0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BA807CEF-F802-D2BB-A5FF-475980E32B0A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F49A7980-9440-4295-562B-E7C02D9D336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F7BD12E6-488D-795E-25EF-80F6C5B5363C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Oparte na dowodach metody terapeutyczne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E18431DF-6190-5B71-33B1-36D7DB57C7A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497A9265-B1D0-2DBA-5F3B-46CDE5619E21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94D88250-2CDE-10AF-3570-0C6CCF77122B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33813BF8-0B0B-3CD9-D662-92B20B730058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A4329F60-34AD-4DAA-4B0F-7A427D258762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75ED32E9-BC00-9205-12E6-4C2D558DD76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BA24EBA-7CDB-72B4-3DAE-9972FE84E177}"/>
              </a:ext>
            </a:extLst>
          </p:cNvPr>
          <p:cNvSpPr txBox="1"/>
          <p:nvPr/>
        </p:nvSpPr>
        <p:spPr bwMode="auto">
          <a:xfrm>
            <a:off x="1205151" y="566816"/>
            <a:ext cx="7699600" cy="431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rgbClr val="FF99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Terapie zalecane przez APA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Terapia poznawczo-behawioralna traumy (</a:t>
            </a:r>
            <a:r>
              <a:rPr lang="pl-PL" kern="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ognitive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therapy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-CBT)</a:t>
            </a:r>
            <a:endParaRPr lang="en-GB" sz="1800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Terapia przetwarzania poznawczego (</a:t>
            </a:r>
            <a:r>
              <a:rPr lang="pl-PL" kern="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ognitive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processing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therapy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CPT)</a:t>
            </a:r>
            <a:endParaRPr lang="en-GB" sz="1800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Terapia poznawcza (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cognitive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therapy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1800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Terapia przedłużonej ekspozycji (</a:t>
            </a:r>
            <a:r>
              <a:rPr lang="pl-PL" kern="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rolonged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exposure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therapy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rgbClr val="FF99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Terapie dopuszczalne</a:t>
            </a:r>
            <a:endParaRPr lang="en-GB" sz="1800" kern="100" dirty="0">
              <a:solidFill>
                <a:srgbClr val="FF99CC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Eye movement desensitisation and reprocessing (EMDR)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Brief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eclectic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psychotherapy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trauma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en-GB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terapi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narracyjn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GB" sz="18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arrative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exposure therapy)</a:t>
            </a:r>
          </a:p>
          <a:p>
            <a:pPr marL="0" indent="0">
              <a:buNone/>
            </a:pPr>
            <a:endParaRPr lang="pl-PL" sz="24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1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5262D93-B51C-6AC1-48E2-26E1713781E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715DA21A-C584-3D4B-9B50-AA115E363C4D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40AB46F2-76A6-DC39-0774-41DD1BB8B630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410A303C-652B-34C9-C9AD-D0536D29C93A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 panose="00000500000000000000" pitchFamily="2" charset="-18"/>
              </a:rPr>
              <a:t>Sposoby radzenia sobie z silnymi emocjami (własnymi i osób, z którymi pracujemy):</a:t>
            </a:r>
            <a:endParaRPr sz="2000" b="1" dirty="0">
              <a:solidFill>
                <a:srgbClr val="FF99CC"/>
              </a:solidFill>
              <a:latin typeface="Montserrat" panose="00000500000000000000" pitchFamily="2" charset="-18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BB27CBAC-DB48-8F69-2F64-DA046DAD4D70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2AC85C50-29A3-325B-6BA2-32D503C2EBD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9216453B-452C-1337-D154-CC29E817017C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0B3159E1-FFC9-83E2-1976-5E10531C4CF9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994F9B09-676E-BD72-C056-CF8A8AC69E8E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0953CCBC-2048-F2C9-7BC9-1D45AF0F5394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EE3AE98-38A5-D8C2-9043-0CFAB6ADFCDB}"/>
              </a:ext>
            </a:extLst>
          </p:cNvPr>
          <p:cNvSpPr txBox="1"/>
          <p:nvPr/>
        </p:nvSpPr>
        <p:spPr bwMode="auto">
          <a:xfrm>
            <a:off x="991150" y="1507847"/>
            <a:ext cx="76996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Gruntowanie (np. metoda 5-4-3-2-1)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Lód/zimna woda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Oddech (np. metoda wdech – sekunda – mantra – liczenie do 4 – wdech itd. przez 10 minut)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Ziewanie, rozpraszanie wzroku, manewr </a:t>
            </a:r>
            <a:r>
              <a:rPr lang="pl-PL" dirty="0" err="1">
                <a:solidFill>
                  <a:schemeClr val="bg1"/>
                </a:solidFill>
                <a:latin typeface="Montserrat" panose="00000500000000000000" pitchFamily="2" charset="-18"/>
              </a:rPr>
              <a:t>Valslavy</a:t>
            </a:r>
            <a:endParaRPr lang="pl-PL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Metody relaksacji: trening autogenny Schultza, progresywna relaksacja, wizualizacja bezpiecznego miejsca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Montserrat" panose="00000500000000000000" pitchFamily="2" charset="-18"/>
              </a:rPr>
              <a:t>Akceptowanie emocji.</a:t>
            </a:r>
            <a:endParaRPr lang="en-GB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2567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7A09BD-E2C9-8953-0AE0-66D6789D64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2067BD50-DCBF-6BFA-3430-5C506F58B66E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1BCFC8CB-1F58-3CE4-0C17-1915BAE33D54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3EE19EA0-F684-14E3-06CB-52BC13CA4E91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99CC"/>
                </a:solidFill>
                <a:latin typeface="Monserrat"/>
              </a:rPr>
              <a:t>Dbamy o siebie!</a:t>
            </a:r>
            <a:endParaRPr sz="2400" b="1" dirty="0">
              <a:solidFill>
                <a:srgbClr val="FF99CC"/>
              </a:solidFill>
              <a:latin typeface="Mon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11CBF7DD-8D80-BF36-A517-C46F75D5646C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5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88E0A593-47F3-8E3B-E2D5-25DB338605E9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13EDDB7B-4AFD-BE4D-D8A9-04B600DC673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B88D859D-8265-99F2-A6FC-0CBD38B52B69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104DCEF6-8EA2-9353-80A1-BE3AF297F247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B7A2DAF6-4E2B-8DA0-EAAB-357E9628770E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7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FE7E3840-AB0E-FD30-3E33-335646ACDDD5}"/>
              </a:ext>
            </a:extLst>
          </p:cNvPr>
          <p:cNvSpPr txBox="1"/>
          <p:nvPr/>
        </p:nvSpPr>
        <p:spPr bwMode="auto">
          <a:xfrm>
            <a:off x="846693" y="904995"/>
            <a:ext cx="76996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W pierwszej kolejności dbamy o własny dobrostan i bezpieczeństwo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Nie bierzemy na siebie zadań ponad siły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Korzystamy ze wsparcia koleżanek, kolegów i specjalistek/ów (</a:t>
            </a:r>
            <a:r>
              <a:rPr lang="pl-PL" sz="2000" dirty="0" err="1">
                <a:solidFill>
                  <a:schemeClr val="bg1"/>
                </a:solidFill>
                <a:latin typeface="Montserrat" panose="00000500000000000000" pitchFamily="2" charset="-18"/>
              </a:rPr>
              <a:t>Superwizja</a:t>
            </a: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Relaksujemy się, wypoczywamy, dobrze się odżywiamy, dbamy o kondycję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Spędzamy czas z bliskimi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Zwracamy uwagę na oznaki stresu i traktujemy je poważnie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FF0000"/>
                </a:solidFill>
                <a:latin typeface="Montserrat" panose="00000500000000000000" pitchFamily="2" charset="-18"/>
              </a:rPr>
              <a:t>Pilnujemy granic!</a:t>
            </a:r>
            <a:endParaRPr lang="en-GB" sz="2000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0957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113;p17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20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15;p17"/>
          <p:cNvSpPr/>
          <p:nvPr/>
        </p:nvSpPr>
        <p:spPr bwMode="auto">
          <a:xfrm>
            <a:off x="538920" y="86400"/>
            <a:ext cx="718272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2000" b="1" strike="noStrike" spc="-1">
              <a:solidFill>
                <a:schemeClr val="lt1"/>
              </a:solidFill>
              <a:latin typeface="Montserrat"/>
              <a:ea typeface="Montserrat"/>
            </a:endParaRPr>
          </a:p>
        </p:txBody>
      </p:sp>
      <p:pic>
        <p:nvPicPr>
          <p:cNvPr id="222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1;p17"/>
          <p:cNvPicPr/>
          <p:nvPr/>
        </p:nvPicPr>
        <p:blipFill>
          <a:blip r:embed="rId5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124;p17"/>
          <p:cNvSpPr/>
          <p:nvPr/>
        </p:nvSpPr>
        <p:spPr bwMode="auto">
          <a:xfrm>
            <a:off x="1073160" y="1236600"/>
            <a:ext cx="7698600" cy="654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0" strike="noStrike" spc="-1">
                <a:solidFill>
                  <a:srgbClr val="FFFFFF"/>
                </a:solidFill>
                <a:latin typeface="Roboto"/>
                <a:ea typeface="Arial"/>
              </a:rPr>
              <a:t>Zapraszamy na przerwę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7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113;p17"/>
          <p:cNvSpPr/>
          <p:nvPr/>
        </p:nvSpPr>
        <p:spPr bwMode="auto">
          <a:xfrm>
            <a:off x="0" y="-142640"/>
            <a:ext cx="9142920" cy="528614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388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20" name="Google Shape;114;p17"/>
          <p:cNvPicPr/>
          <p:nvPr/>
        </p:nvPicPr>
        <p:blipFill>
          <a:blip r:embed="rId3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15;p17"/>
          <p:cNvSpPr/>
          <p:nvPr/>
        </p:nvSpPr>
        <p:spPr bwMode="auto">
          <a:xfrm>
            <a:off x="538920" y="86400"/>
            <a:ext cx="718272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988" b="1" spc="-1">
              <a:solidFill>
                <a:schemeClr val="lt1"/>
              </a:solidFill>
              <a:latin typeface="Montserrat"/>
              <a:ea typeface="Montserrat"/>
            </a:endParaRPr>
          </a:p>
        </p:txBody>
      </p:sp>
      <p:pic>
        <p:nvPicPr>
          <p:cNvPr id="222" name="Google Shape;116;p17"/>
          <p:cNvPicPr/>
          <p:nvPr/>
        </p:nvPicPr>
        <p:blipFill>
          <a:blip r:embed="rId3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17;p17"/>
          <p:cNvPicPr/>
          <p:nvPr/>
        </p:nvPicPr>
        <p:blipFill>
          <a:blip r:embed="rId4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18;p17"/>
          <p:cNvPicPr/>
          <p:nvPr/>
        </p:nvPicPr>
        <p:blipFill>
          <a:blip r:embed="rId3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0;p17"/>
          <p:cNvPicPr/>
          <p:nvPr/>
        </p:nvPicPr>
        <p:blipFill>
          <a:blip r:embed="rId5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1;p17"/>
          <p:cNvPicPr/>
          <p:nvPr/>
        </p:nvPicPr>
        <p:blipFill>
          <a:blip r:embed="rId6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2;p17"/>
          <p:cNvPicPr/>
          <p:nvPr/>
        </p:nvPicPr>
        <p:blipFill>
          <a:blip r:embed="rId4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124;p17"/>
          <p:cNvSpPr/>
          <p:nvPr/>
        </p:nvSpPr>
        <p:spPr bwMode="auto">
          <a:xfrm>
            <a:off x="774106" y="271784"/>
            <a:ext cx="769860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pl-PL" b="1" spc="-1" dirty="0">
                <a:solidFill>
                  <a:srgbClr val="FF99CC"/>
                </a:solidFill>
                <a:latin typeface="Montserrat"/>
              </a:rPr>
              <a:t>Jak zapobiegać molestowaniu seksualnemu w praktyce?</a:t>
            </a:r>
            <a:r>
              <a:rPr lang="pl-PL" sz="1613" b="1" spc="-1" dirty="0">
                <a:solidFill>
                  <a:srgbClr val="FF99CC"/>
                </a:solidFill>
                <a:latin typeface="Montserrat"/>
              </a:rPr>
              <a:t> </a:t>
            </a:r>
            <a:endParaRPr sz="1350" dirty="0">
              <a:solidFill>
                <a:srgbClr val="FF99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 bwMode="auto">
          <a:xfrm>
            <a:off x="843593" y="1124878"/>
            <a:ext cx="7802494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Twórz bezpieczną, profesjonalną atmosferę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Szanuj granice i prywatność innych, pilnuj własnych granic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Osobiste wypowiedzi odnoszące się do płci i seksualności są niedozwolone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Zachowuj dystans przestrzenny – szanuj przestrzeń osobistą, nie przekraczaj granicy kontaktu fizycznego (o ile nie jest to konieczne)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Nie wykorzystuj swojej pozycji do tworzenia relacji intymnych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Dbaj o bezpieczeństwo powierzonych Ci informacji – nie powielaj informacji jako anegdot, nie plotkuj, nie komentuj. Takie działania wyrządzają dodatkową krzywdę osobom pokrzywdzonym!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Dyżury, konsultacje prowadź przy otwartych drzwiach lub przy świadkach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Wiedza i aktualizowanie wiedzy to ważny element profilaktyki (materiały edukacyjne, szkolenia, znajomość polityk i procedur Uniwersytetu)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Dbaj o to, by materiały edukacyjne były widoczne i ogólnodostępne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endParaRPr lang="pl-PL" sz="1350" dirty="0">
              <a:solidFill>
                <a:schemeClr val="bg1"/>
              </a:solidFill>
              <a:latin typeface="Montserrat"/>
            </a:endParaRPr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113;p17"/>
          <p:cNvSpPr/>
          <p:nvPr/>
        </p:nvSpPr>
        <p:spPr bwMode="auto">
          <a:xfrm>
            <a:off x="0" y="-142640"/>
            <a:ext cx="9142920" cy="528614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388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20" name="Google Shape;114;p17"/>
          <p:cNvPicPr/>
          <p:nvPr/>
        </p:nvPicPr>
        <p:blipFill>
          <a:blip r:embed="rId3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15;p17"/>
          <p:cNvSpPr/>
          <p:nvPr/>
        </p:nvSpPr>
        <p:spPr bwMode="auto">
          <a:xfrm>
            <a:off x="538920" y="86400"/>
            <a:ext cx="718272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988" b="1" spc="-1">
              <a:solidFill>
                <a:schemeClr val="lt1"/>
              </a:solidFill>
              <a:latin typeface="Montserrat"/>
              <a:ea typeface="Montserrat"/>
            </a:endParaRPr>
          </a:p>
        </p:txBody>
      </p:sp>
      <p:pic>
        <p:nvPicPr>
          <p:cNvPr id="222" name="Google Shape;116;p17"/>
          <p:cNvPicPr/>
          <p:nvPr/>
        </p:nvPicPr>
        <p:blipFill>
          <a:blip r:embed="rId3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17;p17"/>
          <p:cNvPicPr/>
          <p:nvPr/>
        </p:nvPicPr>
        <p:blipFill>
          <a:blip r:embed="rId4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18;p17"/>
          <p:cNvPicPr/>
          <p:nvPr/>
        </p:nvPicPr>
        <p:blipFill>
          <a:blip r:embed="rId3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0;p17"/>
          <p:cNvPicPr/>
          <p:nvPr/>
        </p:nvPicPr>
        <p:blipFill>
          <a:blip r:embed="rId5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1;p17"/>
          <p:cNvPicPr/>
          <p:nvPr/>
        </p:nvPicPr>
        <p:blipFill>
          <a:blip r:embed="rId6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2;p17"/>
          <p:cNvPicPr/>
          <p:nvPr/>
        </p:nvPicPr>
        <p:blipFill>
          <a:blip r:embed="rId4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124;p17"/>
          <p:cNvSpPr/>
          <p:nvPr/>
        </p:nvSpPr>
        <p:spPr bwMode="auto">
          <a:xfrm>
            <a:off x="774106" y="271784"/>
            <a:ext cx="769860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pl-PL" b="1" spc="-1" dirty="0">
                <a:solidFill>
                  <a:srgbClr val="FF99CC"/>
                </a:solidFill>
                <a:latin typeface="Montserrat"/>
              </a:rPr>
              <a:t>Jak reagować na sytuację molestowania?</a:t>
            </a:r>
            <a:r>
              <a:rPr lang="pl-PL" sz="1613" b="1" spc="-1" dirty="0">
                <a:solidFill>
                  <a:srgbClr val="FF99CC"/>
                </a:solidFill>
                <a:latin typeface="Montserrat"/>
              </a:rPr>
              <a:t> </a:t>
            </a:r>
            <a:endParaRPr sz="1350" dirty="0">
              <a:solidFill>
                <a:srgbClr val="FF99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 bwMode="auto">
          <a:xfrm>
            <a:off x="774106" y="917129"/>
            <a:ext cx="78024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Akceptacja lub obojętność w obliczu molestowania prowadzi do eskalacji i kolejnych form przemocy seksualnej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Osoby pokrzywdzone mówią, że zauważenie 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przemocowych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zachowań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 przez osobę postronną jest bardzo pomocne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Wyraź sprzeciw: nazwij sytuację, swoje uczucia, poinformuj o konsekwencjach takich 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zachowań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, powiedz, jakiej zmiany oczekujesz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Udokumentuj zdarzenie (np. w formie notatki o zdarzeniu. Zachowaj emaile, wiadomości tekstowe czy zdjęcia)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Skontaktuj się z osobami odpowiedzialnymi za wsparcie w przypadku molestowania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Udziel wsparcia i informacji osobie pokrzywdzonej 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Nie oceniaj ani nie interpretuj, w jaki sposób zachowała się osoba, która doświadczyła molestowania seksualnego. Nie wypytuj np. o to, jak była ubrana czy co powiedziała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Działaj zgodnie z procedurami instytucjonalnymi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endParaRPr lang="pl-PL" sz="1500" dirty="0">
              <a:solidFill>
                <a:schemeClr val="bg1"/>
              </a:solidFill>
              <a:latin typeface="Montserrat"/>
            </a:endParaRPr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113;p17"/>
          <p:cNvSpPr/>
          <p:nvPr/>
        </p:nvSpPr>
        <p:spPr bwMode="auto">
          <a:xfrm>
            <a:off x="0" y="-142640"/>
            <a:ext cx="9142920" cy="528614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388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20" name="Google Shape;114;p17"/>
          <p:cNvPicPr/>
          <p:nvPr/>
        </p:nvPicPr>
        <p:blipFill>
          <a:blip r:embed="rId3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15;p17"/>
          <p:cNvSpPr/>
          <p:nvPr/>
        </p:nvSpPr>
        <p:spPr bwMode="auto">
          <a:xfrm>
            <a:off x="538920" y="86400"/>
            <a:ext cx="718272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pl-PL" sz="1988" b="1" spc="-1">
              <a:solidFill>
                <a:schemeClr val="lt1"/>
              </a:solidFill>
              <a:latin typeface="Montserrat"/>
              <a:ea typeface="Montserrat"/>
            </a:endParaRPr>
          </a:p>
        </p:txBody>
      </p:sp>
      <p:pic>
        <p:nvPicPr>
          <p:cNvPr id="222" name="Google Shape;116;p17"/>
          <p:cNvPicPr/>
          <p:nvPr/>
        </p:nvPicPr>
        <p:blipFill>
          <a:blip r:embed="rId3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17;p17"/>
          <p:cNvPicPr/>
          <p:nvPr/>
        </p:nvPicPr>
        <p:blipFill>
          <a:blip r:embed="rId4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18;p17"/>
          <p:cNvPicPr/>
          <p:nvPr/>
        </p:nvPicPr>
        <p:blipFill>
          <a:blip r:embed="rId3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0;p17"/>
          <p:cNvPicPr/>
          <p:nvPr/>
        </p:nvPicPr>
        <p:blipFill>
          <a:blip r:embed="rId5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1;p17"/>
          <p:cNvPicPr/>
          <p:nvPr/>
        </p:nvPicPr>
        <p:blipFill>
          <a:blip r:embed="rId6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2;p17"/>
          <p:cNvPicPr/>
          <p:nvPr/>
        </p:nvPicPr>
        <p:blipFill>
          <a:blip r:embed="rId4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124;p17"/>
          <p:cNvSpPr/>
          <p:nvPr/>
        </p:nvSpPr>
        <p:spPr bwMode="auto">
          <a:xfrm>
            <a:off x="774106" y="271784"/>
            <a:ext cx="769860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pl-PL" b="1" spc="-1" dirty="0">
                <a:solidFill>
                  <a:srgbClr val="FF99CC"/>
                </a:solidFill>
                <a:latin typeface="Montserrat"/>
              </a:rPr>
              <a:t>Prowadzenie postępowania w przypadku molestowania</a:t>
            </a:r>
            <a:r>
              <a:rPr lang="pl-PL" sz="1613" b="1" spc="-1" dirty="0">
                <a:solidFill>
                  <a:srgbClr val="FF99CC"/>
                </a:solidFill>
                <a:latin typeface="Montserrat"/>
              </a:rPr>
              <a:t> </a:t>
            </a:r>
            <a:endParaRPr sz="1350" dirty="0">
              <a:solidFill>
                <a:srgbClr val="FF99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 bwMode="auto">
          <a:xfrm>
            <a:off x="774106" y="917129"/>
            <a:ext cx="78024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Stosujemy się do prawa lokalnego oraz procedur i polityk organizacji 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Model P.E.A.C.E rekomendowany przez 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Forensic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 Interview Solutions (F.I.S.): </a:t>
            </a:r>
            <a:r>
              <a:rPr lang="en-US" sz="1500" dirty="0">
                <a:solidFill>
                  <a:schemeClr val="bg1"/>
                </a:solidFill>
                <a:latin typeface="Montserrat"/>
              </a:rPr>
              <a:t>Plan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/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prepare</a:t>
            </a:r>
            <a:r>
              <a:rPr lang="en-US" sz="1500" dirty="0">
                <a:solidFill>
                  <a:schemeClr val="bg1"/>
                </a:solidFill>
                <a:latin typeface="Montserrat"/>
              </a:rPr>
              <a:t>, Engage</a:t>
            </a:r>
            <a:r>
              <a:rPr lang="pl-PL" sz="1500" dirty="0">
                <a:solidFill>
                  <a:schemeClr val="bg1"/>
                </a:solidFill>
                <a:latin typeface="Montserrat"/>
              </a:rPr>
              <a:t>/</a:t>
            </a:r>
            <a:r>
              <a:rPr lang="pl-PL" sz="1500" dirty="0" err="1">
                <a:solidFill>
                  <a:schemeClr val="bg1"/>
                </a:solidFill>
                <a:latin typeface="Montserrat"/>
              </a:rPr>
              <a:t>explain</a:t>
            </a:r>
            <a:r>
              <a:rPr lang="en-US" sz="1500" dirty="0">
                <a:solidFill>
                  <a:schemeClr val="bg1"/>
                </a:solidFill>
                <a:latin typeface="Montserrat"/>
              </a:rPr>
              <a:t>, Account, Close and Evaluate</a:t>
            </a:r>
            <a:endParaRPr lang="pl-PL" sz="1500" dirty="0">
              <a:solidFill>
                <a:schemeClr val="bg1"/>
              </a:solidFill>
              <a:latin typeface="Montserrat"/>
            </a:endParaRPr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Tworzymy plan postępowania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Zbieramy dowody. Rodzaje dowodów: złożone zawiadomienie, dokumenty HR i inne, elektroniczne tj. e-maile, SMS-y, media społecznościowe; dowody fizyczne, wywiady, zdjęcia, nagrania monitoringu. 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Umawiamy wywiady: ze świadkami, z osobą pokrzywdzoną, a na końcu z podejrzanym sprawcą. Dbamy o poufność! Nie ujawniamy tożsamości osoby pokrzywdzonej! Informujemy o prowadzeniu notatek w trakcie wywiadu lub jeśli go nagrywamy – o nagraniu.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WAŻNE: Wywiad z osobą pokrzywdzoną przeprowadzamy tylko za jej zgodą. Osoba w każdej chwili ma prawo wycofać zgodę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r>
              <a:rPr lang="pl-PL" sz="1500" dirty="0">
                <a:solidFill>
                  <a:schemeClr val="bg1"/>
                </a:solidFill>
                <a:latin typeface="Montserrat"/>
              </a:rPr>
              <a:t>Analizujemy całość dokumentacji i podejmujemy decyzję o dalszych działaniach</a:t>
            </a:r>
            <a:endParaRPr sz="1350" dirty="0"/>
          </a:p>
          <a:p>
            <a:pPr marL="214313" indent="-214313">
              <a:buFont typeface="Arial"/>
              <a:buChar char="•"/>
              <a:defRPr/>
            </a:pPr>
            <a:endParaRPr lang="pl-PL" sz="1500" dirty="0">
              <a:solidFill>
                <a:schemeClr val="bg1"/>
              </a:solidFill>
              <a:latin typeface="Montserrat"/>
            </a:endParaRPr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  <a:p>
            <a:pPr marL="214313" indent="-214313">
              <a:buFont typeface="Arial"/>
              <a:buChar char="•"/>
              <a:defRPr/>
            </a:pPr>
            <a:endParaRPr lang="pl-PL" sz="13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" name="Google Shape;113;p17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353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354" name="Google Shape;115;p17"/>
          <p:cNvSpPr/>
          <p:nvPr/>
        </p:nvSpPr>
        <p:spPr bwMode="auto">
          <a:xfrm>
            <a:off x="538920" y="86400"/>
            <a:ext cx="706500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1" strike="noStrike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Linki do materiałów:</a:t>
            </a:r>
            <a:endParaRPr lang="pl-PL" sz="2000" b="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356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357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358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359" name="Google Shape;121;p17"/>
          <p:cNvPicPr/>
          <p:nvPr/>
        </p:nvPicPr>
        <p:blipFill>
          <a:blip r:embed="rId5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360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361" name="Google Shape;124;p17"/>
          <p:cNvSpPr/>
          <p:nvPr/>
        </p:nvSpPr>
        <p:spPr bwMode="auto">
          <a:xfrm>
            <a:off x="1148933" y="516337"/>
            <a:ext cx="7698600" cy="443198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l-PL" sz="1200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Poradnik </a:t>
            </a:r>
            <a:r>
              <a:rPr lang="pl-PL" sz="1200" spc="-1" dirty="0" err="1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Feminoteki</a:t>
            </a:r>
            <a:r>
              <a:rPr lang="pl-PL" sz="1200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 dla osób wspierających osoby po przemocy seksualnej</a:t>
            </a:r>
            <a:endParaRPr lang="pl-PL" sz="1200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pl-PL" sz="1200" u="sng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  <a:hlinkClick r:id="rId6" tooltip="https://feminoteka.pl/publikacje/jak-pomagac-by-nie-krzywdzic-osob-po-doswiadczeniu-przemocy-seksualnej-w-tym-gwal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https://feminoteka.pl/publikacje/jak-pomagac-by-nie-krzywdzic-osob-po-doswiadczeniu-przemocy-seksualnej-w-tym-gwaltu</a:t>
            </a:r>
            <a:endParaRPr lang="pl-PL" sz="1200" u="sng" spc="-1" dirty="0">
              <a:solidFill>
                <a:srgbClr val="FF0000"/>
              </a:solidFill>
              <a:latin typeface="Montserrat" panose="00000500000000000000" pitchFamily="2" charset="-18"/>
              <a:ea typeface="Arial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endParaRPr lang="pl-PL" sz="1200" u="sng" spc="-1" dirty="0">
              <a:solidFill>
                <a:srgbClr val="FF0000"/>
              </a:solidFill>
              <a:latin typeface="Montserrat" panose="00000500000000000000" pitchFamily="2" charset="-18"/>
              <a:ea typeface="Arial"/>
            </a:endParaRPr>
          </a:p>
          <a:p>
            <a:pPr marL="285840" indent="-28584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l-PL" sz="1200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Poradnik UNHCR „Jak wspierać osoby doświadczone przemocą…”</a:t>
            </a:r>
            <a:endParaRPr lang="pl-PL" sz="1200" strike="noStrike" spc="-1" dirty="0">
              <a:solidFill>
                <a:srgbClr val="EEEEEE"/>
              </a:solidFill>
              <a:latin typeface="Montserrat" panose="00000500000000000000" pitchFamily="2" charset="-18"/>
              <a:ea typeface="Arial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pl-PL" sz="1200" u="sng" strike="noStrike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  <a:hlinkClick r:id="rId7" tooltip="https://data.unhcr.org/en/documents/details/950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https://data.unhcr.org/en/documents/details/95048</a:t>
            </a:r>
            <a:r>
              <a:rPr lang="pl-PL" sz="1200" strike="noStrike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</a:rPr>
              <a:t> </a:t>
            </a:r>
            <a:endParaRPr sz="1200" dirty="0">
              <a:solidFill>
                <a:srgbClr val="FF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endParaRPr lang="pl-PL" sz="120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l-PL" sz="1200" strike="noStrike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Wytyczne WHO – opieka nad dorosłymi pokrzywdzonymi przemocą ze względu na płeć:</a:t>
            </a:r>
            <a:endParaRPr lang="pl-PL" sz="120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pl-PL" sz="1200" u="sng" strike="noStrike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  <a:hlinkClick r:id="rId8" tooltip="https://iris.who.int/bitstream/handle/10665/367629/WHO-EURO-2023-7505-47272-69339-pol.pdf?sequence=2&amp;isAllowed=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https://iris.who.int/bitstream/handle/10665/367629/WHO-EURO-2023-7505-47272-69339-pol.pdf?sequence=2&amp;isAllowed=y</a:t>
            </a:r>
            <a:r>
              <a:rPr lang="pl-PL" sz="1200" strike="noStrike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</a:rPr>
              <a:t> </a:t>
            </a:r>
            <a:endParaRPr lang="pl-PL" sz="1200" strike="noStrike" spc="-1" dirty="0">
              <a:solidFill>
                <a:srgbClr val="FF0000"/>
              </a:solidFill>
              <a:latin typeface="Montserrat" panose="00000500000000000000" pitchFamily="2" charset="-18"/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endParaRPr lang="pl-PL" sz="120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840" indent="-28584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l-PL" sz="1200" strike="noStrike" spc="-1" dirty="0">
                <a:solidFill>
                  <a:srgbClr val="FFFFFF"/>
                </a:solidFill>
                <a:latin typeface="Montserrat" panose="00000500000000000000" pitchFamily="2" charset="-18"/>
                <a:ea typeface="Arial"/>
              </a:rPr>
              <a:t>Wytyczne WHO – opieka nad dziećmi i młodzieżą, które doświadczyły przemocy seksualnej:</a:t>
            </a:r>
            <a:endParaRPr lang="pl-PL" sz="120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en-GB" sz="1200" u="sng" strike="noStrike" spc="-1" dirty="0">
                <a:solidFill>
                  <a:srgbClr val="FF0000"/>
                </a:solidFill>
                <a:latin typeface="Montserrat" panose="00000500000000000000" pitchFamily="2" charset="-18"/>
                <a:ea typeface="Arial"/>
                <a:hlinkClick r:id="rId9" tooltip="https://apps.who.int/iris/handle/10665/3676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https://apps.who.int/iris/handle/10665/367637</a:t>
            </a:r>
            <a:endParaRPr lang="pl-PL" sz="1200" u="sng" strike="noStrike" spc="-1" dirty="0">
              <a:solidFill>
                <a:srgbClr val="FF0000"/>
              </a:solidFill>
              <a:latin typeface="Montserrat" panose="00000500000000000000" pitchFamily="2" charset="-18"/>
              <a:ea typeface="Arial"/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endParaRPr lang="pl-PL" sz="1200" u="sng" strike="noStrike" spc="-1" dirty="0">
              <a:solidFill>
                <a:srgbClr val="0097A7"/>
              </a:solidFill>
              <a:latin typeface="Montserrat" panose="00000500000000000000" pitchFamily="2" charset="-18"/>
              <a:ea typeface="Arial"/>
            </a:endParaRPr>
          </a:p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200" b="0" dirty="0">
                <a:solidFill>
                  <a:schemeClr val="bg1"/>
                </a:solidFill>
                <a:effectLst/>
                <a:latin typeface="Monserrat"/>
                <a:ea typeface="Times New Roman" panose="02020603050405020304" pitchFamily="18" charset="0"/>
              </a:rPr>
              <a:t>Procedura postępowania Policji i placówki medycznej z osobą, która doświadczyła przemocy seksualnej:</a:t>
            </a:r>
            <a:endParaRPr lang="pl-PL" sz="1200" b="1" dirty="0">
              <a:solidFill>
                <a:schemeClr val="bg1"/>
              </a:solidFill>
              <a:effectLst/>
              <a:latin typeface="Monserrat"/>
              <a:ea typeface="Times New Roman" panose="02020603050405020304" pitchFamily="18" charset="0"/>
            </a:endParaRPr>
          </a:p>
          <a:p>
            <a:r>
              <a:rPr lang="pl-PL" sz="1200" b="0" u="sng" dirty="0">
                <a:solidFill>
                  <a:srgbClr val="FF0066"/>
                </a:solidFill>
                <a:effectLst/>
                <a:latin typeface="Monserrat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https://zielona-gora.po.gov.pl/magazyn/upload/procedura-postepowania-policji-i-placowki-medycznej-z-ofiara-przemocy-seksualnej.pdf</a:t>
            </a:r>
            <a:r>
              <a:rPr lang="pl-PL" sz="1200" b="0" dirty="0">
                <a:solidFill>
                  <a:srgbClr val="FF0066"/>
                </a:solidFill>
                <a:effectLst/>
                <a:latin typeface="Monserrat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200" b="1" dirty="0">
              <a:solidFill>
                <a:srgbClr val="FF0066"/>
              </a:solidFill>
              <a:effectLst/>
              <a:latin typeface="Monserrat"/>
              <a:ea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l-PL" sz="1200" b="0" dirty="0">
                <a:solidFill>
                  <a:schemeClr val="bg1"/>
                </a:solidFill>
                <a:effectLst/>
                <a:latin typeface="Monserrat"/>
                <a:ea typeface="Times New Roman" panose="02020603050405020304" pitchFamily="18" charset="0"/>
              </a:rPr>
              <a:t>Procedura postępowania Policji z osobą, która doświadczyła przemocy seksualnej</a:t>
            </a:r>
            <a:endParaRPr lang="pl-PL" sz="1200" b="1" dirty="0">
              <a:solidFill>
                <a:schemeClr val="bg1"/>
              </a:solidFill>
              <a:effectLst/>
              <a:latin typeface="Monserrat"/>
              <a:ea typeface="Times New Roman" panose="02020603050405020304" pitchFamily="18" charset="0"/>
            </a:endParaRPr>
          </a:p>
          <a:p>
            <a:r>
              <a:rPr lang="pl-PL" sz="1200" b="0" u="sng" dirty="0">
                <a:solidFill>
                  <a:srgbClr val="FF0066"/>
                </a:solidFill>
                <a:effectLst/>
                <a:latin typeface="Monserrat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https://policja.pl/download/1/167905/procedura_postepowania_policji_z_osoba_ktora_doswiadczyla_przemocy_seksualnej.pdf</a:t>
            </a:r>
            <a:r>
              <a:rPr lang="pl-PL" sz="1200" b="0" dirty="0">
                <a:solidFill>
                  <a:srgbClr val="FF0066"/>
                </a:solidFill>
                <a:effectLst/>
                <a:latin typeface="Monserrat"/>
                <a:ea typeface="Times New Roman" panose="02020603050405020304" pitchFamily="18" charset="0"/>
              </a:rPr>
              <a:t> </a:t>
            </a:r>
            <a:endParaRPr lang="pl-PL" sz="1200" b="1" dirty="0">
              <a:solidFill>
                <a:srgbClr val="FF0066"/>
              </a:solidFill>
              <a:effectLst/>
              <a:latin typeface="Monserra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endParaRPr lang="pl-PL" sz="120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" name="Google Shape;113;p17"/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353" name="Google Shape;114;p17"/>
          <p:cNvPicPr/>
          <p:nvPr/>
        </p:nvPicPr>
        <p:blipFill>
          <a:blip r:embed="rId2"/>
          <a:stretch/>
        </p:blipFill>
        <p:spPr bwMode="auto">
          <a:xfrm rot="16430399">
            <a:off x="5474880" y="2489040"/>
            <a:ext cx="5526000" cy="4114440"/>
          </a:xfrm>
          <a:prstGeom prst="rect">
            <a:avLst/>
          </a:prstGeom>
          <a:ln w="0">
            <a:noFill/>
          </a:ln>
        </p:spPr>
      </p:pic>
      <p:sp>
        <p:nvSpPr>
          <p:cNvPr id="354" name="Google Shape;115;p17"/>
          <p:cNvSpPr/>
          <p:nvPr/>
        </p:nvSpPr>
        <p:spPr bwMode="auto">
          <a:xfrm>
            <a:off x="538920" y="86400"/>
            <a:ext cx="7065000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-PL" sz="2000" b="1" strike="noStrike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Numery telefonów </a:t>
            </a:r>
            <a:r>
              <a:rPr lang="pl-PL" sz="2000" b="1" strike="noStrike" spc="-1" dirty="0" err="1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Feminoteki</a:t>
            </a:r>
            <a:r>
              <a:rPr lang="pl-PL" sz="2000" b="1" strike="noStrike" spc="-1" dirty="0">
                <a:solidFill>
                  <a:srgbClr val="EEEEEE"/>
                </a:solidFill>
                <a:latin typeface="Montserrat" panose="00000500000000000000" pitchFamily="2" charset="-18"/>
                <a:ea typeface="Arial"/>
              </a:rPr>
              <a:t>:</a:t>
            </a:r>
            <a:endParaRPr lang="pl-PL" sz="2000" b="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Google Shape;116;p17"/>
          <p:cNvPicPr/>
          <p:nvPr/>
        </p:nvPicPr>
        <p:blipFill>
          <a:blip r:embed="rId2"/>
          <a:stretch/>
        </p:blipFill>
        <p:spPr bwMode="auto">
          <a:xfrm rot="2141400">
            <a:off x="-1154880" y="1687680"/>
            <a:ext cx="3391560" cy="2642760"/>
          </a:xfrm>
          <a:prstGeom prst="rect">
            <a:avLst/>
          </a:prstGeom>
          <a:ln w="0">
            <a:noFill/>
          </a:ln>
        </p:spPr>
      </p:pic>
      <p:pic>
        <p:nvPicPr>
          <p:cNvPr id="356" name="Google Shape;117;p17"/>
          <p:cNvPicPr/>
          <p:nvPr/>
        </p:nvPicPr>
        <p:blipFill>
          <a:blip r:embed="rId3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357" name="Google Shape;118;p17"/>
          <p:cNvPicPr/>
          <p:nvPr/>
        </p:nvPicPr>
        <p:blipFill>
          <a:blip r:embed="rId2"/>
          <a:stretch/>
        </p:blipFill>
        <p:spPr bwMode="auto">
          <a:xfrm>
            <a:off x="8837640" y="4842360"/>
            <a:ext cx="133200" cy="147240"/>
          </a:xfrm>
          <a:prstGeom prst="rect">
            <a:avLst/>
          </a:prstGeom>
          <a:ln w="0">
            <a:noFill/>
          </a:ln>
        </p:spPr>
      </p:pic>
      <p:pic>
        <p:nvPicPr>
          <p:cNvPr id="358" name="Google Shape;120;p17"/>
          <p:cNvPicPr/>
          <p:nvPr/>
        </p:nvPicPr>
        <p:blipFill>
          <a:blip r:embed="rId4"/>
          <a:stretch/>
        </p:blipFill>
        <p:spPr bwMode="auto">
          <a:xfrm>
            <a:off x="203040" y="4542480"/>
            <a:ext cx="673920" cy="298800"/>
          </a:xfrm>
          <a:prstGeom prst="rect">
            <a:avLst/>
          </a:prstGeom>
          <a:ln w="0">
            <a:noFill/>
          </a:ln>
        </p:spPr>
      </p:pic>
      <p:pic>
        <p:nvPicPr>
          <p:cNvPr id="359" name="Google Shape;121;p17"/>
          <p:cNvPicPr/>
          <p:nvPr/>
        </p:nvPicPr>
        <p:blipFill>
          <a:blip r:embed="rId5"/>
          <a:srcRect l="29439"/>
          <a:stretch/>
        </p:blipFill>
        <p:spPr bwMode="auto">
          <a:xfrm>
            <a:off x="1073160" y="4669200"/>
            <a:ext cx="901800" cy="104400"/>
          </a:xfrm>
          <a:prstGeom prst="rect">
            <a:avLst/>
          </a:prstGeom>
          <a:ln w="0">
            <a:noFill/>
          </a:ln>
        </p:spPr>
      </p:pic>
      <p:pic>
        <p:nvPicPr>
          <p:cNvPr id="360" name="Google Shape;122;p17"/>
          <p:cNvPicPr/>
          <p:nvPr/>
        </p:nvPicPr>
        <p:blipFill>
          <a:blip r:embed="rId3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sp>
        <p:nvSpPr>
          <p:cNvPr id="361" name="Google Shape;124;p17"/>
          <p:cNvSpPr/>
          <p:nvPr/>
        </p:nvSpPr>
        <p:spPr bwMode="auto">
          <a:xfrm>
            <a:off x="2237826" y="1095534"/>
            <a:ext cx="6363765" cy="264687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l-PL" sz="1600" spc="-1" dirty="0">
                <a:solidFill>
                  <a:schemeClr val="bg1"/>
                </a:solidFill>
                <a:latin typeface="Montserrat" panose="00000500000000000000" pitchFamily="2" charset="-18"/>
              </a:rPr>
              <a:t>Po polsku: </a:t>
            </a:r>
          </a:p>
          <a:p>
            <a:pPr>
              <a:lnSpc>
                <a:spcPct val="100000"/>
              </a:lnSpc>
              <a:defRPr/>
            </a:pPr>
            <a:r>
              <a:rPr lang="pl-PL" sz="3200" spc="-1" dirty="0">
                <a:solidFill>
                  <a:srgbClr val="FF99CC"/>
                </a:solidFill>
                <a:latin typeface="Montserrat" panose="00000500000000000000" pitchFamily="2" charset="-18"/>
              </a:rPr>
              <a:t>888 88 33 88</a:t>
            </a:r>
          </a:p>
          <a:p>
            <a:pPr>
              <a:lnSpc>
                <a:spcPct val="100000"/>
              </a:lnSpc>
              <a:defRPr/>
            </a:pPr>
            <a:r>
              <a:rPr lang="pl-PL" sz="1600" b="0" strike="noStrike" spc="-1" dirty="0">
                <a:solidFill>
                  <a:schemeClr val="bg1"/>
                </a:solidFill>
                <a:latin typeface="Montserrat" panose="00000500000000000000" pitchFamily="2" charset="-18"/>
              </a:rPr>
              <a:t>Czynny w dni powszednie od 11:00 do 19:00</a:t>
            </a:r>
          </a:p>
          <a:p>
            <a:pPr>
              <a:lnSpc>
                <a:spcPct val="100000"/>
              </a:lnSpc>
              <a:defRPr/>
            </a:pPr>
            <a:endParaRPr lang="pl-PL" sz="1600" spc="-1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lnSpc>
                <a:spcPct val="100000"/>
              </a:lnSpc>
              <a:defRPr/>
            </a:pPr>
            <a:r>
              <a:rPr lang="pl-PL" sz="1600" b="0" strike="noStrike" spc="-1" dirty="0">
                <a:solidFill>
                  <a:schemeClr val="bg1"/>
                </a:solidFill>
                <a:latin typeface="Montserrat" panose="00000500000000000000" pitchFamily="2" charset="-18"/>
              </a:rPr>
              <a:t>Po ukraińsku</a:t>
            </a:r>
            <a:r>
              <a:rPr lang="pl-PL" sz="1600" spc="-1" dirty="0">
                <a:solidFill>
                  <a:schemeClr val="bg1"/>
                </a:solidFill>
                <a:latin typeface="Montserrat" panose="00000500000000000000" pitchFamily="2" charset="-18"/>
              </a:rPr>
              <a:t> i</a:t>
            </a:r>
            <a:r>
              <a:rPr lang="pl-PL" sz="1600" b="0" strike="noStrike" spc="-1" dirty="0">
                <a:solidFill>
                  <a:schemeClr val="bg1"/>
                </a:solidFill>
                <a:latin typeface="Montserrat" panose="00000500000000000000" pitchFamily="2" charset="-18"/>
              </a:rPr>
              <a:t> rosyjsku: </a:t>
            </a:r>
          </a:p>
          <a:p>
            <a:pPr>
              <a:lnSpc>
                <a:spcPct val="100000"/>
              </a:lnSpc>
              <a:defRPr/>
            </a:pPr>
            <a:r>
              <a:rPr lang="pl-PL" sz="3200" b="0" strike="noStrike" spc="-1" dirty="0">
                <a:solidFill>
                  <a:srgbClr val="FF99CC"/>
                </a:solidFill>
                <a:latin typeface="Montserrat" panose="00000500000000000000" pitchFamily="2" charset="-18"/>
              </a:rPr>
              <a:t>888 88 </a:t>
            </a:r>
            <a:r>
              <a:rPr lang="pl-PL" sz="3200" spc="-1" dirty="0">
                <a:solidFill>
                  <a:srgbClr val="FF99CC"/>
                </a:solidFill>
                <a:latin typeface="Montserrat" panose="00000500000000000000" pitchFamily="2" charset="-18"/>
              </a:rPr>
              <a:t>79 88</a:t>
            </a:r>
          </a:p>
          <a:p>
            <a:pPr>
              <a:lnSpc>
                <a:spcPct val="100000"/>
              </a:lnSpc>
              <a:defRPr/>
            </a:pPr>
            <a:r>
              <a:rPr lang="pl-PL" sz="1600" spc="-1" dirty="0">
                <a:solidFill>
                  <a:schemeClr val="bg1"/>
                </a:solidFill>
                <a:latin typeface="Montserrat" panose="00000500000000000000" pitchFamily="2" charset="-18"/>
              </a:rPr>
              <a:t>Czynny w poniedziałki i środy od 14:00 do 19:00</a:t>
            </a:r>
          </a:p>
          <a:p>
            <a:pPr>
              <a:lnSpc>
                <a:spcPct val="100000"/>
              </a:lnSpc>
              <a:defRPr/>
            </a:pPr>
            <a:endParaRPr lang="pl-PL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87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5846967-C287-D3F1-52D6-9532FAC5F77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E23BEB02-A130-7C60-2FA5-70D138E113EF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443E03C1-2280-BEA1-9F18-497EDAAFEE26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62FAC6DA-168F-3715-C79D-9FFCBCBAACF4}"/>
              </a:ext>
            </a:extLst>
          </p:cNvPr>
          <p:cNvSpPr txBox="1"/>
          <p:nvPr/>
        </p:nvSpPr>
        <p:spPr bwMode="auto">
          <a:xfrm>
            <a:off x="538803" y="86465"/>
            <a:ext cx="8298825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serrat"/>
              </a:rPr>
              <a:t>Molestowanie seksualne w ustawie antydyskryminacyjnej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0C7C8A18-E63E-EABE-552E-6A719A0B68A6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18D850B1-F9FE-0C25-E15E-1055108EE0BE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6E2EFCA2-5C29-9636-E679-6B591CB6873B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70451D81-A8DB-F77A-6060-B75772FF463C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72196F5B-F200-3653-E586-8CB95B26FCDB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538803" y="4885268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438F7420-6854-08FA-834D-385D86C0D648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3E6B1856-860A-D212-3A47-8F4F13870BC8}"/>
              </a:ext>
            </a:extLst>
          </p:cNvPr>
          <p:cNvSpPr txBox="1"/>
          <p:nvPr/>
        </p:nvSpPr>
        <p:spPr bwMode="auto">
          <a:xfrm>
            <a:off x="538803" y="363586"/>
            <a:ext cx="8551045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endParaRPr lang="pl-PL" sz="12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FF99CC"/>
                </a:solidFill>
                <a:latin typeface="Montserrat" panose="00000500000000000000" pitchFamily="2" charset="-18"/>
              </a:rPr>
              <a:t>Ustawa o wdrożeniu niektórych przepisów Unii Europejskiej w zakresie równego traktowania 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wprowadza zakaz molestowania w odniesieniu do zatrudnienia niepracowniczego, w dostępie do dóbr i usług, zabezpieczenia socjalnego i opieki zdrowotnej. </a:t>
            </a:r>
          </a:p>
          <a:p>
            <a:pPr>
              <a:defRPr/>
            </a:pPr>
            <a:endParaRPr lang="pl-PL"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Definiuje molestowanie seksualne jako każde niepożądane zachowanie o charakterze seksualnym wobec osoby fizycznej lub odnoszące się do płci, którego celem lub skutkiem jest naruszenie godności tej osoby, w szczególności przez stworzenie wobec niej zastraszającej, wrogiej, poniżającej, upokarzającej lub uwłaczającej atmosfery; na zachowanie to mogą się składać fizyczne, werbalne lub pozawerbalne elementy;</a:t>
            </a:r>
          </a:p>
          <a:p>
            <a:pPr>
              <a:defRPr/>
            </a:pPr>
            <a:endParaRPr lang="pl-PL"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Art. 14. 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1. Do postępowań o naruszenie zasady równego traktowania stosuje się przepisy ustawy z dnia 17 listopada 1964 r. – Kodeks postępowania cywilnego (Dz. U. z 2023 r. poz. 1550, z </a:t>
            </a:r>
            <a:r>
              <a:rPr lang="pl-PL" sz="1400" dirty="0" err="1">
                <a:solidFill>
                  <a:schemeClr val="bg1"/>
                </a:solidFill>
                <a:latin typeface="Montserrat" panose="00000500000000000000" pitchFamily="2" charset="-18"/>
              </a:rPr>
              <a:t>późn</a:t>
            </a: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. zm.2)).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2. Kto zarzuca naruszenie zasady równego traktowania, uprawdopodobnia fakt jej naruszenia.</a:t>
            </a: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3. W przypadku uprawdopodobnienia naruszenia zasady równego traktowania ten, któremu zarzucono naruszenie tej zasady, jest obowiązany wykazać, że nie dopuścił się jej naruszenia.</a:t>
            </a:r>
            <a:endParaRPr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851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D4346D1-9F88-8344-1070-8A23227A9A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" name="Google Shape;159;p20">
            <a:extLst>
              <a:ext uri="{FF2B5EF4-FFF2-40B4-BE49-F238E27FC236}">
                <a16:creationId xmlns:a16="http://schemas.microsoft.com/office/drawing/2014/main" id="{4C7971C7-2DC7-5215-2EE7-C44A2CEB2555}"/>
              </a:ext>
            </a:extLst>
          </p:cNvPr>
          <p:cNvSpPr/>
          <p:nvPr/>
        </p:nvSpPr>
        <p:spPr bwMode="auto">
          <a:xfrm>
            <a:off x="0" y="0"/>
            <a:ext cx="9142920" cy="5142600"/>
          </a:xfrm>
          <a:prstGeom prst="rect">
            <a:avLst/>
          </a:prstGeom>
          <a:solidFill>
            <a:srgbClr val="9A48D0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pl-PL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363" name="Google Shape;160;p20">
            <a:extLst>
              <a:ext uri="{FF2B5EF4-FFF2-40B4-BE49-F238E27FC236}">
                <a16:creationId xmlns:a16="http://schemas.microsoft.com/office/drawing/2014/main" id="{5DF0D99D-F573-1FF8-A322-7E21454A60A9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 rot="870598">
            <a:off x="972360" y="2219760"/>
            <a:ext cx="2261160" cy="1770120"/>
          </a:xfrm>
          <a:prstGeom prst="rect">
            <a:avLst/>
          </a:prstGeom>
          <a:ln w="0">
            <a:noFill/>
          </a:ln>
        </p:spPr>
      </p:pic>
      <p:pic>
        <p:nvPicPr>
          <p:cNvPr id="364" name="Google Shape;161;p20">
            <a:extLst>
              <a:ext uri="{FF2B5EF4-FFF2-40B4-BE49-F238E27FC236}">
                <a16:creationId xmlns:a16="http://schemas.microsoft.com/office/drawing/2014/main" id="{F8AE0A40-AAB0-0D44-270E-3CEF5F25DCB2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 rot="10141200">
            <a:off x="1958759" y="-371520"/>
            <a:ext cx="5886000" cy="4856039"/>
          </a:xfrm>
          <a:prstGeom prst="rect">
            <a:avLst/>
          </a:prstGeom>
          <a:ln w="0">
            <a:noFill/>
          </a:ln>
        </p:spPr>
      </p:pic>
      <p:pic>
        <p:nvPicPr>
          <p:cNvPr id="365" name="Google Shape;162;p20">
            <a:extLst>
              <a:ext uri="{FF2B5EF4-FFF2-40B4-BE49-F238E27FC236}">
                <a16:creationId xmlns:a16="http://schemas.microsoft.com/office/drawing/2014/main" id="{1D532F32-8EC1-E626-68DE-544C7310D833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 rot="18468000">
            <a:off x="7207560" y="2935440"/>
            <a:ext cx="3789000" cy="2724840"/>
          </a:xfrm>
          <a:prstGeom prst="rect">
            <a:avLst/>
          </a:prstGeom>
          <a:ln w="0">
            <a:noFill/>
          </a:ln>
        </p:spPr>
      </p:pic>
      <p:pic>
        <p:nvPicPr>
          <p:cNvPr id="366" name="Google Shape;163;p20">
            <a:extLst>
              <a:ext uri="{FF2B5EF4-FFF2-40B4-BE49-F238E27FC236}">
                <a16:creationId xmlns:a16="http://schemas.microsoft.com/office/drawing/2014/main" id="{26A2ED75-10F5-DE6E-F1C6-49CA65B1BCEE}"/>
              </a:ext>
            </a:extLst>
          </p:cNvPr>
          <p:cNvPicPr/>
          <p:nvPr/>
        </p:nvPicPr>
        <p:blipFill>
          <a:blip r:embed="rId5"/>
          <a:srcRect t="-2060" b="2057"/>
          <a:stretch/>
        </p:blipFill>
        <p:spPr bwMode="auto">
          <a:xfrm>
            <a:off x="287640" y="-86760"/>
            <a:ext cx="4408200" cy="3915360"/>
          </a:xfrm>
          <a:prstGeom prst="rect">
            <a:avLst/>
          </a:prstGeom>
          <a:ln w="0">
            <a:noFill/>
          </a:ln>
        </p:spPr>
      </p:pic>
      <p:pic>
        <p:nvPicPr>
          <p:cNvPr id="367" name="Google Shape;164;p20">
            <a:extLst>
              <a:ext uri="{FF2B5EF4-FFF2-40B4-BE49-F238E27FC236}">
                <a16:creationId xmlns:a16="http://schemas.microsoft.com/office/drawing/2014/main" id="{267E1375-7FFE-604C-FD8A-F9790D0DEA6A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1852200" y="3110040"/>
            <a:ext cx="588600" cy="442800"/>
          </a:xfrm>
          <a:prstGeom prst="rect">
            <a:avLst/>
          </a:prstGeom>
          <a:ln w="0">
            <a:noFill/>
          </a:ln>
        </p:spPr>
      </p:pic>
      <p:pic>
        <p:nvPicPr>
          <p:cNvPr id="368" name="Google Shape;165;p20">
            <a:extLst>
              <a:ext uri="{FF2B5EF4-FFF2-40B4-BE49-F238E27FC236}">
                <a16:creationId xmlns:a16="http://schemas.microsoft.com/office/drawing/2014/main" id="{FE447DE0-ABCE-D67B-5633-3A239A7665D2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1351440" y="3385800"/>
            <a:ext cx="401040" cy="442800"/>
          </a:xfrm>
          <a:prstGeom prst="rect">
            <a:avLst/>
          </a:prstGeom>
          <a:ln w="0">
            <a:noFill/>
          </a:ln>
        </p:spPr>
      </p:pic>
      <p:pic>
        <p:nvPicPr>
          <p:cNvPr id="369" name="Google Shape;166;p20">
            <a:extLst>
              <a:ext uri="{FF2B5EF4-FFF2-40B4-BE49-F238E27FC236}">
                <a16:creationId xmlns:a16="http://schemas.microsoft.com/office/drawing/2014/main" id="{E6A9CC21-BD9C-EAB3-B1B1-1107116D5292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014454" y="2415767"/>
            <a:ext cx="1146600" cy="509040"/>
          </a:xfrm>
          <a:prstGeom prst="rect">
            <a:avLst/>
          </a:prstGeom>
          <a:ln w="0">
            <a:noFill/>
          </a:ln>
        </p:spPr>
      </p:pic>
      <p:sp>
        <p:nvSpPr>
          <p:cNvPr id="370" name="Google Shape;167;p20">
            <a:extLst>
              <a:ext uri="{FF2B5EF4-FFF2-40B4-BE49-F238E27FC236}">
                <a16:creationId xmlns:a16="http://schemas.microsoft.com/office/drawing/2014/main" id="{D88F6E0C-B21A-9CF6-B07B-85F6C283B140}"/>
              </a:ext>
            </a:extLst>
          </p:cNvPr>
          <p:cNvSpPr/>
          <p:nvPr/>
        </p:nvSpPr>
        <p:spPr bwMode="auto">
          <a:xfrm>
            <a:off x="4898594" y="3516849"/>
            <a:ext cx="217800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pl" sz="1400" b="1" strike="noStrike" spc="-1" dirty="0">
                <a:solidFill>
                  <a:schemeClr val="lt1"/>
                </a:solidFill>
                <a:latin typeface="Montserrat"/>
                <a:ea typeface="Montserrat"/>
              </a:rPr>
              <a:t>Dziękujemy.</a:t>
            </a: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Google Shape;168;p20">
            <a:extLst>
              <a:ext uri="{FF2B5EF4-FFF2-40B4-BE49-F238E27FC236}">
                <a16:creationId xmlns:a16="http://schemas.microsoft.com/office/drawing/2014/main" id="{48B11E38-70B6-1BA5-1286-CFB7167AAF1C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203040" y="207360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372" name="Google Shape;169;p20">
            <a:extLst>
              <a:ext uri="{FF2B5EF4-FFF2-40B4-BE49-F238E27FC236}">
                <a16:creationId xmlns:a16="http://schemas.microsoft.com/office/drawing/2014/main" id="{57D664C9-CE22-6A92-E952-508A364EAEE4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 rot="17424600">
            <a:off x="8735040" y="207719"/>
            <a:ext cx="195840" cy="147240"/>
          </a:xfrm>
          <a:prstGeom prst="rect">
            <a:avLst/>
          </a:prstGeom>
          <a:ln w="0">
            <a:noFill/>
          </a:ln>
        </p:spPr>
      </p:pic>
      <p:pic>
        <p:nvPicPr>
          <p:cNvPr id="373" name="Google Shape;170;p20">
            <a:extLst>
              <a:ext uri="{FF2B5EF4-FFF2-40B4-BE49-F238E27FC236}">
                <a16:creationId xmlns:a16="http://schemas.microsoft.com/office/drawing/2014/main" id="{625A6454-47C1-A9C0-FBE6-87D7398709ED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234360" y="4842360"/>
            <a:ext cx="133200" cy="147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96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659FDA-9C5F-AD6C-D5A0-00E1E1D6265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FBDDEC0A-D134-93A3-3E78-6DC2DCDB8309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3FBD8526-B0D3-AE73-9FC6-B2A3F949149C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5DABCF49-1873-AFCA-3310-E7BF7C53DFDF}"/>
              </a:ext>
            </a:extLst>
          </p:cNvPr>
          <p:cNvSpPr txBox="1"/>
          <p:nvPr/>
        </p:nvSpPr>
        <p:spPr bwMode="auto">
          <a:xfrm>
            <a:off x="538803" y="86465"/>
            <a:ext cx="8298825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126BFFE0-809E-2790-9F01-CEB72B6E6FD1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2D5D86D8-5A20-A982-41C1-9F7F7F555F0F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70169856-FABB-9FDC-A726-1E2A1187B90F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42547F75-C8C7-D5BE-F805-8D64EE4B608F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41E36FDB-B279-1671-71D3-72CE0C2F8280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538803" y="4885268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B65BDEE4-2779-D255-074B-6C2BF7D3F6D0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68DBA6FF-E3D4-0DC4-DBB2-CEFEE18FBE88}"/>
              </a:ext>
            </a:extLst>
          </p:cNvPr>
          <p:cNvSpPr txBox="1"/>
          <p:nvPr/>
        </p:nvSpPr>
        <p:spPr bwMode="auto">
          <a:xfrm>
            <a:off x="2555776" y="405225"/>
            <a:ext cx="6267542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pl-PL" sz="4400" b="1" i="0" dirty="0">
                <a:solidFill>
                  <a:srgbClr val="FF99CC"/>
                </a:solidFill>
                <a:latin typeface="Montserrat" panose="00000500000000000000" pitchFamily="2" charset="-18"/>
              </a:rPr>
              <a:t>Zgoda</a:t>
            </a:r>
          </a:p>
          <a:p>
            <a:pPr>
              <a:defRPr/>
            </a:pPr>
            <a:endParaRPr lang="pl-PL" sz="1600" b="1" dirty="0">
              <a:solidFill>
                <a:srgbClr val="FF99CC"/>
              </a:solidFill>
              <a:latin typeface="Montserrat" panose="00000500000000000000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3200" dirty="0">
                <a:solidFill>
                  <a:srgbClr val="FF99CC"/>
                </a:solidFill>
                <a:latin typeface="Montserrat" panose="00000500000000000000" pitchFamily="2" charset="-18"/>
              </a:rPr>
              <a:t>Dobrowolna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3200" dirty="0">
                <a:solidFill>
                  <a:srgbClr val="FF99CC"/>
                </a:solidFill>
                <a:latin typeface="Montserrat" panose="00000500000000000000" pitchFamily="2" charset="-18"/>
              </a:rPr>
              <a:t>Wyraźna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3200" dirty="0">
                <a:solidFill>
                  <a:srgbClr val="FF99CC"/>
                </a:solidFill>
                <a:latin typeface="Montserrat" panose="00000500000000000000" pitchFamily="2" charset="-18"/>
              </a:rPr>
              <a:t>Ograniczona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3200" dirty="0">
                <a:solidFill>
                  <a:srgbClr val="FF99CC"/>
                </a:solidFill>
                <a:latin typeface="Montserrat" panose="00000500000000000000" pitchFamily="2" charset="-18"/>
              </a:rPr>
              <a:t>Wzajemna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3200" dirty="0">
                <a:solidFill>
                  <a:srgbClr val="FF99CC"/>
                </a:solidFill>
                <a:latin typeface="Montserrat" panose="00000500000000000000" pitchFamily="2" charset="-18"/>
              </a:rPr>
              <a:t>Odwoływalna</a:t>
            </a:r>
            <a:endParaRPr sz="3200" dirty="0">
              <a:solidFill>
                <a:srgbClr val="FF99CC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401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77A7D28-3CB1-0DB7-F18C-CF4902983B9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7826F9F4-F5D0-6C2E-E580-3194E89F889B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B0B3C894-82DE-8348-E86D-0601A042BD2B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5E3BA212-232A-16CD-64AC-4EB6F9174814}"/>
              </a:ext>
            </a:extLst>
          </p:cNvPr>
          <p:cNvSpPr txBox="1"/>
          <p:nvPr/>
        </p:nvSpPr>
        <p:spPr bwMode="auto">
          <a:xfrm>
            <a:off x="538803" y="86465"/>
            <a:ext cx="8298825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</a:rPr>
              <a:t>Przemoc seksualna w kodeksie karnym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0D723A96-3D7D-8556-9CF7-01939B447A8F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B0DDDA1F-1340-3ACD-B727-BFAAD8502D1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4A4BF56F-DD7F-0DA2-0D75-BA61263FD620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6F2CF35A-A08C-9A84-1E27-D7D578B50A9D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>
            <a:extLst>
              <a:ext uri="{FF2B5EF4-FFF2-40B4-BE49-F238E27FC236}">
                <a16:creationId xmlns:a16="http://schemas.microsoft.com/office/drawing/2014/main" id="{5BB4567C-6C7B-18EC-A171-A4B38E4CE92F}"/>
              </a:ext>
            </a:extLst>
          </p:cNvPr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538803" y="4885268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7884D69C-1F68-E5C0-9FAE-0649E9CFB1FB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7A3BC84F-1988-0A39-91EC-A7A25694D681}"/>
              </a:ext>
            </a:extLst>
          </p:cNvPr>
          <p:cNvSpPr txBox="1"/>
          <p:nvPr/>
        </p:nvSpPr>
        <p:spPr bwMode="auto">
          <a:xfrm>
            <a:off x="399927" y="386551"/>
            <a:ext cx="8590887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pl-PL" sz="1600" b="1" i="0" dirty="0">
                <a:solidFill>
                  <a:srgbClr val="FF99CC"/>
                </a:solidFill>
                <a:latin typeface="Montserrat" panose="00000500000000000000" pitchFamily="2" charset="-18"/>
              </a:rPr>
              <a:t>Rozdział  XXV</a:t>
            </a:r>
            <a:endParaRPr sz="1600" dirty="0">
              <a:solidFill>
                <a:srgbClr val="FF99CC"/>
              </a:solidFill>
              <a:latin typeface="Montserrat" panose="00000500000000000000" pitchFamily="2" charset="-18"/>
            </a:endParaRPr>
          </a:p>
          <a:p>
            <a:pPr algn="ctr">
              <a:defRPr/>
            </a:pPr>
            <a:r>
              <a:rPr lang="pl-PL" sz="1600" b="1" i="0" dirty="0">
                <a:solidFill>
                  <a:srgbClr val="FF99CC"/>
                </a:solidFill>
                <a:latin typeface="Montserrat" panose="00000500000000000000" pitchFamily="2" charset="-18"/>
              </a:rPr>
              <a:t>Przestępstwa przeciwko wolności seksualnej i obyczajności</a:t>
            </a:r>
            <a:endParaRPr sz="1600" dirty="0">
              <a:solidFill>
                <a:srgbClr val="FF99CC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  197.  [Zgwałcenie i wymuszenie czynności seksualnej]</a:t>
            </a:r>
            <a:endParaRPr lang="pl-PL" sz="1600" b="1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  198.  [Seksualne wykorzystanie niepoczytalności lub bezradności]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199.  [Seksualne wykorzystanie stosunku zależności lub krytycznego położenia]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200.  [Seksualne wykorzystanie małoletniego]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200a.  [Elektroniczna korupcja seksualna małoletniego]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200b.  [Propagowanie pedofilii]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201.  [Kazirodztwo]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202.  [Publiczne prezentowanie treści pornograficznych]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203.  [Zmuszenie do uprawiania prostytucji]</a:t>
            </a:r>
            <a:endParaRPr sz="1600" dirty="0">
              <a:latin typeface="Montserrat" panose="00000500000000000000" pitchFamily="2" charset="-18"/>
            </a:endParaRPr>
          </a:p>
          <a:p>
            <a:pPr>
              <a:defRPr/>
            </a:pPr>
            <a:r>
              <a:rPr lang="pl-PL" sz="16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Art.  204.  [Stręczycielstwo, sutenerstwo i kuplerstwo]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FF99CC"/>
                </a:solidFill>
                <a:latin typeface="Montserrat" panose="00000500000000000000" pitchFamily="2" charset="-18"/>
              </a:rPr>
              <a:t>Rozdział XXVIII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FF99CC"/>
                </a:solidFill>
                <a:latin typeface="Montserrat" panose="00000500000000000000" pitchFamily="2" charset="-18"/>
              </a:rPr>
              <a:t>Przestępstwa przeciwko prawom osób wykonujących pracę zarobkową</a:t>
            </a:r>
          </a:p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Art. 218 § 1a Złośliwe lub uporczywe naruszanie praw pracownika</a:t>
            </a:r>
            <a:endParaRPr sz="16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214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/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 bwMode="auto">
          <a:xfrm>
            <a:off x="538803" y="86465"/>
            <a:ext cx="818306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b="1" dirty="0">
                <a:solidFill>
                  <a:srgbClr val="FF99CC"/>
                </a:solidFill>
              </a:rPr>
              <a:t>Przemoc seksualna w kodeksie karnym – zgwałcenie i wymuszenie czynności seksualnej</a:t>
            </a:r>
            <a:endParaRPr sz="14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/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229809" y="4936105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 bwMode="auto">
          <a:xfrm>
            <a:off x="1022271" y="514085"/>
            <a:ext cx="76996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>
              <a:defRPr/>
            </a:pPr>
            <a:r>
              <a:rPr lang="pl-PL" sz="1200" b="0" i="0" u="sng" dirty="0">
                <a:solidFill>
                  <a:schemeClr val="bg1"/>
                </a:solidFill>
                <a:latin typeface="Montserrat" panose="00000500000000000000" pitchFamily="2" charset="-18"/>
              </a:rPr>
              <a:t>Art.  197.  [Zgwałcenie i wymuszenie czynności seksualnej]</a:t>
            </a:r>
            <a:endParaRPr lang="pl-PL" sz="1200" b="0" i="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§ 1. Kto doprowadza inną osobę do obcowania płciowego przemocą, groźbą bezprawną, podstępem lub w inny sposób mimo braku jej zgody, podlega karze pozbawienia wolności od lat 2 do 15.</a:t>
            </a:r>
          </a:p>
          <a:p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§ 1a. Tej samej karze podlega, kto doprowadza inną osobę do obcowania płciowego wykorzystując brak możliwości rozpoznania przez nią znaczenia czynu lub pokierowania swoim postępowaniem.</a:t>
            </a:r>
          </a:p>
          <a:p>
            <a:r>
              <a:rPr lang="pl-PL" sz="1200" dirty="0">
                <a:solidFill>
                  <a:schemeClr val="bg1"/>
                </a:solidFill>
                <a:latin typeface="Montserrat" panose="00000500000000000000" pitchFamily="2" charset="-18"/>
              </a:rPr>
              <a:t>§ 2. Jeżeli sprawca w sposób określony w § 1 lub 1a doprowadza inną osobę do poddania się innej czynności seksualnej albo wykonania takiej czynności, podlega karze pozbawienia wolności od 6 miesięcy do lat 8.</a:t>
            </a:r>
            <a:endParaRPr lang="en-GB" sz="12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3.  Jeżeli sprawca dopuszcza się zgwałcenia:1) wspólnie z inną osobą,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2) (uchylony),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3) wobec wstępnego, zstępnego, przysposobionego, przysposabiającego, brata lub siostry,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4) posługując się bronią palną, nożem lub innym podobnie niebezpiecznym przedmiotem lub środkiem obezwładniającym albo działając w inny sposób bezpośrednio zagrażający życiu,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5) wobec kobiety ciężarnej,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6) utrwalając obraz lub dźwięk z przebiegu czynu,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podlega karze pozbawienia wolności od lat 3 do 20.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4.  Jeżeli sprawca dopuszcza się zgwałcenia wobec małoletniego poniżej lat 15 lub sprawca czynu określonego w § 1-3 działa ze szczególnym okrucieństwem lub następstwem tego czynu jest ciężki uszczerbek na zdrowiu, podlega karze pozbawienia wolności na czas nie krótszy od lat 5 albo karze dożywotniego pozbawienia wolności.</a:t>
            </a:r>
            <a:endParaRPr sz="1200"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2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5.  Jeżeli następstwem czynu określonego w § 1-4 jest śmierć człowieka, sprawca podlega karze pozbawienia wolności na czas nie krótszy od lat 8 albo karze dożywotniego pozbawienia wolności.</a:t>
            </a:r>
            <a:endParaRPr sz="1200" dirty="0">
              <a:latin typeface="Montserrat" panose="00000500000000000000" pitchFamily="2" charset="-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/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</a:rPr>
              <a:t>Obowiązek zgłaszania przemocy seksualnej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/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55834" y="1688787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/>
          <p:nvPr/>
        </p:nvPicPr>
        <p:blipFill>
          <a:blip r:embed="rId5">
            <a:alphaModFix/>
          </a:blip>
          <a:srcRect l="29438"/>
          <a:stretch/>
        </p:blipFill>
        <p:spPr bwMode="auto">
          <a:xfrm>
            <a:off x="1073031" y="4669162"/>
            <a:ext cx="902885" cy="1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 bwMode="auto">
          <a:xfrm>
            <a:off x="722200" y="495934"/>
            <a:ext cx="7699600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Osoby, które nie reprezentują Policji albo prokuratury mają wyłącznie społeczny obowiązek zgłoszenia, że doszło do zgwałcenia. Oznacza to, że </a:t>
            </a:r>
            <a:r>
              <a:rPr lang="pl-PL" sz="1400" b="1" dirty="0">
                <a:solidFill>
                  <a:schemeClr val="bg1"/>
                </a:solidFill>
                <a:latin typeface="Montserrat" panose="00000500000000000000" pitchFamily="2" charset="-18"/>
              </a:rPr>
              <a:t>niezgłoszenie nie wiąże się z żadną sankcją.</a:t>
            </a:r>
            <a:endParaRPr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  <a:t>Zgodnie z art. 240 kk, prawny (czyli za niezgłoszenie jest sankcja karna) obowiązek zgłoszenia dotyczy wyłącznie tzw. zgwałceń kwalifikowanych, czyli z art. 197, paragraf 3-5:</a:t>
            </a:r>
            <a:br>
              <a:rPr lang="pl-PL" sz="1400" dirty="0">
                <a:solidFill>
                  <a:schemeClr val="bg1"/>
                </a:solidFill>
                <a:latin typeface="Montserrat" panose="00000500000000000000" pitchFamily="2" charset="-18"/>
              </a:rPr>
            </a:br>
            <a:endParaRPr lang="pl-PL" sz="14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4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3.  Jeżeli sprawca dopuszcza się zgwałcenia: wspólnie z inną osobą, wobec wstępnego, zstępnego, przysposobionego, przysposabiającego, brata lub siostry, posługując się bronią palną, nożem lub innym podobnie niebezpiecznym przedmiotem lub środkiem obezwładniającym albo działając w inny sposób bezpośrednio zagrażający życiu, wobec kobiety ciężarnej, utrwalając obraz lub dźwięk z przebiegu czynu,</a:t>
            </a:r>
            <a:endParaRPr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4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4.  Jeżeli sprawca dopuszcza się zgwałcenia wobec małoletniego poniżej lat 15 lub sprawca działa ze szczególnym okrucieństwem lub następstwem czynu jest ciężki uszczerbek na zdrowiu,</a:t>
            </a:r>
            <a:endParaRPr dirty="0">
              <a:latin typeface="Montserrat" panose="00000500000000000000" pitchFamily="2" charset="-18"/>
            </a:endParaRPr>
          </a:p>
          <a:p>
            <a:pPr algn="l">
              <a:defRPr/>
            </a:pPr>
            <a:r>
              <a:rPr lang="pl-PL" sz="1400" b="0" i="0" dirty="0">
                <a:solidFill>
                  <a:schemeClr val="bg1"/>
                </a:solidFill>
                <a:latin typeface="Montserrat" panose="00000500000000000000" pitchFamily="2" charset="-18"/>
              </a:rPr>
              <a:t>§  5.  Jeżeli następstwem czynu jest śmierć człowieka.</a:t>
            </a:r>
            <a:endParaRPr dirty="0">
              <a:latin typeface="Montserrat" panose="00000500000000000000" pitchFamily="2" charset="-18"/>
            </a:endParaRPr>
          </a:p>
          <a:p>
            <a:pPr algn="l">
              <a:defRPr/>
            </a:pPr>
            <a:endParaRPr lang="pl-PL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0" i="0" u="none" strike="noStrike" dirty="0">
                <a:solidFill>
                  <a:schemeClr val="bg1"/>
                </a:solidFill>
                <a:latin typeface="Montserrat" panose="00000500000000000000" pitchFamily="2" charset="-18"/>
              </a:rPr>
              <a:t>A także art. 198, 200 i 156 (okaleczanie narządów płciowych kobiet)</a:t>
            </a:r>
            <a:endParaRPr lang="pl-PL" sz="1600" b="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>
              <a:defRPr/>
            </a:pPr>
            <a:br>
              <a:rPr lang="pl-PL" dirty="0"/>
            </a:br>
            <a:endParaRPr lang="pl-PL" sz="1400" b="0" i="0" dirty="0">
              <a:solidFill>
                <a:schemeClr val="bg1"/>
              </a:solidFill>
            </a:endParaRPr>
          </a:p>
          <a:p>
            <a:pPr>
              <a:defRPr/>
            </a:pPr>
            <a:endParaRPr lang="pl-PL" b="1" i="0" dirty="0">
              <a:solidFill>
                <a:srgbClr val="212529"/>
              </a:solidFill>
              <a:latin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/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Ważne informacje dla pokrzywdzonych, które chcą zgłosić przemoc seksualną</a:t>
            </a:r>
            <a:endParaRPr sz="2000" b="1" dirty="0">
              <a:solidFill>
                <a:srgbClr val="FF99CC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/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 bwMode="auto">
          <a:xfrm>
            <a:off x="1009256" y="573383"/>
            <a:ext cx="7699600" cy="487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endParaRPr lang="pl-PL" sz="1400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Policja tylko przyjmuje zgłoszenie i pyta o podstawowe fakty.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Wyjaśnijmy procedurę.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Przesłuchanie szczegółowe odbywa się tylko raz, w „niebieskim/przyjaznym pokoju” w sądzie i jest nagrywane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. W pokoju podczas przesłuchania, oprócz osoby poszkodowanej i osoby ją wspierającej, może być obecna/y tylko sędzia i biegła psycholożka/psycholog, ew. tłumacz. Pozostałe osoby znajdują się w pomieszczeniu technicznym.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Uwaga: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biegła nie jest tam po to, żeby wspierać pokrzywdzoną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, tylko przede wszystkim żeby ocenić wiarygodność jej zeznań.</a:t>
            </a:r>
            <a:endParaRPr lang="pl-PL" sz="1300" dirty="0">
              <a:latin typeface="Montserrat" panose="00000500000000000000" pitchFamily="2" charset="-18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Osoba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pokrzywdzona ma prawo do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 obecności i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wsparcia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wskazanej przez siebie osoby 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dorosłej, chyba że sąd zdecyduje inaczej.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Osoba pokrzywdzona może być tylko świadkiem, albo </a:t>
            </a:r>
            <a:r>
              <a:rPr lang="pl-PL" sz="1300" dirty="0" err="1">
                <a:solidFill>
                  <a:schemeClr val="bg1"/>
                </a:solidFill>
                <a:latin typeface="Montserrat" panose="00000500000000000000" pitchFamily="2" charset="-18"/>
              </a:rPr>
              <a:t>oskarżycielką_em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 </a:t>
            </a:r>
            <a:r>
              <a:rPr lang="pl-PL" sz="1300" dirty="0" err="1">
                <a:solidFill>
                  <a:schemeClr val="bg1"/>
                </a:solidFill>
                <a:latin typeface="Montserrat" panose="00000500000000000000" pitchFamily="2" charset="-18"/>
              </a:rPr>
              <a:t>posiłkową_ym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.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Lepiej mieć status oskarżycielki 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– to daje prawa, a nie nakłada obowiązków.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Jeśli konieczne będzie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złożenie zeznań 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podczas rozprawy, można to zrobić z pomieszczenia w sądzie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za pośrednictwem łącza wideo,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 nie wchodząc na salę rozpraw. Pokrzywdzona jest przesłuchiwana zawsze w bezpiecznym pokoju.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Osoba pokrzywdzona ma </a:t>
            </a:r>
            <a:r>
              <a:rPr lang="pl-PL" sz="1300" b="1" dirty="0">
                <a:solidFill>
                  <a:schemeClr val="bg1"/>
                </a:solidFill>
                <a:latin typeface="Montserrat" panose="00000500000000000000" pitchFamily="2" charset="-18"/>
              </a:rPr>
              <a:t>tylko tydzień na złożenie zażalenia </a:t>
            </a: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na decyzję prokuratora o umorzeniu postępowania.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Przygotowujemy osobę, która zgłasza zgwałcenie, żeby nie wiązała swojego samopoczucia i tego, co myśli o zdarzeniu, z wynikiem postępowania karnego.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300" dirty="0">
                <a:solidFill>
                  <a:schemeClr val="bg1"/>
                </a:solidFill>
                <a:latin typeface="Montserrat" panose="00000500000000000000" pitchFamily="2" charset="-18"/>
              </a:rPr>
              <a:t>Jeżeli osoba ma luki w pamięci albo podejrzewa, że mogła zostać odurzona, może zabezpieczyć próbkę moczu i przechować ją w lodówce.</a:t>
            </a:r>
            <a:endParaRPr lang="en-GB" sz="1300" dirty="0">
              <a:solidFill>
                <a:schemeClr val="tx2"/>
              </a:solidFill>
              <a:latin typeface="Montserrat" panose="00000500000000000000" pitchFamily="2" charset="-18"/>
            </a:endParaRPr>
          </a:p>
          <a:p>
            <a:pPr marL="285750" indent="-285750">
              <a:buFont typeface="Wingdings"/>
              <a:buChar char="Ø"/>
              <a:defRPr/>
            </a:pPr>
            <a:endParaRPr lang="pl-PL" b="1" i="0" dirty="0">
              <a:solidFill>
                <a:srgbClr val="212529"/>
              </a:solidFill>
              <a:latin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14D0FAB-B820-4A15-3480-A321A6E3CBC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7">
            <a:extLst>
              <a:ext uri="{FF2B5EF4-FFF2-40B4-BE49-F238E27FC236}">
                <a16:creationId xmlns:a16="http://schemas.microsoft.com/office/drawing/2014/main" id="{3393CBBE-5C4A-8AD4-6D74-B826039546C1}"/>
              </a:ext>
            </a:extLst>
          </p:cNvPr>
          <p:cNvSpPr/>
          <p:nvPr/>
        </p:nvSpPr>
        <p:spPr bwMode="auto">
          <a:xfrm>
            <a:off x="0" y="20538"/>
            <a:ext cx="9144000" cy="5143500"/>
          </a:xfrm>
          <a:prstGeom prst="rect">
            <a:avLst/>
          </a:prstGeom>
          <a:solidFill>
            <a:srgbClr val="9A48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4" name="Google Shape;114;p17">
            <a:extLst>
              <a:ext uri="{FF2B5EF4-FFF2-40B4-BE49-F238E27FC236}">
                <a16:creationId xmlns:a16="http://schemas.microsoft.com/office/drawing/2014/main" id="{65ED900C-9AE2-2043-CB27-DD59E7B03A0D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-5169861">
            <a:off x="5475686" y="2488293"/>
            <a:ext cx="5527028" cy="411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extLst>
              <a:ext uri="{FF2B5EF4-FFF2-40B4-BE49-F238E27FC236}">
                <a16:creationId xmlns:a16="http://schemas.microsoft.com/office/drawing/2014/main" id="{D22FCE44-4335-8C08-BCEF-DC04CF4398E2}"/>
              </a:ext>
            </a:extLst>
          </p:cNvPr>
          <p:cNvSpPr txBox="1"/>
          <p:nvPr/>
        </p:nvSpPr>
        <p:spPr bwMode="auto">
          <a:xfrm>
            <a:off x="538803" y="86465"/>
            <a:ext cx="7066107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>
                <a:solidFill>
                  <a:srgbClr val="FF99CC"/>
                </a:solidFill>
                <a:latin typeface="Montserrat"/>
                <a:ea typeface="Montserrat"/>
                <a:cs typeface="Montserrat"/>
              </a:rPr>
              <a:t>Przykłady molestowania seksualnego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6" name="Google Shape;116;p17">
            <a:extLst>
              <a:ext uri="{FF2B5EF4-FFF2-40B4-BE49-F238E27FC236}">
                <a16:creationId xmlns:a16="http://schemas.microsoft.com/office/drawing/2014/main" id="{6857AE49-24BE-B6CA-A3A0-FEBF6E1F4784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 rot="2141684">
            <a:off x="-1137728" y="1706893"/>
            <a:ext cx="3392819" cy="26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extLst>
              <a:ext uri="{FF2B5EF4-FFF2-40B4-BE49-F238E27FC236}">
                <a16:creationId xmlns:a16="http://schemas.microsoft.com/office/drawing/2014/main" id="{5C2186AC-064F-8DA5-09F8-A9A5A2038434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03080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extLst>
              <a:ext uri="{FF2B5EF4-FFF2-40B4-BE49-F238E27FC236}">
                <a16:creationId xmlns:a16="http://schemas.microsoft.com/office/drawing/2014/main" id="{F094BD8F-CEC9-3D3E-6B7C-E204EF561CB5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837629" y="4842471"/>
            <a:ext cx="134245" cy="1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>
            <a:extLst>
              <a:ext uri="{FF2B5EF4-FFF2-40B4-BE49-F238E27FC236}">
                <a16:creationId xmlns:a16="http://schemas.microsoft.com/office/drawing/2014/main" id="{6F1957C1-9FCF-FC0C-4AA1-83CA8F7C681C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03075" y="4542475"/>
            <a:ext cx="67500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>
            <a:extLst>
              <a:ext uri="{FF2B5EF4-FFF2-40B4-BE49-F238E27FC236}">
                <a16:creationId xmlns:a16="http://schemas.microsoft.com/office/drawing/2014/main" id="{A6C2D473-CD21-2F04-489E-33C874FD5270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 rot="-4175616">
            <a:off x="8735955" y="207395"/>
            <a:ext cx="196847" cy="1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DCF5DB82-4D06-755F-1E64-72E8D7567FBE}"/>
              </a:ext>
            </a:extLst>
          </p:cNvPr>
          <p:cNvSpPr txBox="1"/>
          <p:nvPr/>
        </p:nvSpPr>
        <p:spPr bwMode="auto">
          <a:xfrm>
            <a:off x="1009256" y="573383"/>
            <a:ext cx="76996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Niechciane: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propozycje seksualne (w tym jawne lub ukryte propozycje kontaktu lub aktywności seksualnej)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żądania przysług seksualnych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dotykanie mające charakter seksualny (niechciane przytulanie, całowanie, chwytanie, ściskanie, przytrzymywanie)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pisanie lub wypowiadanie komentarzy i żartów o tematyce seksualnej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eksponowanie przedmiotów lub materiałów o podtekście seksualnym (np. erotyczne/pornograficzne kalendarze, fotografie, tapety w komputerze)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osobiste uwagi dotyczące seksu lub seksualności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komentarze o charakterze seksualnym dotyczące wyglądu 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-18"/>
              </a:rPr>
              <a:t>rozmowa o osobie z użyciem określeń odnoszących się do seksu (w czyjejś obecności lub udając, że nie dostrzega się czyjejś obecności).</a:t>
            </a:r>
            <a:endParaRPr lang="pl-PL" sz="1600" b="1" i="0" dirty="0">
              <a:solidFill>
                <a:srgbClr val="212529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9146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2934</Words>
  <Application>Microsoft Office PowerPoint</Application>
  <DocSecurity>0</DocSecurity>
  <PresentationFormat>Pokaz na ekranie (16:9)</PresentationFormat>
  <Paragraphs>290</Paragraphs>
  <Slides>30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41" baseType="lpstr">
      <vt:lpstr>Aptos</vt:lpstr>
      <vt:lpstr>Arial</vt:lpstr>
      <vt:lpstr>Fira Sans</vt:lpstr>
      <vt:lpstr>Lato</vt:lpstr>
      <vt:lpstr>Monserrat</vt:lpstr>
      <vt:lpstr>Montserrat</vt:lpstr>
      <vt:lpstr>Roboto</vt:lpstr>
      <vt:lpstr>Symbol</vt:lpstr>
      <vt:lpstr>Times New Roman</vt:lpstr>
      <vt:lpstr>Wingdings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user</dc:creator>
  <cp:keywords/>
  <dc:description/>
  <cp:lastModifiedBy>Katarzyna Nowakowska</cp:lastModifiedBy>
  <cp:revision>122</cp:revision>
  <dcterms:modified xsi:type="dcterms:W3CDTF">2025-10-13T07:58:16Z</dcterms:modified>
  <cp:category/>
  <dc:identifier/>
  <cp:contentStatus/>
  <dc:language>pl-PL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(16:9)</vt:lpwstr>
  </property>
  <property fmtid="{D5CDD505-2E9C-101B-9397-08002B2CF9AE}" pid="3" name="Slides">
    <vt:i4>28</vt:i4>
  </property>
</Properties>
</file>