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1"/>
    <p:sldMasterId id="2147483737" r:id="rId2"/>
  </p:sldMasterIdLst>
  <p:notesMasterIdLst>
    <p:notesMasterId r:id="rId24"/>
  </p:notesMasterIdLst>
  <p:handoutMasterIdLst>
    <p:handoutMasterId r:id="rId25"/>
  </p:handoutMasterIdLst>
  <p:sldIdLst>
    <p:sldId id="281" r:id="rId3"/>
    <p:sldId id="355" r:id="rId4"/>
    <p:sldId id="370" r:id="rId5"/>
    <p:sldId id="372" r:id="rId6"/>
    <p:sldId id="392" r:id="rId7"/>
    <p:sldId id="366" r:id="rId8"/>
    <p:sldId id="369" r:id="rId9"/>
    <p:sldId id="393" r:id="rId10"/>
    <p:sldId id="368" r:id="rId11"/>
    <p:sldId id="375" r:id="rId12"/>
    <p:sldId id="394" r:id="rId13"/>
    <p:sldId id="386" r:id="rId14"/>
    <p:sldId id="395" r:id="rId15"/>
    <p:sldId id="387" r:id="rId16"/>
    <p:sldId id="396" r:id="rId17"/>
    <p:sldId id="388" r:id="rId18"/>
    <p:sldId id="397" r:id="rId19"/>
    <p:sldId id="398" r:id="rId20"/>
    <p:sldId id="399" r:id="rId21"/>
    <p:sldId id="365" r:id="rId22"/>
    <p:sldId id="360" r:id="rId23"/>
  </p:sldIdLst>
  <p:sldSz cx="12192000" cy="6858000"/>
  <p:notesSz cx="6858000" cy="9144000"/>
  <p:embeddedFontLst>
    <p:embeddedFont>
      <p:font typeface="Avenir Next LT Pro" panose="020B0504020202020204" pitchFamily="34" charset="-18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Roboto Light" panose="02000000000000000000" pitchFamily="2" charset="0"/>
      <p:regular r:id="rId36"/>
      <p: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395814B-4850-45BB-A937-3C7174CD20D0}">
          <p14:sldIdLst>
            <p14:sldId id="281"/>
            <p14:sldId id="355"/>
            <p14:sldId id="370"/>
            <p14:sldId id="372"/>
            <p14:sldId id="392"/>
            <p14:sldId id="366"/>
            <p14:sldId id="369"/>
            <p14:sldId id="393"/>
            <p14:sldId id="368"/>
            <p14:sldId id="375"/>
            <p14:sldId id="394"/>
            <p14:sldId id="386"/>
            <p14:sldId id="395"/>
            <p14:sldId id="387"/>
            <p14:sldId id="396"/>
            <p14:sldId id="388"/>
            <p14:sldId id="397"/>
            <p14:sldId id="398"/>
            <p14:sldId id="399"/>
            <p14:sldId id="365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000000"/>
    <a:srgbClr val="002060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107" autoAdjust="0"/>
    <p:restoredTop sz="86410"/>
  </p:normalViewPr>
  <p:slideViewPr>
    <p:cSldViewPr snapToGrid="0">
      <p:cViewPr varScale="1">
        <p:scale>
          <a:sx n="97" d="100"/>
          <a:sy n="97" d="100"/>
        </p:scale>
        <p:origin x="1164" y="96"/>
      </p:cViewPr>
      <p:guideLst>
        <p:guide pos="360"/>
        <p:guide pos="7392"/>
        <p:guide orient="horz" pos="216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47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rownowazni.uw.edu.pl/wp-content/uploads/sites/105/2022/07/guide-to-the-prevention-of-sexual-harassment.pdf" TargetMode="External"/><Relationship Id="rId3" Type="http://schemas.openxmlformats.org/officeDocument/2006/relationships/hyperlink" Target="https://monitor.uw.edu.pl/Lists/Uchway/Attachments/6871/M.2024.61.Zarz.21.pdf" TargetMode="External"/><Relationship Id="rId7" Type="http://schemas.openxmlformats.org/officeDocument/2006/relationships/hyperlink" Target="https://rownowazni.uw.edu.pl/wp-content/uploads/sites/105/2022/07/FINAL_informator-o-przeciwdzialaniu-molestowniu-1.pdf" TargetMode="External"/><Relationship Id="rId2" Type="http://schemas.openxmlformats.org/officeDocument/2006/relationships/hyperlink" Target="https://rownowazni.uw.edu.pl/wp-content/uploads/sites/105/2022/07/GEP-ENG_-FIN.pdf" TargetMode="External"/><Relationship Id="rId1" Type="http://schemas.openxmlformats.org/officeDocument/2006/relationships/hyperlink" Target="https://rownowazni.uw.edu.pl/wp-content/uploads/sites/105/2022/07/XII_GEP-PL_plan-na-rownowsc-elektro.pdf" TargetMode="External"/><Relationship Id="rId6" Type="http://schemas.openxmlformats.org/officeDocument/2006/relationships/hyperlink" Target="https://rownowazni.uw.edu.pl/wp-content/uploads/sites/105/2022/07/podrecznik-rantydysk-eng.pdf" TargetMode="External"/><Relationship Id="rId5" Type="http://schemas.openxmlformats.org/officeDocument/2006/relationships/hyperlink" Target="https://rownowazni.uw.edu.pl/wp-content/uploads/sites/105/2022/07/podrecznik-antydysk.pdf" TargetMode="External"/><Relationship Id="rId4" Type="http://schemas.openxmlformats.org/officeDocument/2006/relationships/hyperlink" Target="chrome-extension://efaidnbmnnnibpcajpcglclefindmkaj/https:/rownowazni.uw.edu.pl/wp-content/uploads/sites/105/2024/05/final_EN_M.2024.61.Zarz_.21.pdf" TargetMode="External"/><Relationship Id="rId9" Type="http://schemas.openxmlformats.org/officeDocument/2006/relationships/hyperlink" Target="https://rownowazni.uw.edu.pl/rekomendacje-dotyczace-jezyka-niedyskryminujacego-na-uw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ownowazni.uw.edu.pl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rownowazni.uw.edu.pl/formularz-zgloszeniowy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rownowazni.uw.edu.pl/wp-content/uploads/sites/105/2022/07/guide-to-the-prevention-of-sexual-harassment.pdf" TargetMode="External"/><Relationship Id="rId3" Type="http://schemas.openxmlformats.org/officeDocument/2006/relationships/hyperlink" Target="https://monitor.uw.edu.pl/Lists/Uchway/Attachments/6871/M.2024.61.Zarz.21.pdf" TargetMode="External"/><Relationship Id="rId7" Type="http://schemas.openxmlformats.org/officeDocument/2006/relationships/hyperlink" Target="https://rownowazni.uw.edu.pl/wp-content/uploads/sites/105/2022/07/FINAL_informator-o-przeciwdzialaniu-molestowniu-1.pdf" TargetMode="External"/><Relationship Id="rId2" Type="http://schemas.openxmlformats.org/officeDocument/2006/relationships/hyperlink" Target="https://rownowazni.uw.edu.pl/wp-content/uploads/sites/105/2022/07/GEP-ENG_-FIN.pdf" TargetMode="External"/><Relationship Id="rId1" Type="http://schemas.openxmlformats.org/officeDocument/2006/relationships/hyperlink" Target="https://rownowazni.uw.edu.pl/wp-content/uploads/sites/105/2022/07/XII_GEP-PL_plan-na-rownowsc-elektro.pdf" TargetMode="External"/><Relationship Id="rId6" Type="http://schemas.openxmlformats.org/officeDocument/2006/relationships/hyperlink" Target="https://rownowazni.uw.edu.pl/wp-content/uploads/sites/105/2022/07/podrecznik-rantydysk-eng.pdf" TargetMode="External"/><Relationship Id="rId5" Type="http://schemas.openxmlformats.org/officeDocument/2006/relationships/hyperlink" Target="https://rownowazni.uw.edu.pl/wp-content/uploads/sites/105/2022/07/podrecznik-antydysk.pdf" TargetMode="External"/><Relationship Id="rId4" Type="http://schemas.openxmlformats.org/officeDocument/2006/relationships/hyperlink" Target="chrome-extension://efaidnbmnnnibpcajpcglclefindmkaj/https:/rownowazni.uw.edu.pl/wp-content/uploads/sites/105/2024/05/final_EN_M.2024.61.Zarz_.21.pdf" TargetMode="External"/><Relationship Id="rId9" Type="http://schemas.openxmlformats.org/officeDocument/2006/relationships/hyperlink" Target="https://rownowazni.uw.edu.pl/rekomendacje-dotyczace-jezyka-niedyskryminujacego-na-uw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ownowazni.uw.edu.pl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rownowazni.uw.edu.pl/formularz-zgloszeniow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14E3D-D4EA-494A-AF1E-D7842DA03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C04C1CC4-3C17-4185-93F8-2C43BCD177CD}">
      <dgm:prSet/>
      <dgm:spPr/>
      <dgm:t>
        <a:bodyPr/>
        <a:lstStyle/>
        <a:p>
          <a:r>
            <a:rPr lang="en-GB" u="sng">
              <a:hlinkClick xmlns:r="http://schemas.openxmlformats.org/officeDocument/2006/relationships" r:id="rId1"/>
            </a:rPr>
            <a:t>Plan Równości Płci</a:t>
          </a:r>
          <a:r>
            <a:rPr lang="en-GB"/>
            <a:t> – </a:t>
          </a:r>
          <a:r>
            <a:rPr lang="en-GB" u="sng">
              <a:hlinkClick xmlns:r="http://schemas.openxmlformats.org/officeDocument/2006/relationships" r:id="rId2"/>
            </a:rPr>
            <a:t>Gender Equality Plan</a:t>
          </a:r>
          <a:endParaRPr lang="pl-PL"/>
        </a:p>
      </dgm:t>
    </dgm:pt>
    <dgm:pt modelId="{97B98119-2A8D-4D09-8B03-44E4282C100F}" type="parTrans" cxnId="{04F7A62B-0885-4095-85AB-A059F8520AC9}">
      <dgm:prSet/>
      <dgm:spPr/>
      <dgm:t>
        <a:bodyPr/>
        <a:lstStyle/>
        <a:p>
          <a:endParaRPr lang="pl-PL"/>
        </a:p>
      </dgm:t>
    </dgm:pt>
    <dgm:pt modelId="{5D29C558-DE86-46ED-9CD5-0D42175FF306}" type="sibTrans" cxnId="{04F7A62B-0885-4095-85AB-A059F8520AC9}">
      <dgm:prSet/>
      <dgm:spPr/>
      <dgm:t>
        <a:bodyPr/>
        <a:lstStyle/>
        <a:p>
          <a:endParaRPr lang="pl-PL"/>
        </a:p>
      </dgm:t>
    </dgm:pt>
    <dgm:pt modelId="{A60E7720-A6B7-40AF-A79A-8B73165DA7D3}">
      <dgm:prSet/>
      <dgm:spPr/>
      <dgm:t>
        <a:bodyPr/>
        <a:lstStyle/>
        <a:p>
          <a:r>
            <a:rPr lang="pl-PL" u="sng">
              <a:hlinkClick xmlns:r="http://schemas.openxmlformats.org/officeDocument/2006/relationships" r:id="rId3"/>
            </a:rPr>
            <a:t>Zarządzenia rektora UW nr 21 z 28 lutego 2024 roku w sprawie polityki przeciwdziałania dyskryminacji, mobbingowi i innym zachowaniom niepożądanym</a:t>
          </a:r>
          <a:r>
            <a:rPr lang="pl-PL" u="sng"/>
            <a:t> </a:t>
          </a:r>
          <a:r>
            <a:rPr lang="pl-PL"/>
            <a:t>oraz </a:t>
          </a:r>
          <a:r>
            <a:rPr lang="pl-PL">
              <a:hlinkClick xmlns:r="http://schemas.openxmlformats.org/officeDocument/2006/relationships" r:id="rId4"/>
            </a:rPr>
            <a:t>wersja angielska</a:t>
          </a:r>
          <a:endParaRPr lang="pl-PL"/>
        </a:p>
      </dgm:t>
    </dgm:pt>
    <dgm:pt modelId="{921280BC-87E9-4DB7-97A1-DF79089BD5F5}" type="parTrans" cxnId="{2FEA02C7-65B2-4032-97AD-565328DB403D}">
      <dgm:prSet/>
      <dgm:spPr/>
      <dgm:t>
        <a:bodyPr/>
        <a:lstStyle/>
        <a:p>
          <a:endParaRPr lang="pl-PL"/>
        </a:p>
      </dgm:t>
    </dgm:pt>
    <dgm:pt modelId="{610B3C05-D1A8-422D-92AA-E507F8CEA8E3}" type="sibTrans" cxnId="{2FEA02C7-65B2-4032-97AD-565328DB403D}">
      <dgm:prSet/>
      <dgm:spPr/>
      <dgm:t>
        <a:bodyPr/>
        <a:lstStyle/>
        <a:p>
          <a:endParaRPr lang="pl-PL"/>
        </a:p>
      </dgm:t>
    </dgm:pt>
    <dgm:pt modelId="{AE8AC360-0895-41A9-BD42-CDE20BA17472}">
      <dgm:prSet/>
      <dgm:spPr/>
      <dgm:t>
        <a:bodyPr/>
        <a:lstStyle/>
        <a:p>
          <a:r>
            <a:rPr lang="pl-PL" u="sng">
              <a:hlinkClick xmlns:r="http://schemas.openxmlformats.org/officeDocument/2006/relationships" r:id="rId5"/>
            </a:rPr>
            <a:t>Poradnik antydyskryminacyjny</a:t>
          </a:r>
          <a:r>
            <a:rPr lang="pl-PL"/>
            <a:t> – </a:t>
          </a:r>
          <a:r>
            <a:rPr lang="pl-PL" u="sng">
              <a:hlinkClick xmlns:r="http://schemas.openxmlformats.org/officeDocument/2006/relationships" r:id="rId6"/>
            </a:rPr>
            <a:t>Anti-discrimination Guidebook</a:t>
          </a:r>
          <a:endParaRPr lang="pl-PL"/>
        </a:p>
      </dgm:t>
    </dgm:pt>
    <dgm:pt modelId="{0A2655CD-3E0E-4A3D-B00D-5C8E1615966A}" type="parTrans" cxnId="{A5296115-C662-4A03-9585-2B3FF08F81A7}">
      <dgm:prSet/>
      <dgm:spPr/>
      <dgm:t>
        <a:bodyPr/>
        <a:lstStyle/>
        <a:p>
          <a:endParaRPr lang="pl-PL"/>
        </a:p>
      </dgm:t>
    </dgm:pt>
    <dgm:pt modelId="{4332D507-BA94-46F7-B81F-A61B2917B98F}" type="sibTrans" cxnId="{A5296115-C662-4A03-9585-2B3FF08F81A7}">
      <dgm:prSet/>
      <dgm:spPr/>
      <dgm:t>
        <a:bodyPr/>
        <a:lstStyle/>
        <a:p>
          <a:endParaRPr lang="pl-PL"/>
        </a:p>
      </dgm:t>
    </dgm:pt>
    <dgm:pt modelId="{104DC912-8D2C-43C4-BDD9-D01061E85FAC}">
      <dgm:prSet/>
      <dgm:spPr/>
      <dgm:t>
        <a:bodyPr/>
        <a:lstStyle/>
        <a:p>
          <a:r>
            <a:rPr lang="pl-PL" u="sng">
              <a:hlinkClick xmlns:r="http://schemas.openxmlformats.org/officeDocument/2006/relationships" r:id="rId7"/>
            </a:rPr>
            <a:t>Informator o przeciwdziałaniu molestowaniu seksualnemu</a:t>
          </a:r>
          <a:r>
            <a:rPr lang="pl-PL"/>
            <a:t> – </a:t>
          </a:r>
          <a:r>
            <a:rPr lang="pl-PL" u="sng">
              <a:hlinkClick xmlns:r="http://schemas.openxmlformats.org/officeDocument/2006/relationships" r:id="rId8"/>
            </a:rPr>
            <a:t>Guide to the prevention of sexual harassment</a:t>
          </a:r>
          <a:endParaRPr lang="pl-PL"/>
        </a:p>
      </dgm:t>
    </dgm:pt>
    <dgm:pt modelId="{2312E3B6-2626-40C3-BCE6-3DD1B86270FF}" type="parTrans" cxnId="{DB131B7D-33BA-4386-8A8E-24691BA7F467}">
      <dgm:prSet/>
      <dgm:spPr/>
      <dgm:t>
        <a:bodyPr/>
        <a:lstStyle/>
        <a:p>
          <a:endParaRPr lang="pl-PL"/>
        </a:p>
      </dgm:t>
    </dgm:pt>
    <dgm:pt modelId="{F85B1D50-6CFF-4BD2-B1EE-FC464CA72DCD}" type="sibTrans" cxnId="{DB131B7D-33BA-4386-8A8E-24691BA7F467}">
      <dgm:prSet/>
      <dgm:spPr/>
      <dgm:t>
        <a:bodyPr/>
        <a:lstStyle/>
        <a:p>
          <a:endParaRPr lang="pl-PL"/>
        </a:p>
      </dgm:t>
    </dgm:pt>
    <dgm:pt modelId="{04B45D25-DA64-4B9D-8FA8-7F51901F5624}">
      <dgm:prSet/>
      <dgm:spPr/>
      <dgm:t>
        <a:bodyPr/>
        <a:lstStyle/>
        <a:p>
          <a:r>
            <a:rPr lang="pl-PL" u="sng">
              <a:hlinkClick xmlns:r="http://schemas.openxmlformats.org/officeDocument/2006/relationships" r:id="rId9"/>
            </a:rPr>
            <a:t>Rekomendacje dotyczące języka niedyskryminującego na UW</a:t>
          </a:r>
          <a:endParaRPr lang="pl-PL"/>
        </a:p>
      </dgm:t>
    </dgm:pt>
    <dgm:pt modelId="{E1C268B5-9D83-4795-94A9-FD5B646D2B8C}" type="parTrans" cxnId="{714AA52F-4900-45E8-B101-EFE2F5564316}">
      <dgm:prSet/>
      <dgm:spPr/>
      <dgm:t>
        <a:bodyPr/>
        <a:lstStyle/>
        <a:p>
          <a:endParaRPr lang="pl-PL"/>
        </a:p>
      </dgm:t>
    </dgm:pt>
    <dgm:pt modelId="{EC6CF2B8-4F48-4C77-9E28-034C24FE941C}" type="sibTrans" cxnId="{714AA52F-4900-45E8-B101-EFE2F5564316}">
      <dgm:prSet/>
      <dgm:spPr/>
      <dgm:t>
        <a:bodyPr/>
        <a:lstStyle/>
        <a:p>
          <a:endParaRPr lang="pl-PL"/>
        </a:p>
      </dgm:t>
    </dgm:pt>
    <dgm:pt modelId="{485B4A75-2D3A-48EE-861D-854D61C9FC35}" type="pres">
      <dgm:prSet presAssocID="{59014E3D-D4EA-494A-AF1E-D7842DA0373B}" presName="linear" presStyleCnt="0">
        <dgm:presLayoutVars>
          <dgm:animLvl val="lvl"/>
          <dgm:resizeHandles val="exact"/>
        </dgm:presLayoutVars>
      </dgm:prSet>
      <dgm:spPr/>
    </dgm:pt>
    <dgm:pt modelId="{8325BFD8-FABF-4A3C-A12E-E714DF2AD486}" type="pres">
      <dgm:prSet presAssocID="{C04C1CC4-3C17-4185-93F8-2C43BCD177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8516864-F85C-4A56-AE77-6C2B3AB20712}" type="pres">
      <dgm:prSet presAssocID="{5D29C558-DE86-46ED-9CD5-0D42175FF306}" presName="spacer" presStyleCnt="0"/>
      <dgm:spPr/>
    </dgm:pt>
    <dgm:pt modelId="{7458D5F8-AA41-4CCE-BEDA-040DD92F1025}" type="pres">
      <dgm:prSet presAssocID="{A60E7720-A6B7-40AF-A79A-8B73165DA7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F0D00DA-1B2D-4339-9416-F7B3994C8C83}" type="pres">
      <dgm:prSet presAssocID="{610B3C05-D1A8-422D-92AA-E507F8CEA8E3}" presName="spacer" presStyleCnt="0"/>
      <dgm:spPr/>
    </dgm:pt>
    <dgm:pt modelId="{90DB8B3B-106D-493F-9567-9207A3E58BDA}" type="pres">
      <dgm:prSet presAssocID="{AE8AC360-0895-41A9-BD42-CDE20BA174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CDE7EA-5500-48D0-9BAA-1DF6BC8B4D17}" type="pres">
      <dgm:prSet presAssocID="{4332D507-BA94-46F7-B81F-A61B2917B98F}" presName="spacer" presStyleCnt="0"/>
      <dgm:spPr/>
    </dgm:pt>
    <dgm:pt modelId="{D08ED91F-1013-4021-9FFC-D38C5841C212}" type="pres">
      <dgm:prSet presAssocID="{104DC912-8D2C-43C4-BDD9-D01061E85FA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2BEA0C-02C3-4693-9C4E-DA59E9C1440C}" type="pres">
      <dgm:prSet presAssocID="{F85B1D50-6CFF-4BD2-B1EE-FC464CA72DCD}" presName="spacer" presStyleCnt="0"/>
      <dgm:spPr/>
    </dgm:pt>
    <dgm:pt modelId="{928D2EFA-E323-4459-8015-BA6CBC209C38}" type="pres">
      <dgm:prSet presAssocID="{04B45D25-DA64-4B9D-8FA8-7F51901F56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2AEA0B-2C3A-4059-BB56-F9A7DE87FE4C}" type="presOf" srcId="{C04C1CC4-3C17-4185-93F8-2C43BCD177CD}" destId="{8325BFD8-FABF-4A3C-A12E-E714DF2AD486}" srcOrd="0" destOrd="0" presId="urn:microsoft.com/office/officeart/2005/8/layout/vList2"/>
    <dgm:cxn modelId="{A5296115-C662-4A03-9585-2B3FF08F81A7}" srcId="{59014E3D-D4EA-494A-AF1E-D7842DA0373B}" destId="{AE8AC360-0895-41A9-BD42-CDE20BA17472}" srcOrd="2" destOrd="0" parTransId="{0A2655CD-3E0E-4A3D-B00D-5C8E1615966A}" sibTransId="{4332D507-BA94-46F7-B81F-A61B2917B98F}"/>
    <dgm:cxn modelId="{04F7A62B-0885-4095-85AB-A059F8520AC9}" srcId="{59014E3D-D4EA-494A-AF1E-D7842DA0373B}" destId="{C04C1CC4-3C17-4185-93F8-2C43BCD177CD}" srcOrd="0" destOrd="0" parTransId="{97B98119-2A8D-4D09-8B03-44E4282C100F}" sibTransId="{5D29C558-DE86-46ED-9CD5-0D42175FF306}"/>
    <dgm:cxn modelId="{714AA52F-4900-45E8-B101-EFE2F5564316}" srcId="{59014E3D-D4EA-494A-AF1E-D7842DA0373B}" destId="{04B45D25-DA64-4B9D-8FA8-7F51901F5624}" srcOrd="4" destOrd="0" parTransId="{E1C268B5-9D83-4795-94A9-FD5B646D2B8C}" sibTransId="{EC6CF2B8-4F48-4C77-9E28-034C24FE941C}"/>
    <dgm:cxn modelId="{DB131B7D-33BA-4386-8A8E-24691BA7F467}" srcId="{59014E3D-D4EA-494A-AF1E-D7842DA0373B}" destId="{104DC912-8D2C-43C4-BDD9-D01061E85FAC}" srcOrd="3" destOrd="0" parTransId="{2312E3B6-2626-40C3-BCE6-3DD1B86270FF}" sibTransId="{F85B1D50-6CFF-4BD2-B1EE-FC464CA72DCD}"/>
    <dgm:cxn modelId="{6538C3B3-5419-4DFB-B27D-DE164537EB31}" type="presOf" srcId="{59014E3D-D4EA-494A-AF1E-D7842DA0373B}" destId="{485B4A75-2D3A-48EE-861D-854D61C9FC35}" srcOrd="0" destOrd="0" presId="urn:microsoft.com/office/officeart/2005/8/layout/vList2"/>
    <dgm:cxn modelId="{40C168B8-0835-4B28-B68A-3D12B2A08227}" type="presOf" srcId="{04B45D25-DA64-4B9D-8FA8-7F51901F5624}" destId="{928D2EFA-E323-4459-8015-BA6CBC209C38}" srcOrd="0" destOrd="0" presId="urn:microsoft.com/office/officeart/2005/8/layout/vList2"/>
    <dgm:cxn modelId="{2FEA02C7-65B2-4032-97AD-565328DB403D}" srcId="{59014E3D-D4EA-494A-AF1E-D7842DA0373B}" destId="{A60E7720-A6B7-40AF-A79A-8B73165DA7D3}" srcOrd="1" destOrd="0" parTransId="{921280BC-87E9-4DB7-97A1-DF79089BD5F5}" sibTransId="{610B3C05-D1A8-422D-92AA-E507F8CEA8E3}"/>
    <dgm:cxn modelId="{A2D00DD8-E0AD-41D7-80F2-A3D75DD0CFDE}" type="presOf" srcId="{AE8AC360-0895-41A9-BD42-CDE20BA17472}" destId="{90DB8B3B-106D-493F-9567-9207A3E58BDA}" srcOrd="0" destOrd="0" presId="urn:microsoft.com/office/officeart/2005/8/layout/vList2"/>
    <dgm:cxn modelId="{945465DB-77A6-4F5A-8D76-7369A738D4B3}" type="presOf" srcId="{104DC912-8D2C-43C4-BDD9-D01061E85FAC}" destId="{D08ED91F-1013-4021-9FFC-D38C5841C212}" srcOrd="0" destOrd="0" presId="urn:microsoft.com/office/officeart/2005/8/layout/vList2"/>
    <dgm:cxn modelId="{8C7809E5-B103-4D45-A129-B398CD08F5B4}" type="presOf" srcId="{A60E7720-A6B7-40AF-A79A-8B73165DA7D3}" destId="{7458D5F8-AA41-4CCE-BEDA-040DD92F1025}" srcOrd="0" destOrd="0" presId="urn:microsoft.com/office/officeart/2005/8/layout/vList2"/>
    <dgm:cxn modelId="{C62E9DD4-33B6-450B-873D-984ECB250E7D}" type="presParOf" srcId="{485B4A75-2D3A-48EE-861D-854D61C9FC35}" destId="{8325BFD8-FABF-4A3C-A12E-E714DF2AD486}" srcOrd="0" destOrd="0" presId="urn:microsoft.com/office/officeart/2005/8/layout/vList2"/>
    <dgm:cxn modelId="{950766B7-5551-4981-8094-3B14F9F1E81D}" type="presParOf" srcId="{485B4A75-2D3A-48EE-861D-854D61C9FC35}" destId="{98516864-F85C-4A56-AE77-6C2B3AB20712}" srcOrd="1" destOrd="0" presId="urn:microsoft.com/office/officeart/2005/8/layout/vList2"/>
    <dgm:cxn modelId="{216261C9-1DD9-4A12-81C6-1CC56504C386}" type="presParOf" srcId="{485B4A75-2D3A-48EE-861D-854D61C9FC35}" destId="{7458D5F8-AA41-4CCE-BEDA-040DD92F1025}" srcOrd="2" destOrd="0" presId="urn:microsoft.com/office/officeart/2005/8/layout/vList2"/>
    <dgm:cxn modelId="{D0BCD099-7286-4500-A208-2D633AE8B5D0}" type="presParOf" srcId="{485B4A75-2D3A-48EE-861D-854D61C9FC35}" destId="{4F0D00DA-1B2D-4339-9416-F7B3994C8C83}" srcOrd="3" destOrd="0" presId="urn:microsoft.com/office/officeart/2005/8/layout/vList2"/>
    <dgm:cxn modelId="{4579524C-3CD9-4931-8D70-B94704378A8E}" type="presParOf" srcId="{485B4A75-2D3A-48EE-861D-854D61C9FC35}" destId="{90DB8B3B-106D-493F-9567-9207A3E58BDA}" srcOrd="4" destOrd="0" presId="urn:microsoft.com/office/officeart/2005/8/layout/vList2"/>
    <dgm:cxn modelId="{2A1F6B73-3356-4214-9FA8-0ABF4CE09EC1}" type="presParOf" srcId="{485B4A75-2D3A-48EE-861D-854D61C9FC35}" destId="{7FCDE7EA-5500-48D0-9BAA-1DF6BC8B4D17}" srcOrd="5" destOrd="0" presId="urn:microsoft.com/office/officeart/2005/8/layout/vList2"/>
    <dgm:cxn modelId="{43454F55-CDE8-4697-9A18-4E28F1C5A51F}" type="presParOf" srcId="{485B4A75-2D3A-48EE-861D-854D61C9FC35}" destId="{D08ED91F-1013-4021-9FFC-D38C5841C212}" srcOrd="6" destOrd="0" presId="urn:microsoft.com/office/officeart/2005/8/layout/vList2"/>
    <dgm:cxn modelId="{6B382E16-09D9-4634-B966-4A36F49F133D}" type="presParOf" srcId="{485B4A75-2D3A-48EE-861D-854D61C9FC35}" destId="{432BEA0C-02C3-4693-9C4E-DA59E9C1440C}" srcOrd="7" destOrd="0" presId="urn:microsoft.com/office/officeart/2005/8/layout/vList2"/>
    <dgm:cxn modelId="{52D99261-DDEE-481F-8BD5-C1BE5B66F802}" type="presParOf" srcId="{485B4A75-2D3A-48EE-861D-854D61C9FC35}" destId="{928D2EFA-E323-4459-8015-BA6CBC209C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94412-60DE-4BD5-ABA6-E0D58D2677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E2FB300-6D2E-4807-BF8F-9983D46FEFCE}">
      <dgm:prSet/>
      <dgm:spPr/>
      <dgm:t>
        <a:bodyPr/>
        <a:lstStyle/>
        <a:p>
          <a:r>
            <a:rPr lang="pl-PL" b="0" i="0"/>
            <a:t>Zwiększanie</a:t>
          </a:r>
          <a:r>
            <a:rPr lang="pl-PL" b="0" i="0" baseline="0"/>
            <a:t> świadomości:</a:t>
          </a:r>
          <a:endParaRPr lang="pl-PL"/>
        </a:p>
      </dgm:t>
    </dgm:pt>
    <dgm:pt modelId="{BCD237A8-C00E-439E-81FE-3D6D400156E1}" type="parTrans" cxnId="{CF13E6B5-6A19-42D4-91A4-33A19BEA856D}">
      <dgm:prSet/>
      <dgm:spPr/>
      <dgm:t>
        <a:bodyPr/>
        <a:lstStyle/>
        <a:p>
          <a:endParaRPr lang="pl-PL"/>
        </a:p>
      </dgm:t>
    </dgm:pt>
    <dgm:pt modelId="{3A3BCFAE-A1BD-46F8-8DF0-81E025DAEC69}" type="sibTrans" cxnId="{CF13E6B5-6A19-42D4-91A4-33A19BEA856D}">
      <dgm:prSet/>
      <dgm:spPr/>
      <dgm:t>
        <a:bodyPr/>
        <a:lstStyle/>
        <a:p>
          <a:endParaRPr lang="pl-PL"/>
        </a:p>
      </dgm:t>
    </dgm:pt>
    <dgm:pt modelId="{31EDBC16-CE24-4A97-B938-82A6A40BDE66}">
      <dgm:prSet/>
      <dgm:spPr/>
      <dgm:t>
        <a:bodyPr/>
        <a:lstStyle/>
        <a:p>
          <a:r>
            <a:rPr lang="en-GB" b="0" i="0">
              <a:hlinkClick xmlns:r="http://schemas.openxmlformats.org/officeDocument/2006/relationships" r:id="rId1"/>
            </a:rPr>
            <a:t>www.rownowazni.uw.edu.pl</a:t>
          </a:r>
          <a:endParaRPr lang="pl-PL"/>
        </a:p>
      </dgm:t>
    </dgm:pt>
    <dgm:pt modelId="{D73213CE-8993-4C0E-8F80-2071785FCC12}" type="parTrans" cxnId="{FB14DCBC-2179-4987-836F-587F9258FBB1}">
      <dgm:prSet/>
      <dgm:spPr/>
      <dgm:t>
        <a:bodyPr/>
        <a:lstStyle/>
        <a:p>
          <a:endParaRPr lang="pl-PL"/>
        </a:p>
      </dgm:t>
    </dgm:pt>
    <dgm:pt modelId="{70A434DD-5A22-44C3-A6C5-B69585836F9E}" type="sibTrans" cxnId="{FB14DCBC-2179-4987-836F-587F9258FBB1}">
      <dgm:prSet/>
      <dgm:spPr/>
      <dgm:t>
        <a:bodyPr/>
        <a:lstStyle/>
        <a:p>
          <a:endParaRPr lang="pl-PL"/>
        </a:p>
      </dgm:t>
    </dgm:pt>
    <dgm:pt modelId="{AA0CB144-B374-41C5-9EFD-061E843BB307}">
      <dgm:prSet/>
      <dgm:spPr/>
      <dgm:t>
        <a:bodyPr/>
        <a:lstStyle/>
        <a:p>
          <a:r>
            <a:rPr lang="pl-PL" b="0" i="0"/>
            <a:t>Kampania społeczna</a:t>
          </a:r>
          <a:r>
            <a:rPr lang="pl-PL" b="0" i="0" baseline="0"/>
            <a:t> „Wszyscy jesteśmy równoważni” </a:t>
          </a:r>
          <a:endParaRPr lang="pl-PL"/>
        </a:p>
      </dgm:t>
    </dgm:pt>
    <dgm:pt modelId="{4BE470CA-48AD-4F07-A6A5-74A139E970E8}" type="parTrans" cxnId="{9B90EB9B-1D50-43A3-B7F7-E39A2C488053}">
      <dgm:prSet/>
      <dgm:spPr/>
      <dgm:t>
        <a:bodyPr/>
        <a:lstStyle/>
        <a:p>
          <a:endParaRPr lang="pl-PL"/>
        </a:p>
      </dgm:t>
    </dgm:pt>
    <dgm:pt modelId="{3DB3BC51-BFCB-4DA9-B983-DEE9D30CB9E6}" type="sibTrans" cxnId="{9B90EB9B-1D50-43A3-B7F7-E39A2C488053}">
      <dgm:prSet/>
      <dgm:spPr/>
      <dgm:t>
        <a:bodyPr/>
        <a:lstStyle/>
        <a:p>
          <a:endParaRPr lang="pl-PL"/>
        </a:p>
      </dgm:t>
    </dgm:pt>
    <dgm:pt modelId="{BD4E121A-2514-46E1-AFF9-ACCC448D342C}">
      <dgm:prSet/>
      <dgm:spPr/>
      <dgm:t>
        <a:bodyPr/>
        <a:lstStyle/>
        <a:p>
          <a:r>
            <a:rPr lang="pl-PL" b="0" i="0" baseline="0"/>
            <a:t>Kampania „Hej boli. UWażajmy na słowa” (UW przeciw mowie nienawiści)</a:t>
          </a:r>
          <a:endParaRPr lang="pl-PL"/>
        </a:p>
      </dgm:t>
    </dgm:pt>
    <dgm:pt modelId="{FA228B77-87FD-42B4-9602-771E0A0C1149}" type="parTrans" cxnId="{BF1E42FB-B74B-46EF-ADCE-3E49D2F604AD}">
      <dgm:prSet/>
      <dgm:spPr/>
      <dgm:t>
        <a:bodyPr/>
        <a:lstStyle/>
        <a:p>
          <a:endParaRPr lang="pl-PL"/>
        </a:p>
      </dgm:t>
    </dgm:pt>
    <dgm:pt modelId="{C1314AF2-5D04-4BF2-90A6-F030694EAD07}" type="sibTrans" cxnId="{BF1E42FB-B74B-46EF-ADCE-3E49D2F604AD}">
      <dgm:prSet/>
      <dgm:spPr/>
      <dgm:t>
        <a:bodyPr/>
        <a:lstStyle/>
        <a:p>
          <a:endParaRPr lang="pl-PL"/>
        </a:p>
      </dgm:t>
    </dgm:pt>
    <dgm:pt modelId="{ABBC7A5B-FD70-4F4A-9525-C3000ED730B8}">
      <dgm:prSet/>
      <dgm:spPr/>
      <dgm:t>
        <a:bodyPr/>
        <a:lstStyle/>
        <a:p>
          <a:r>
            <a:rPr lang="en-GB" b="0" i="0"/>
            <a:t>Poradniki</a:t>
          </a:r>
          <a:r>
            <a:rPr lang="pl-PL" b="0" i="0"/>
            <a:t> i publikacje:</a:t>
          </a:r>
          <a:endParaRPr lang="pl-PL"/>
        </a:p>
      </dgm:t>
    </dgm:pt>
    <dgm:pt modelId="{11D95A59-D7A9-42D9-BB7F-31072D5C4EA6}" type="parTrans" cxnId="{AD2B3C7A-9842-47D8-B428-429A0B0084D1}">
      <dgm:prSet/>
      <dgm:spPr/>
      <dgm:t>
        <a:bodyPr/>
        <a:lstStyle/>
        <a:p>
          <a:endParaRPr lang="pl-PL"/>
        </a:p>
      </dgm:t>
    </dgm:pt>
    <dgm:pt modelId="{18D42479-CE47-43FD-BD5C-4FF605EE3857}" type="sibTrans" cxnId="{AD2B3C7A-9842-47D8-B428-429A0B0084D1}">
      <dgm:prSet/>
      <dgm:spPr/>
      <dgm:t>
        <a:bodyPr/>
        <a:lstStyle/>
        <a:p>
          <a:endParaRPr lang="pl-PL"/>
        </a:p>
      </dgm:t>
    </dgm:pt>
    <dgm:pt modelId="{9597E360-89B4-444E-AA1C-A80EC47308EA}">
      <dgm:prSet/>
      <dgm:spPr/>
      <dgm:t>
        <a:bodyPr/>
        <a:lstStyle/>
        <a:p>
          <a:r>
            <a:rPr lang="pl-PL" b="0" i="0"/>
            <a:t>Poradnik </a:t>
          </a:r>
          <a:r>
            <a:rPr lang="en-GB" b="0" i="0"/>
            <a:t>Antydyskryminacyjny</a:t>
          </a:r>
          <a:endParaRPr lang="pl-PL"/>
        </a:p>
      </dgm:t>
    </dgm:pt>
    <dgm:pt modelId="{6EE15484-4E93-4F8D-89DD-925B42DAD3E4}" type="parTrans" cxnId="{BA0E1843-CEBA-4102-98D2-8A970D9A04DA}">
      <dgm:prSet/>
      <dgm:spPr/>
      <dgm:t>
        <a:bodyPr/>
        <a:lstStyle/>
        <a:p>
          <a:endParaRPr lang="pl-PL"/>
        </a:p>
      </dgm:t>
    </dgm:pt>
    <dgm:pt modelId="{23D2E457-990E-48A3-A89F-1CA76E030698}" type="sibTrans" cxnId="{BA0E1843-CEBA-4102-98D2-8A970D9A04DA}">
      <dgm:prSet/>
      <dgm:spPr/>
      <dgm:t>
        <a:bodyPr/>
        <a:lstStyle/>
        <a:p>
          <a:endParaRPr lang="pl-PL"/>
        </a:p>
      </dgm:t>
    </dgm:pt>
    <dgm:pt modelId="{28C7A5F1-CCC6-46C9-8B92-6F46D92A4DA6}">
      <dgm:prSet/>
      <dgm:spPr/>
      <dgm:t>
        <a:bodyPr/>
        <a:lstStyle/>
        <a:p>
          <a:r>
            <a:rPr lang="en-GB" b="1" i="0" dirty="0" err="1"/>
            <a:t>Przeciwdziałanie</a:t>
          </a:r>
          <a:r>
            <a:rPr lang="en-GB" b="1" i="0" dirty="0"/>
            <a:t> </a:t>
          </a:r>
          <a:r>
            <a:rPr lang="en-GB" b="1" i="0" dirty="0" err="1"/>
            <a:t>molestowaniu</a:t>
          </a:r>
          <a:r>
            <a:rPr lang="en-GB" b="1" i="0" dirty="0"/>
            <a:t> </a:t>
          </a:r>
          <a:r>
            <a:rPr lang="en-GB" b="1" i="0" dirty="0" err="1"/>
            <a:t>seksualnemu</a:t>
          </a:r>
          <a:endParaRPr lang="pl-PL" b="1" dirty="0"/>
        </a:p>
      </dgm:t>
    </dgm:pt>
    <dgm:pt modelId="{9B2062A1-9A6C-4AE0-B2AE-FE5A0CF8E232}" type="parTrans" cxnId="{70D4DABC-583B-470E-B74D-F7617FA8BC2A}">
      <dgm:prSet/>
      <dgm:spPr/>
      <dgm:t>
        <a:bodyPr/>
        <a:lstStyle/>
        <a:p>
          <a:endParaRPr lang="pl-PL"/>
        </a:p>
      </dgm:t>
    </dgm:pt>
    <dgm:pt modelId="{FE798BDD-C6D9-4DD1-B066-AE41F292B188}" type="sibTrans" cxnId="{70D4DABC-583B-470E-B74D-F7617FA8BC2A}">
      <dgm:prSet/>
      <dgm:spPr/>
      <dgm:t>
        <a:bodyPr/>
        <a:lstStyle/>
        <a:p>
          <a:endParaRPr lang="pl-PL"/>
        </a:p>
      </dgm:t>
    </dgm:pt>
    <dgm:pt modelId="{88DB8215-0F5B-431A-B479-3C941EE0D073}">
      <dgm:prSet/>
      <dgm:spPr/>
      <dgm:t>
        <a:bodyPr/>
        <a:lstStyle/>
        <a:p>
          <a:r>
            <a:rPr lang="pl-PL" b="0" i="0" dirty="0"/>
            <a:t>Rekomendacje dotyczące języka niedyskryminującego na UW</a:t>
          </a:r>
          <a:endParaRPr lang="pl-PL" dirty="0"/>
        </a:p>
      </dgm:t>
    </dgm:pt>
    <dgm:pt modelId="{E3854CA9-4A28-40E8-AF00-B67D6D41F551}" type="parTrans" cxnId="{81D31DA5-D222-4BE0-8644-B09FDA10DA6A}">
      <dgm:prSet/>
      <dgm:spPr/>
      <dgm:t>
        <a:bodyPr/>
        <a:lstStyle/>
        <a:p>
          <a:endParaRPr lang="pl-PL"/>
        </a:p>
      </dgm:t>
    </dgm:pt>
    <dgm:pt modelId="{95039964-9A1C-4BE5-A325-1A6166411C98}" type="sibTrans" cxnId="{81D31DA5-D222-4BE0-8644-B09FDA10DA6A}">
      <dgm:prSet/>
      <dgm:spPr/>
      <dgm:t>
        <a:bodyPr/>
        <a:lstStyle/>
        <a:p>
          <a:endParaRPr lang="pl-PL"/>
        </a:p>
      </dgm:t>
    </dgm:pt>
    <dgm:pt modelId="{6B37E2F0-EE06-41F0-843B-9694551A3209}">
      <dgm:prSet/>
      <dgm:spPr/>
      <dgm:t>
        <a:bodyPr/>
        <a:lstStyle/>
        <a:p>
          <a:r>
            <a:rPr lang="en-GB" b="0" i="0"/>
            <a:t>Kursy</a:t>
          </a:r>
          <a:r>
            <a:rPr lang="pl-PL" b="0" i="0"/>
            <a:t> i szkolenia</a:t>
          </a:r>
          <a:endParaRPr lang="pl-PL"/>
        </a:p>
      </dgm:t>
    </dgm:pt>
    <dgm:pt modelId="{48E138E2-F949-4CC3-A431-D0D3823178A9}" type="parTrans" cxnId="{44C95B4C-21B7-459D-86F5-6FA56F17D979}">
      <dgm:prSet/>
      <dgm:spPr/>
      <dgm:t>
        <a:bodyPr/>
        <a:lstStyle/>
        <a:p>
          <a:endParaRPr lang="pl-PL"/>
        </a:p>
      </dgm:t>
    </dgm:pt>
    <dgm:pt modelId="{849CF69B-E12D-45D5-BCC6-A3FD3BCBC77D}" type="sibTrans" cxnId="{44C95B4C-21B7-459D-86F5-6FA56F17D979}">
      <dgm:prSet/>
      <dgm:spPr/>
      <dgm:t>
        <a:bodyPr/>
        <a:lstStyle/>
        <a:p>
          <a:endParaRPr lang="pl-PL"/>
        </a:p>
      </dgm:t>
    </dgm:pt>
    <dgm:pt modelId="{9950BDF9-2124-4666-A91C-B8BD1504A07B}">
      <dgm:prSet/>
      <dgm:spPr/>
      <dgm:t>
        <a:bodyPr/>
        <a:lstStyle/>
        <a:p>
          <a:r>
            <a:rPr lang="en-GB" b="0" i="0" dirty="0"/>
            <a:t>Online: </a:t>
          </a:r>
          <a:r>
            <a:rPr lang="en-GB" b="0" i="0" dirty="0" err="1"/>
            <a:t>Kurs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Równość</a:t>
          </a:r>
          <a:r>
            <a:rPr lang="en-GB" b="0" i="0" dirty="0"/>
            <a:t> (PL/EN</a:t>
          </a:r>
          <a:r>
            <a:rPr lang="pl-PL" b="0" i="0" dirty="0"/>
            <a:t>/UA</a:t>
          </a:r>
          <a:r>
            <a:rPr lang="en-GB" b="0" i="0" dirty="0"/>
            <a:t>)</a:t>
          </a:r>
          <a:r>
            <a:rPr lang="pl-PL" b="0" i="0" dirty="0"/>
            <a:t>,</a:t>
          </a:r>
          <a:r>
            <a:rPr lang="pl-PL" b="0" i="0" baseline="0" dirty="0"/>
            <a:t> Przeciwdziałanie mobbingowi (PL/EN)</a:t>
          </a:r>
          <a:endParaRPr lang="pl-PL" dirty="0"/>
        </a:p>
      </dgm:t>
    </dgm:pt>
    <dgm:pt modelId="{81D8F062-B77A-455A-9A64-E5E3EE9F1CE9}" type="parTrans" cxnId="{A1C7D9DF-8101-4BEF-9B27-CD525F9369AE}">
      <dgm:prSet/>
      <dgm:spPr/>
      <dgm:t>
        <a:bodyPr/>
        <a:lstStyle/>
        <a:p>
          <a:endParaRPr lang="pl-PL"/>
        </a:p>
      </dgm:t>
    </dgm:pt>
    <dgm:pt modelId="{9924C5C9-C692-470D-AE89-54E5C3EC994B}" type="sibTrans" cxnId="{A1C7D9DF-8101-4BEF-9B27-CD525F9369AE}">
      <dgm:prSet/>
      <dgm:spPr/>
      <dgm:t>
        <a:bodyPr/>
        <a:lstStyle/>
        <a:p>
          <a:endParaRPr lang="pl-PL"/>
        </a:p>
      </dgm:t>
    </dgm:pt>
    <dgm:pt modelId="{75D051CA-9C66-4E25-B96C-7F5E79400C8B}">
      <dgm:prSet/>
      <dgm:spPr/>
      <dgm:t>
        <a:bodyPr/>
        <a:lstStyle/>
        <a:p>
          <a:r>
            <a:rPr lang="pl-PL" b="1" i="0" baseline="0" dirty="0"/>
            <a:t>Online: Przeciwdziałanie molestowaniu seksualnemu (PL/EN) </a:t>
          </a:r>
          <a:endParaRPr lang="pl-PL" b="1" dirty="0"/>
        </a:p>
      </dgm:t>
    </dgm:pt>
    <dgm:pt modelId="{A02FD758-6B36-4682-8265-193CF27BE8D3}" type="parTrans" cxnId="{45D2DB62-A685-4ED5-A5BB-81FAE8C4E6EA}">
      <dgm:prSet/>
      <dgm:spPr/>
      <dgm:t>
        <a:bodyPr/>
        <a:lstStyle/>
        <a:p>
          <a:endParaRPr lang="pl-PL"/>
        </a:p>
      </dgm:t>
    </dgm:pt>
    <dgm:pt modelId="{A6112EB4-27FD-48D8-A3FA-88B423878A4D}" type="sibTrans" cxnId="{45D2DB62-A685-4ED5-A5BB-81FAE8C4E6EA}">
      <dgm:prSet/>
      <dgm:spPr/>
      <dgm:t>
        <a:bodyPr/>
        <a:lstStyle/>
        <a:p>
          <a:endParaRPr lang="pl-PL"/>
        </a:p>
      </dgm:t>
    </dgm:pt>
    <dgm:pt modelId="{4F75D664-8E35-4931-A982-C951261B3EA7}">
      <dgm:prSet/>
      <dgm:spPr/>
      <dgm:t>
        <a:bodyPr/>
        <a:lstStyle/>
        <a:p>
          <a:r>
            <a:rPr lang="en-GB" b="0" i="0" dirty="0" err="1"/>
            <a:t>Warsztaty</a:t>
          </a:r>
          <a:r>
            <a:rPr lang="en-GB" b="0" i="0" dirty="0"/>
            <a:t> </a:t>
          </a:r>
          <a:r>
            <a:rPr lang="en-GB" b="0" i="0" dirty="0" err="1"/>
            <a:t>i</a:t>
          </a:r>
          <a:r>
            <a:rPr lang="en-GB" b="0" i="0" dirty="0"/>
            <a:t> </a:t>
          </a:r>
          <a:r>
            <a:rPr lang="en-GB" b="0" i="0" dirty="0" err="1"/>
            <a:t>szkolenia</a:t>
          </a:r>
          <a:r>
            <a:rPr lang="pl-PL" b="0" i="0" dirty="0"/>
            <a:t> stacjonarne dla osób studiujących, doktoryzujących i </a:t>
          </a:r>
          <a:r>
            <a:rPr lang="pl-PL" dirty="0"/>
            <a:t>pracujących na UW </a:t>
          </a:r>
          <a:r>
            <a:rPr lang="en-GB" b="0" i="0" dirty="0"/>
            <a:t>(PL/EN)</a:t>
          </a:r>
          <a:endParaRPr lang="pl-PL" dirty="0"/>
        </a:p>
      </dgm:t>
    </dgm:pt>
    <dgm:pt modelId="{69983D09-AFF7-4572-BA1E-F7A23CB0D763}" type="parTrans" cxnId="{945E5EAE-4162-494C-901F-B21C96CC0761}">
      <dgm:prSet/>
      <dgm:spPr/>
      <dgm:t>
        <a:bodyPr/>
        <a:lstStyle/>
        <a:p>
          <a:endParaRPr lang="pl-PL"/>
        </a:p>
      </dgm:t>
    </dgm:pt>
    <dgm:pt modelId="{D9412301-FD04-4876-80AC-75DDBC23E2AD}" type="sibTrans" cxnId="{945E5EAE-4162-494C-901F-B21C96CC0761}">
      <dgm:prSet/>
      <dgm:spPr/>
      <dgm:t>
        <a:bodyPr/>
        <a:lstStyle/>
        <a:p>
          <a:endParaRPr lang="pl-PL"/>
        </a:p>
      </dgm:t>
    </dgm:pt>
    <dgm:pt modelId="{FE058892-2A49-41E8-A492-0F38AE5E5EB1}" type="pres">
      <dgm:prSet presAssocID="{F2994412-60DE-4BD5-ABA6-E0D58D2677A8}" presName="linear" presStyleCnt="0">
        <dgm:presLayoutVars>
          <dgm:animLvl val="lvl"/>
          <dgm:resizeHandles val="exact"/>
        </dgm:presLayoutVars>
      </dgm:prSet>
      <dgm:spPr/>
    </dgm:pt>
    <dgm:pt modelId="{63E76476-12D3-4871-8DB9-A2329C0BFA95}" type="pres">
      <dgm:prSet presAssocID="{2E2FB300-6D2E-4807-BF8F-9983D46FEF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5BA98A-AABF-4589-9AB6-5FD3E83030EF}" type="pres">
      <dgm:prSet presAssocID="{2E2FB300-6D2E-4807-BF8F-9983D46FEFCE}" presName="childText" presStyleLbl="revTx" presStyleIdx="0" presStyleCnt="3">
        <dgm:presLayoutVars>
          <dgm:bulletEnabled val="1"/>
        </dgm:presLayoutVars>
      </dgm:prSet>
      <dgm:spPr/>
    </dgm:pt>
    <dgm:pt modelId="{9F5D27D1-C8F9-43A1-AE66-EE5399DF38D0}" type="pres">
      <dgm:prSet presAssocID="{ABBC7A5B-FD70-4F4A-9525-C3000ED730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3DF221-095A-4DAC-A391-8870ECD960CB}" type="pres">
      <dgm:prSet presAssocID="{ABBC7A5B-FD70-4F4A-9525-C3000ED730B8}" presName="childText" presStyleLbl="revTx" presStyleIdx="1" presStyleCnt="3">
        <dgm:presLayoutVars>
          <dgm:bulletEnabled val="1"/>
        </dgm:presLayoutVars>
      </dgm:prSet>
      <dgm:spPr/>
    </dgm:pt>
    <dgm:pt modelId="{02DA3932-2AE2-4BEA-A74E-DF65CE6151D1}" type="pres">
      <dgm:prSet presAssocID="{6B37E2F0-EE06-41F0-843B-9694551A32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654E0E-4A42-40EC-A98A-02A06665D9EE}" type="pres">
      <dgm:prSet presAssocID="{6B37E2F0-EE06-41F0-843B-9694551A32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AE40918-CDDA-44CE-8EAA-E80D7D8814CD}" type="presOf" srcId="{BD4E121A-2514-46E1-AFF9-ACCC448D342C}" destId="{C25BA98A-AABF-4589-9AB6-5FD3E83030EF}" srcOrd="0" destOrd="2" presId="urn:microsoft.com/office/officeart/2005/8/layout/vList2"/>
    <dgm:cxn modelId="{FD1BE41B-F086-46AB-A703-759BD0AD895F}" type="presOf" srcId="{31EDBC16-CE24-4A97-B938-82A6A40BDE66}" destId="{C25BA98A-AABF-4589-9AB6-5FD3E83030EF}" srcOrd="0" destOrd="0" presId="urn:microsoft.com/office/officeart/2005/8/layout/vList2"/>
    <dgm:cxn modelId="{9AECAB20-CFCF-4960-A7F9-900FC48FB32D}" type="presOf" srcId="{2E2FB300-6D2E-4807-BF8F-9983D46FEFCE}" destId="{63E76476-12D3-4871-8DB9-A2329C0BFA95}" srcOrd="0" destOrd="0" presId="urn:microsoft.com/office/officeart/2005/8/layout/vList2"/>
    <dgm:cxn modelId="{45D2DB62-A685-4ED5-A5BB-81FAE8C4E6EA}" srcId="{6B37E2F0-EE06-41F0-843B-9694551A3209}" destId="{75D051CA-9C66-4E25-B96C-7F5E79400C8B}" srcOrd="1" destOrd="0" parTransId="{A02FD758-6B36-4682-8265-193CF27BE8D3}" sibTransId="{A6112EB4-27FD-48D8-A3FA-88B423878A4D}"/>
    <dgm:cxn modelId="{BA0E1843-CEBA-4102-98D2-8A970D9A04DA}" srcId="{ABBC7A5B-FD70-4F4A-9525-C3000ED730B8}" destId="{9597E360-89B4-444E-AA1C-A80EC47308EA}" srcOrd="0" destOrd="0" parTransId="{6EE15484-4E93-4F8D-89DD-925B42DAD3E4}" sibTransId="{23D2E457-990E-48A3-A89F-1CA76E030698}"/>
    <dgm:cxn modelId="{4E7C5466-BCF2-4221-AA1F-1DBDFBB542BC}" type="presOf" srcId="{9597E360-89B4-444E-AA1C-A80EC47308EA}" destId="{823DF221-095A-4DAC-A391-8870ECD960CB}" srcOrd="0" destOrd="0" presId="urn:microsoft.com/office/officeart/2005/8/layout/vList2"/>
    <dgm:cxn modelId="{790D9666-6E34-4BC9-AFE4-13CA203F636A}" type="presOf" srcId="{AA0CB144-B374-41C5-9EFD-061E843BB307}" destId="{C25BA98A-AABF-4589-9AB6-5FD3E83030EF}" srcOrd="0" destOrd="1" presId="urn:microsoft.com/office/officeart/2005/8/layout/vList2"/>
    <dgm:cxn modelId="{0DB5C66B-235F-4BC2-843D-82380983A967}" type="presOf" srcId="{75D051CA-9C66-4E25-B96C-7F5E79400C8B}" destId="{91654E0E-4A42-40EC-A98A-02A06665D9EE}" srcOrd="0" destOrd="1" presId="urn:microsoft.com/office/officeart/2005/8/layout/vList2"/>
    <dgm:cxn modelId="{44C95B4C-21B7-459D-86F5-6FA56F17D979}" srcId="{F2994412-60DE-4BD5-ABA6-E0D58D2677A8}" destId="{6B37E2F0-EE06-41F0-843B-9694551A3209}" srcOrd="2" destOrd="0" parTransId="{48E138E2-F949-4CC3-A431-D0D3823178A9}" sibTransId="{849CF69B-E12D-45D5-BCC6-A3FD3BCBC77D}"/>
    <dgm:cxn modelId="{D4D72F6D-243E-4DE6-8598-C17C19F8296A}" type="presOf" srcId="{ABBC7A5B-FD70-4F4A-9525-C3000ED730B8}" destId="{9F5D27D1-C8F9-43A1-AE66-EE5399DF38D0}" srcOrd="0" destOrd="0" presId="urn:microsoft.com/office/officeart/2005/8/layout/vList2"/>
    <dgm:cxn modelId="{DB3AA478-F6A6-482E-AC2C-D23C99F0815A}" type="presOf" srcId="{28C7A5F1-CCC6-46C9-8B92-6F46D92A4DA6}" destId="{823DF221-095A-4DAC-A391-8870ECD960CB}" srcOrd="0" destOrd="1" presId="urn:microsoft.com/office/officeart/2005/8/layout/vList2"/>
    <dgm:cxn modelId="{AD2B3C7A-9842-47D8-B428-429A0B0084D1}" srcId="{F2994412-60DE-4BD5-ABA6-E0D58D2677A8}" destId="{ABBC7A5B-FD70-4F4A-9525-C3000ED730B8}" srcOrd="1" destOrd="0" parTransId="{11D95A59-D7A9-42D9-BB7F-31072D5C4EA6}" sibTransId="{18D42479-CE47-43FD-BD5C-4FF605EE3857}"/>
    <dgm:cxn modelId="{9B90EB9B-1D50-43A3-B7F7-E39A2C488053}" srcId="{2E2FB300-6D2E-4807-BF8F-9983D46FEFCE}" destId="{AA0CB144-B374-41C5-9EFD-061E843BB307}" srcOrd="1" destOrd="0" parTransId="{4BE470CA-48AD-4F07-A6A5-74A139E970E8}" sibTransId="{3DB3BC51-BFCB-4DA9-B983-DEE9D30CB9E6}"/>
    <dgm:cxn modelId="{6088499F-BCD8-40BC-B49D-9C61A88D45BD}" type="presOf" srcId="{6B37E2F0-EE06-41F0-843B-9694551A3209}" destId="{02DA3932-2AE2-4BEA-A74E-DF65CE6151D1}" srcOrd="0" destOrd="0" presId="urn:microsoft.com/office/officeart/2005/8/layout/vList2"/>
    <dgm:cxn modelId="{D7F87B9F-B2C0-421B-AEF7-AF2F4CDC683D}" type="presOf" srcId="{88DB8215-0F5B-431A-B479-3C941EE0D073}" destId="{823DF221-095A-4DAC-A391-8870ECD960CB}" srcOrd="0" destOrd="2" presId="urn:microsoft.com/office/officeart/2005/8/layout/vList2"/>
    <dgm:cxn modelId="{81D31DA5-D222-4BE0-8644-B09FDA10DA6A}" srcId="{ABBC7A5B-FD70-4F4A-9525-C3000ED730B8}" destId="{88DB8215-0F5B-431A-B479-3C941EE0D073}" srcOrd="2" destOrd="0" parTransId="{E3854CA9-4A28-40E8-AF00-B67D6D41F551}" sibTransId="{95039964-9A1C-4BE5-A325-1A6166411C98}"/>
    <dgm:cxn modelId="{945E5EAE-4162-494C-901F-B21C96CC0761}" srcId="{6B37E2F0-EE06-41F0-843B-9694551A3209}" destId="{4F75D664-8E35-4931-A982-C951261B3EA7}" srcOrd="2" destOrd="0" parTransId="{69983D09-AFF7-4572-BA1E-F7A23CB0D763}" sibTransId="{D9412301-FD04-4876-80AC-75DDBC23E2AD}"/>
    <dgm:cxn modelId="{CF13E6B5-6A19-42D4-91A4-33A19BEA856D}" srcId="{F2994412-60DE-4BD5-ABA6-E0D58D2677A8}" destId="{2E2FB300-6D2E-4807-BF8F-9983D46FEFCE}" srcOrd="0" destOrd="0" parTransId="{BCD237A8-C00E-439E-81FE-3D6D400156E1}" sibTransId="{3A3BCFAE-A1BD-46F8-8DF0-81E025DAEC69}"/>
    <dgm:cxn modelId="{70D4DABC-583B-470E-B74D-F7617FA8BC2A}" srcId="{ABBC7A5B-FD70-4F4A-9525-C3000ED730B8}" destId="{28C7A5F1-CCC6-46C9-8B92-6F46D92A4DA6}" srcOrd="1" destOrd="0" parTransId="{9B2062A1-9A6C-4AE0-B2AE-FE5A0CF8E232}" sibTransId="{FE798BDD-C6D9-4DD1-B066-AE41F292B188}"/>
    <dgm:cxn modelId="{FB14DCBC-2179-4987-836F-587F9258FBB1}" srcId="{2E2FB300-6D2E-4807-BF8F-9983D46FEFCE}" destId="{31EDBC16-CE24-4A97-B938-82A6A40BDE66}" srcOrd="0" destOrd="0" parTransId="{D73213CE-8993-4C0E-8F80-2071785FCC12}" sibTransId="{70A434DD-5A22-44C3-A6C5-B69585836F9E}"/>
    <dgm:cxn modelId="{A1C7D9DF-8101-4BEF-9B27-CD525F9369AE}" srcId="{6B37E2F0-EE06-41F0-843B-9694551A3209}" destId="{9950BDF9-2124-4666-A91C-B8BD1504A07B}" srcOrd="0" destOrd="0" parTransId="{81D8F062-B77A-455A-9A64-E5E3EE9F1CE9}" sibTransId="{9924C5C9-C692-470D-AE89-54E5C3EC994B}"/>
    <dgm:cxn modelId="{4CAEEBE6-4F6D-47BD-AF9E-25E8603FDA94}" type="presOf" srcId="{4F75D664-8E35-4931-A982-C951261B3EA7}" destId="{91654E0E-4A42-40EC-A98A-02A06665D9EE}" srcOrd="0" destOrd="2" presId="urn:microsoft.com/office/officeart/2005/8/layout/vList2"/>
    <dgm:cxn modelId="{1A0AA0E7-7FF4-4B71-8C54-4CFAB4AA1FD9}" type="presOf" srcId="{9950BDF9-2124-4666-A91C-B8BD1504A07B}" destId="{91654E0E-4A42-40EC-A98A-02A06665D9EE}" srcOrd="0" destOrd="0" presId="urn:microsoft.com/office/officeart/2005/8/layout/vList2"/>
    <dgm:cxn modelId="{0F4237F4-D5B8-4944-8C09-D1AADEC5F13D}" type="presOf" srcId="{F2994412-60DE-4BD5-ABA6-E0D58D2677A8}" destId="{FE058892-2A49-41E8-A492-0F38AE5E5EB1}" srcOrd="0" destOrd="0" presId="urn:microsoft.com/office/officeart/2005/8/layout/vList2"/>
    <dgm:cxn modelId="{BF1E42FB-B74B-46EF-ADCE-3E49D2F604AD}" srcId="{2E2FB300-6D2E-4807-BF8F-9983D46FEFCE}" destId="{BD4E121A-2514-46E1-AFF9-ACCC448D342C}" srcOrd="2" destOrd="0" parTransId="{FA228B77-87FD-42B4-9602-771E0A0C1149}" sibTransId="{C1314AF2-5D04-4BF2-90A6-F030694EAD07}"/>
    <dgm:cxn modelId="{7279BA49-6BAF-4B82-B3FD-251A2827208B}" type="presParOf" srcId="{FE058892-2A49-41E8-A492-0F38AE5E5EB1}" destId="{63E76476-12D3-4871-8DB9-A2329C0BFA95}" srcOrd="0" destOrd="0" presId="urn:microsoft.com/office/officeart/2005/8/layout/vList2"/>
    <dgm:cxn modelId="{005E9B10-02CA-486A-9533-654891A8699F}" type="presParOf" srcId="{FE058892-2A49-41E8-A492-0F38AE5E5EB1}" destId="{C25BA98A-AABF-4589-9AB6-5FD3E83030EF}" srcOrd="1" destOrd="0" presId="urn:microsoft.com/office/officeart/2005/8/layout/vList2"/>
    <dgm:cxn modelId="{6A48A3DB-0EE1-4511-8DE5-86DE7502F019}" type="presParOf" srcId="{FE058892-2A49-41E8-A492-0F38AE5E5EB1}" destId="{9F5D27D1-C8F9-43A1-AE66-EE5399DF38D0}" srcOrd="2" destOrd="0" presId="urn:microsoft.com/office/officeart/2005/8/layout/vList2"/>
    <dgm:cxn modelId="{8FE826FD-B3C3-47CD-B8E2-64CEA7035D32}" type="presParOf" srcId="{FE058892-2A49-41E8-A492-0F38AE5E5EB1}" destId="{823DF221-095A-4DAC-A391-8870ECD960CB}" srcOrd="3" destOrd="0" presId="urn:microsoft.com/office/officeart/2005/8/layout/vList2"/>
    <dgm:cxn modelId="{6A9D1B9D-1A8A-4DDF-9FEA-32E992AE6A90}" type="presParOf" srcId="{FE058892-2A49-41E8-A492-0F38AE5E5EB1}" destId="{02DA3932-2AE2-4BEA-A74E-DF65CE6151D1}" srcOrd="4" destOrd="0" presId="urn:microsoft.com/office/officeart/2005/8/layout/vList2"/>
    <dgm:cxn modelId="{E157ED94-9C1B-48F3-B998-2808A3053B39}" type="presParOf" srcId="{FE058892-2A49-41E8-A492-0F38AE5E5EB1}" destId="{91654E0E-4A42-40EC-A98A-02A06665D9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A2F35-DAD5-4D83-B109-BCBC7C1356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171E75B-9C99-4A1A-8FE1-836EBA1C98E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Zespół</a:t>
          </a:r>
          <a:r>
            <a:rPr lang="pl-PL" b="0" i="0" baseline="0" dirty="0">
              <a:solidFill>
                <a:schemeClr val="tx1"/>
              </a:solidFill>
            </a:rPr>
            <a:t> równościowy</a:t>
          </a:r>
          <a:endParaRPr lang="pl-PL" dirty="0">
            <a:solidFill>
              <a:schemeClr val="tx1"/>
            </a:solidFill>
          </a:endParaRPr>
        </a:p>
      </dgm:t>
    </dgm:pt>
    <dgm:pt modelId="{D54C5699-B57B-47E1-822A-D4175A2F4668}" type="parTrans" cxnId="{D314502C-DDCD-496F-B29A-C6F0C66A2883}">
      <dgm:prSet/>
      <dgm:spPr/>
      <dgm:t>
        <a:bodyPr/>
        <a:lstStyle/>
        <a:p>
          <a:endParaRPr lang="pl-PL"/>
        </a:p>
      </dgm:t>
    </dgm:pt>
    <dgm:pt modelId="{2DD61E96-ADD2-46EA-A593-C45F1A75345F}" type="sibTrans" cxnId="{D314502C-DDCD-496F-B29A-C6F0C66A2883}">
      <dgm:prSet/>
      <dgm:spPr/>
      <dgm:t>
        <a:bodyPr/>
        <a:lstStyle/>
        <a:p>
          <a:endParaRPr lang="pl-PL"/>
        </a:p>
      </dgm:t>
    </dgm:pt>
    <dgm:pt modelId="{C54C4851-DC52-41EB-879A-C7A7A8547848}">
      <dgm:prSet/>
      <dgm:spPr/>
      <dgm:t>
        <a:bodyPr/>
        <a:lstStyle/>
        <a:p>
          <a:r>
            <a:rPr lang="pl-PL" b="0" i="0" baseline="0" dirty="0">
              <a:solidFill>
                <a:schemeClr val="tx1"/>
              </a:solidFill>
            </a:rPr>
            <a:t>Zespół </a:t>
          </a:r>
          <a:r>
            <a:rPr lang="en-GB" b="0" i="0" baseline="0" dirty="0" err="1">
              <a:solidFill>
                <a:schemeClr val="tx1"/>
              </a:solidFill>
            </a:rPr>
            <a:t>Rzeczniczk</a:t>
          </a:r>
          <a:r>
            <a:rPr lang="pl-PL" b="0" i="0" baseline="0" dirty="0">
              <a:solidFill>
                <a:schemeClr val="tx1"/>
              </a:solidFill>
            </a:rPr>
            <a:t>i</a:t>
          </a:r>
          <a:r>
            <a:rPr lang="en-GB" b="0" i="0" baseline="0" dirty="0">
              <a:solidFill>
                <a:schemeClr val="tx1"/>
              </a:solidFill>
            </a:rPr>
            <a:t> </a:t>
          </a:r>
          <a:r>
            <a:rPr lang="en-GB" b="0" i="0" baseline="0" dirty="0" err="1">
              <a:solidFill>
                <a:schemeClr val="tx1"/>
              </a:solidFill>
            </a:rPr>
            <a:t>Akademick</a:t>
          </a:r>
          <a:r>
            <a:rPr lang="pl-PL" b="0" i="0" baseline="0" dirty="0" err="1">
              <a:solidFill>
                <a:schemeClr val="tx1"/>
              </a:solidFill>
            </a:rPr>
            <a:t>iej</a:t>
          </a:r>
          <a:endParaRPr lang="pl-PL" dirty="0">
            <a:solidFill>
              <a:schemeClr val="tx1"/>
            </a:solidFill>
          </a:endParaRPr>
        </a:p>
      </dgm:t>
    </dgm:pt>
    <dgm:pt modelId="{A97E4965-8268-4224-8B88-D28FCA2DC657}" type="parTrans" cxnId="{35AC3C3D-EB44-429F-A854-71CE57668596}">
      <dgm:prSet/>
      <dgm:spPr/>
      <dgm:t>
        <a:bodyPr/>
        <a:lstStyle/>
        <a:p>
          <a:endParaRPr lang="pl-PL"/>
        </a:p>
      </dgm:t>
    </dgm:pt>
    <dgm:pt modelId="{072BD251-268F-447F-B664-71FAB90803E4}" type="sibTrans" cxnId="{35AC3C3D-EB44-429F-A854-71CE57668596}">
      <dgm:prSet/>
      <dgm:spPr/>
      <dgm:t>
        <a:bodyPr/>
        <a:lstStyle/>
        <a:p>
          <a:endParaRPr lang="pl-PL"/>
        </a:p>
      </dgm:t>
    </dgm:pt>
    <dgm:pt modelId="{B8B875A5-F8AC-46FD-BF85-6D707011E603}">
      <dgm:prSet/>
      <dgm:spPr/>
      <dgm:t>
        <a:bodyPr/>
        <a:lstStyle/>
        <a:p>
          <a:r>
            <a:rPr lang="pl-PL" b="0" i="0" baseline="0" dirty="0">
              <a:solidFill>
                <a:schemeClr val="tx1"/>
              </a:solidFill>
            </a:rPr>
            <a:t>Zespół Koordynatorek ds. przeciwdziałania nierównemu traktowaniu, dyskryminacji, mobbingowi oraz innym zachowaniom niepożądanym</a:t>
          </a:r>
          <a:endParaRPr lang="pl-PL" dirty="0">
            <a:solidFill>
              <a:schemeClr val="tx1"/>
            </a:solidFill>
          </a:endParaRPr>
        </a:p>
      </dgm:t>
    </dgm:pt>
    <dgm:pt modelId="{253CDF6B-ADFB-4352-8B30-F30AFD11A687}" type="parTrans" cxnId="{46F3074C-A678-4F13-A66F-EBD11DE9408B}">
      <dgm:prSet/>
      <dgm:spPr/>
      <dgm:t>
        <a:bodyPr/>
        <a:lstStyle/>
        <a:p>
          <a:endParaRPr lang="pl-PL"/>
        </a:p>
      </dgm:t>
    </dgm:pt>
    <dgm:pt modelId="{EEF49D39-D729-43FD-81C0-5ACBE199BFC4}" type="sibTrans" cxnId="{46F3074C-A678-4F13-A66F-EBD11DE9408B}">
      <dgm:prSet/>
      <dgm:spPr/>
      <dgm:t>
        <a:bodyPr/>
        <a:lstStyle/>
        <a:p>
          <a:endParaRPr lang="pl-PL"/>
        </a:p>
      </dgm:t>
    </dgm:pt>
    <dgm:pt modelId="{D906C757-25FC-4405-B059-04B3EA483489}">
      <dgm:prSet/>
      <dgm:spPr/>
      <dgm:t>
        <a:bodyPr/>
        <a:lstStyle/>
        <a:p>
          <a:r>
            <a:rPr lang="en-GB" b="0" i="0" baseline="0" dirty="0" err="1">
              <a:solidFill>
                <a:schemeClr val="tx1"/>
              </a:solidFill>
            </a:rPr>
            <a:t>Komisja</a:t>
          </a:r>
          <a:r>
            <a:rPr lang="pl-PL" b="0" i="0" baseline="0" dirty="0">
              <a:solidFill>
                <a:schemeClr val="tx1"/>
              </a:solidFill>
            </a:rPr>
            <a:t> ds. p</a:t>
          </a:r>
          <a:r>
            <a:rPr lang="en-GB" b="0" i="0" baseline="0" dirty="0" err="1">
              <a:solidFill>
                <a:schemeClr val="tx1"/>
              </a:solidFill>
            </a:rPr>
            <a:t>rzeciwdziałania</a:t>
          </a:r>
          <a:r>
            <a:rPr lang="en-GB" b="0" i="0" baseline="0" dirty="0">
              <a:solidFill>
                <a:schemeClr val="tx1"/>
              </a:solidFill>
            </a:rPr>
            <a:t> </a:t>
          </a:r>
          <a:r>
            <a:rPr lang="pl-PL" b="0" i="0" baseline="0" dirty="0">
              <a:solidFill>
                <a:schemeClr val="tx1"/>
              </a:solidFill>
            </a:rPr>
            <a:t>d</a:t>
          </a:r>
          <a:r>
            <a:rPr lang="en-GB" b="0" i="0" baseline="0" dirty="0" err="1">
              <a:solidFill>
                <a:schemeClr val="tx1"/>
              </a:solidFill>
            </a:rPr>
            <a:t>yskryminacji</a:t>
          </a:r>
          <a:r>
            <a:rPr lang="pl-PL" b="0" i="0" baseline="0" dirty="0">
              <a:solidFill>
                <a:schemeClr val="tx1"/>
              </a:solidFill>
            </a:rPr>
            <a:t> i nierównemu traktowaniu</a:t>
          </a:r>
          <a:endParaRPr lang="pl-PL" dirty="0">
            <a:solidFill>
              <a:schemeClr val="tx1"/>
            </a:solidFill>
          </a:endParaRPr>
        </a:p>
      </dgm:t>
    </dgm:pt>
    <dgm:pt modelId="{5BBDA0B2-E59B-4DBA-B7B2-B176BD701331}" type="parTrans" cxnId="{4B5DE14E-5976-4FCD-B7F0-0359574DF591}">
      <dgm:prSet/>
      <dgm:spPr/>
      <dgm:t>
        <a:bodyPr/>
        <a:lstStyle/>
        <a:p>
          <a:endParaRPr lang="pl-PL"/>
        </a:p>
      </dgm:t>
    </dgm:pt>
    <dgm:pt modelId="{9117FAC0-D1C0-4A51-A0AD-82141C3159C7}" type="sibTrans" cxnId="{4B5DE14E-5976-4FCD-B7F0-0359574DF591}">
      <dgm:prSet/>
      <dgm:spPr/>
      <dgm:t>
        <a:bodyPr/>
        <a:lstStyle/>
        <a:p>
          <a:endParaRPr lang="pl-PL"/>
        </a:p>
      </dgm:t>
    </dgm:pt>
    <dgm:pt modelId="{F9EE0BEA-52D9-44BF-979E-ABA265331AA4}">
      <dgm:prSet/>
      <dgm:spPr/>
      <dgm:t>
        <a:bodyPr/>
        <a:lstStyle/>
        <a:p>
          <a:r>
            <a:rPr lang="pl-PL" b="0" i="0" baseline="0" dirty="0"/>
            <a:t>Komisja ds. przeciwdziałania  mobbingowi i zachowaniom niepożądanym</a:t>
          </a:r>
          <a:endParaRPr lang="pl-PL" dirty="0"/>
        </a:p>
      </dgm:t>
    </dgm:pt>
    <dgm:pt modelId="{286A6ACD-E5B8-4A30-9FD7-07555FC195B4}" type="parTrans" cxnId="{6BF61316-7280-4AA7-8B91-EE93A1BE2083}">
      <dgm:prSet/>
      <dgm:spPr/>
      <dgm:t>
        <a:bodyPr/>
        <a:lstStyle/>
        <a:p>
          <a:endParaRPr lang="pl-PL"/>
        </a:p>
      </dgm:t>
    </dgm:pt>
    <dgm:pt modelId="{23124CB1-3C29-408E-A1DA-34CAD0CB8B99}" type="sibTrans" cxnId="{6BF61316-7280-4AA7-8B91-EE93A1BE2083}">
      <dgm:prSet/>
      <dgm:spPr/>
      <dgm:t>
        <a:bodyPr/>
        <a:lstStyle/>
        <a:p>
          <a:endParaRPr lang="pl-PL"/>
        </a:p>
      </dgm:t>
    </dgm:pt>
    <dgm:pt modelId="{B3A99BB2-97C4-4EAD-9565-30789AEF9EC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Pełnomocniczka rektora ds. równego traktowania</a:t>
          </a:r>
        </a:p>
      </dgm:t>
    </dgm:pt>
    <dgm:pt modelId="{70F6CC19-04B7-437F-8DD7-32BEB2FB3D20}" type="parTrans" cxnId="{16D22283-EC1A-4A9F-9D7D-E0B5372F825C}">
      <dgm:prSet/>
      <dgm:spPr/>
      <dgm:t>
        <a:bodyPr/>
        <a:lstStyle/>
        <a:p>
          <a:endParaRPr lang="pl-PL"/>
        </a:p>
      </dgm:t>
    </dgm:pt>
    <dgm:pt modelId="{37312479-260D-41DB-9436-BC993484A3C1}" type="sibTrans" cxnId="{16D22283-EC1A-4A9F-9D7D-E0B5372F825C}">
      <dgm:prSet/>
      <dgm:spPr/>
      <dgm:t>
        <a:bodyPr/>
        <a:lstStyle/>
        <a:p>
          <a:endParaRPr lang="pl-PL"/>
        </a:p>
      </dgm:t>
    </dgm:pt>
    <dgm:pt modelId="{AFD990D2-5AE2-46C0-89DA-5B5D3952A74E}">
      <dgm:prSet/>
      <dgm:spPr/>
      <dgm:t>
        <a:bodyPr/>
        <a:lstStyle/>
        <a:p>
          <a:r>
            <a:rPr lang="pl-PL" b="0" i="0" baseline="0" dirty="0" err="1">
              <a:solidFill>
                <a:schemeClr val="tx1"/>
              </a:solidFill>
            </a:rPr>
            <a:t>Pełnomocnicy_Pełnomocniczki</a:t>
          </a:r>
          <a:r>
            <a:rPr lang="pl-PL" b="0" i="0" baseline="0" dirty="0">
              <a:solidFill>
                <a:schemeClr val="tx1"/>
              </a:solidFill>
            </a:rPr>
            <a:t> ds. równości w jednostkach organizacyjnych (Wydziały i Szkoły Doktorskie)</a:t>
          </a:r>
          <a:endParaRPr lang="pl-PL" dirty="0">
            <a:solidFill>
              <a:schemeClr val="tx1"/>
            </a:solidFill>
          </a:endParaRPr>
        </a:p>
      </dgm:t>
    </dgm:pt>
    <dgm:pt modelId="{093CEE8B-9141-4439-A821-7BC4EABB46DF}" type="parTrans" cxnId="{F432992D-C61D-43D9-9256-D627A4D284EE}">
      <dgm:prSet/>
      <dgm:spPr/>
      <dgm:t>
        <a:bodyPr/>
        <a:lstStyle/>
        <a:p>
          <a:endParaRPr lang="pl-PL"/>
        </a:p>
      </dgm:t>
    </dgm:pt>
    <dgm:pt modelId="{15BEDA5E-2191-49D7-A313-D306489F6A8D}" type="sibTrans" cxnId="{F432992D-C61D-43D9-9256-D627A4D284EE}">
      <dgm:prSet/>
      <dgm:spPr/>
      <dgm:t>
        <a:bodyPr/>
        <a:lstStyle/>
        <a:p>
          <a:endParaRPr lang="pl-PL"/>
        </a:p>
      </dgm:t>
    </dgm:pt>
    <dgm:pt modelId="{D68EB53F-9200-4972-8C93-25FCD49424BA}">
      <dgm:prSet/>
      <dgm:spPr/>
      <dgm:t>
        <a:bodyPr/>
        <a:lstStyle/>
        <a:p>
          <a:r>
            <a:rPr lang="pl-PL" b="0" i="0" baseline="0" dirty="0">
              <a:solidFill>
                <a:schemeClr val="tx1"/>
              </a:solidFill>
            </a:rPr>
            <a:t>Centrum Pomocy Psychologicznej</a:t>
          </a:r>
          <a:endParaRPr lang="pl-PL" dirty="0">
            <a:solidFill>
              <a:schemeClr val="tx1"/>
            </a:solidFill>
          </a:endParaRPr>
        </a:p>
      </dgm:t>
    </dgm:pt>
    <dgm:pt modelId="{7897B884-259D-4682-AF9D-E31603CAA204}" type="parTrans" cxnId="{6B693120-88B3-4A6A-8197-D1FEE4FBA7CD}">
      <dgm:prSet/>
      <dgm:spPr/>
      <dgm:t>
        <a:bodyPr/>
        <a:lstStyle/>
        <a:p>
          <a:endParaRPr lang="pl-PL"/>
        </a:p>
      </dgm:t>
    </dgm:pt>
    <dgm:pt modelId="{090F51DA-C286-4E28-9EC1-D4F97F67D418}" type="sibTrans" cxnId="{6B693120-88B3-4A6A-8197-D1FEE4FBA7CD}">
      <dgm:prSet/>
      <dgm:spPr/>
      <dgm:t>
        <a:bodyPr/>
        <a:lstStyle/>
        <a:p>
          <a:endParaRPr lang="pl-PL"/>
        </a:p>
      </dgm:t>
    </dgm:pt>
    <dgm:pt modelId="{98713E1D-4692-4F86-AA33-10E4371804DE}">
      <dgm:prSet/>
      <dgm:spPr/>
      <dgm:t>
        <a:bodyPr/>
        <a:lstStyle/>
        <a:p>
          <a:r>
            <a:rPr lang="pl-PL" b="0" i="0" baseline="0"/>
            <a:t>Biuro ds. Osób z Niepełnosprawnościami</a:t>
          </a:r>
          <a:endParaRPr lang="pl-PL"/>
        </a:p>
      </dgm:t>
    </dgm:pt>
    <dgm:pt modelId="{54BAD61D-0BBD-4E27-8DCB-EC62724FFCB8}" type="parTrans" cxnId="{4FF0D545-96A7-48F6-8A01-2789D5E8F34F}">
      <dgm:prSet/>
      <dgm:spPr/>
      <dgm:t>
        <a:bodyPr/>
        <a:lstStyle/>
        <a:p>
          <a:endParaRPr lang="pl-PL"/>
        </a:p>
      </dgm:t>
    </dgm:pt>
    <dgm:pt modelId="{66E47140-B130-4F42-BE39-9ADD1B4C12D0}" type="sibTrans" cxnId="{4FF0D545-96A7-48F6-8A01-2789D5E8F34F}">
      <dgm:prSet/>
      <dgm:spPr/>
      <dgm:t>
        <a:bodyPr/>
        <a:lstStyle/>
        <a:p>
          <a:endParaRPr lang="pl-PL"/>
        </a:p>
      </dgm:t>
    </dgm:pt>
    <dgm:pt modelId="{5CC75706-3A48-4D4F-B215-CC3990C6F2CF}">
      <dgm:prSet/>
      <dgm:spPr/>
      <dgm:t>
        <a:bodyPr/>
        <a:lstStyle/>
        <a:p>
          <a:r>
            <a:rPr lang="pl-PL" b="0" i="0" baseline="0"/>
            <a:t>Centrum Rozwiązywania Sporów i Konfliktów przy WPiA</a:t>
          </a:r>
          <a:endParaRPr lang="pl-PL"/>
        </a:p>
      </dgm:t>
    </dgm:pt>
    <dgm:pt modelId="{585440D5-7759-4486-AF81-B1A6CD3C8E08}" type="parTrans" cxnId="{AB1E5164-60F1-446A-BD24-FEBF110D4F85}">
      <dgm:prSet/>
      <dgm:spPr/>
      <dgm:t>
        <a:bodyPr/>
        <a:lstStyle/>
        <a:p>
          <a:endParaRPr lang="pl-PL"/>
        </a:p>
      </dgm:t>
    </dgm:pt>
    <dgm:pt modelId="{70069F7C-D28E-48E7-BA3F-E32B73BCE27D}" type="sibTrans" cxnId="{AB1E5164-60F1-446A-BD24-FEBF110D4F85}">
      <dgm:prSet/>
      <dgm:spPr/>
      <dgm:t>
        <a:bodyPr/>
        <a:lstStyle/>
        <a:p>
          <a:endParaRPr lang="pl-PL"/>
        </a:p>
      </dgm:t>
    </dgm:pt>
    <dgm:pt modelId="{19D5FBFF-E528-47A7-A7EB-10C2D9A73931}">
      <dgm:prSet/>
      <dgm:spPr/>
      <dgm:t>
        <a:bodyPr/>
        <a:lstStyle/>
        <a:p>
          <a:r>
            <a:rPr lang="pl-PL" b="0" i="0" baseline="0" dirty="0">
              <a:solidFill>
                <a:schemeClr val="tx1"/>
              </a:solidFill>
            </a:rPr>
            <a:t>Klinika Prawa Uniwersytetu Warszawskiego przy </a:t>
          </a:r>
          <a:r>
            <a:rPr lang="pl-PL" b="0" i="0" baseline="0" dirty="0" err="1">
              <a:solidFill>
                <a:schemeClr val="tx1"/>
              </a:solidFill>
            </a:rPr>
            <a:t>WPiA</a:t>
          </a:r>
          <a:endParaRPr lang="pl-PL" dirty="0">
            <a:solidFill>
              <a:schemeClr val="tx1"/>
            </a:solidFill>
          </a:endParaRPr>
        </a:p>
      </dgm:t>
    </dgm:pt>
    <dgm:pt modelId="{4B0729BA-9065-4776-8595-32391D1EB4C4}" type="parTrans" cxnId="{8D8F0F81-90CC-4D35-9416-97A83148194C}">
      <dgm:prSet/>
      <dgm:spPr/>
      <dgm:t>
        <a:bodyPr/>
        <a:lstStyle/>
        <a:p>
          <a:endParaRPr lang="pl-PL"/>
        </a:p>
      </dgm:t>
    </dgm:pt>
    <dgm:pt modelId="{8AD3DA1E-1651-41EC-8057-DC507CEA5D5A}" type="sibTrans" cxnId="{8D8F0F81-90CC-4D35-9416-97A83148194C}">
      <dgm:prSet/>
      <dgm:spPr/>
      <dgm:t>
        <a:bodyPr/>
        <a:lstStyle/>
        <a:p>
          <a:endParaRPr lang="pl-PL"/>
        </a:p>
      </dgm:t>
    </dgm:pt>
    <dgm:pt modelId="{3D2761E0-A99E-4CF1-95DC-D01F72B74EF1}">
      <dgm:prSet/>
      <dgm:spPr/>
      <dgm:t>
        <a:bodyPr/>
        <a:lstStyle/>
        <a:p>
          <a:r>
            <a:rPr lang="pl-PL" b="0" i="0" baseline="0"/>
            <a:t>Welcome Point</a:t>
          </a:r>
          <a:endParaRPr lang="pl-PL"/>
        </a:p>
      </dgm:t>
    </dgm:pt>
    <dgm:pt modelId="{AD371086-2FB4-4388-9127-566D8ED5EF50}" type="parTrans" cxnId="{E446C4C9-2D6C-49DC-9E61-2362027CD10B}">
      <dgm:prSet/>
      <dgm:spPr/>
      <dgm:t>
        <a:bodyPr/>
        <a:lstStyle/>
        <a:p>
          <a:endParaRPr lang="pl-PL"/>
        </a:p>
      </dgm:t>
    </dgm:pt>
    <dgm:pt modelId="{2719E54C-E28E-409B-AB0E-76DD7D731D8E}" type="sibTrans" cxnId="{E446C4C9-2D6C-49DC-9E61-2362027CD10B}">
      <dgm:prSet/>
      <dgm:spPr/>
      <dgm:t>
        <a:bodyPr/>
        <a:lstStyle/>
        <a:p>
          <a:endParaRPr lang="pl-PL"/>
        </a:p>
      </dgm:t>
    </dgm:pt>
    <dgm:pt modelId="{449F7C9A-1FDF-414A-8436-B8B9A1279525}">
      <dgm:prSet/>
      <dgm:spPr/>
      <dgm:t>
        <a:bodyPr/>
        <a:lstStyle/>
        <a:p>
          <a:r>
            <a:rPr lang="pl-PL" b="0" i="0" baseline="0" dirty="0"/>
            <a:t>Pełnomocnik rektora ds. różnorodności kulturowej </a:t>
          </a:r>
          <a:endParaRPr lang="pl-PL" dirty="0"/>
        </a:p>
      </dgm:t>
    </dgm:pt>
    <dgm:pt modelId="{C97C1F98-DA9C-4ECB-87A8-9BD48BBE7CFA}" type="parTrans" cxnId="{C1FAC673-0FB1-4AC5-B275-2E86712F894B}">
      <dgm:prSet/>
      <dgm:spPr/>
      <dgm:t>
        <a:bodyPr/>
        <a:lstStyle/>
        <a:p>
          <a:endParaRPr lang="en-GB"/>
        </a:p>
      </dgm:t>
    </dgm:pt>
    <dgm:pt modelId="{CD50C227-340D-4C83-8D13-33A8A64ABF26}" type="sibTrans" cxnId="{C1FAC673-0FB1-4AC5-B275-2E86712F894B}">
      <dgm:prSet/>
      <dgm:spPr/>
      <dgm:t>
        <a:bodyPr/>
        <a:lstStyle/>
        <a:p>
          <a:endParaRPr lang="en-GB"/>
        </a:p>
      </dgm:t>
    </dgm:pt>
    <dgm:pt modelId="{38F1CC62-5635-46BD-BE4C-D3BB53492400}" type="pres">
      <dgm:prSet presAssocID="{88BA2F35-DAD5-4D83-B109-BCBC7C135651}" presName="linear" presStyleCnt="0">
        <dgm:presLayoutVars>
          <dgm:animLvl val="lvl"/>
          <dgm:resizeHandles val="exact"/>
        </dgm:presLayoutVars>
      </dgm:prSet>
      <dgm:spPr/>
    </dgm:pt>
    <dgm:pt modelId="{8743B914-2B22-4451-907B-C897434FCF0B}" type="pres">
      <dgm:prSet presAssocID="{B171E75B-9C99-4A1A-8FE1-836EBA1C98EB}" presName="parentText" presStyleLbl="node1" presStyleIdx="0" presStyleCnt="13" custLinFactNeighborX="-9245" custLinFactNeighborY="61741">
        <dgm:presLayoutVars>
          <dgm:chMax val="0"/>
          <dgm:bulletEnabled val="1"/>
        </dgm:presLayoutVars>
      </dgm:prSet>
      <dgm:spPr/>
    </dgm:pt>
    <dgm:pt modelId="{3D47AB43-53E3-4058-A9C5-5FC42142F734}" type="pres">
      <dgm:prSet presAssocID="{2DD61E96-ADD2-46EA-A593-C45F1A75345F}" presName="spacer" presStyleCnt="0"/>
      <dgm:spPr/>
    </dgm:pt>
    <dgm:pt modelId="{111A84A8-EE83-49B8-A263-7E1C02923A8B}" type="pres">
      <dgm:prSet presAssocID="{C54C4851-DC52-41EB-879A-C7A7A8547848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452338F8-B56B-49A8-A8C1-9DCCD2F4DC7D}" type="pres">
      <dgm:prSet presAssocID="{072BD251-268F-447F-B664-71FAB90803E4}" presName="spacer" presStyleCnt="0"/>
      <dgm:spPr/>
    </dgm:pt>
    <dgm:pt modelId="{CC0586E1-4264-408F-82E1-A7F43C8B38F0}" type="pres">
      <dgm:prSet presAssocID="{B8B875A5-F8AC-46FD-BF85-6D707011E603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8CEA37B0-6BD1-4C25-AC34-A4DEF915776D}" type="pres">
      <dgm:prSet presAssocID="{EEF49D39-D729-43FD-81C0-5ACBE199BFC4}" presName="spacer" presStyleCnt="0"/>
      <dgm:spPr/>
    </dgm:pt>
    <dgm:pt modelId="{84A01889-C944-4FBD-8DA8-B8AA02AD5E0D}" type="pres">
      <dgm:prSet presAssocID="{D906C757-25FC-4405-B059-04B3EA48348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23431BAE-8A5D-4DC2-9CBE-A24947E5767B}" type="pres">
      <dgm:prSet presAssocID="{9117FAC0-D1C0-4A51-A0AD-82141C3159C7}" presName="spacer" presStyleCnt="0"/>
      <dgm:spPr/>
    </dgm:pt>
    <dgm:pt modelId="{B8D920D4-AF10-4EBE-8D71-DB74C5C2B34D}" type="pres">
      <dgm:prSet presAssocID="{F9EE0BEA-52D9-44BF-979E-ABA265331AA4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27910906-47B4-467B-B4AC-CF3A6C72FAC5}" type="pres">
      <dgm:prSet presAssocID="{23124CB1-3C29-408E-A1DA-34CAD0CB8B99}" presName="spacer" presStyleCnt="0"/>
      <dgm:spPr/>
    </dgm:pt>
    <dgm:pt modelId="{D268B735-A6D2-400A-B11E-075B548860ED}" type="pres">
      <dgm:prSet presAssocID="{B3A99BB2-97C4-4EAD-9565-30789AEF9EC0}" presName="parentText" presStyleLbl="node1" presStyleIdx="5" presStyleCnt="13" custLinFactY="97383" custLinFactNeighborX="0" custLinFactNeighborY="100000">
        <dgm:presLayoutVars>
          <dgm:chMax val="0"/>
          <dgm:bulletEnabled val="1"/>
        </dgm:presLayoutVars>
      </dgm:prSet>
      <dgm:spPr/>
    </dgm:pt>
    <dgm:pt modelId="{929F503A-8C14-4F8C-AB91-6935ADCD4F6F}" type="pres">
      <dgm:prSet presAssocID="{37312479-260D-41DB-9436-BC993484A3C1}" presName="spacer" presStyleCnt="0"/>
      <dgm:spPr/>
    </dgm:pt>
    <dgm:pt modelId="{8541F75C-837C-4967-AF99-8B860E3E9CDF}" type="pres">
      <dgm:prSet presAssocID="{AFD990D2-5AE2-46C0-89DA-5B5D3952A74E}" presName="parentText" presStyleLbl="node1" presStyleIdx="6" presStyleCnt="13" custLinFactY="-100000" custLinFactNeighborY="-129826">
        <dgm:presLayoutVars>
          <dgm:chMax val="0"/>
          <dgm:bulletEnabled val="1"/>
        </dgm:presLayoutVars>
      </dgm:prSet>
      <dgm:spPr/>
    </dgm:pt>
    <dgm:pt modelId="{80963670-6440-42BD-B48F-343D9A5DB8AE}" type="pres">
      <dgm:prSet presAssocID="{15BEDA5E-2191-49D7-A313-D306489F6A8D}" presName="spacer" presStyleCnt="0"/>
      <dgm:spPr/>
    </dgm:pt>
    <dgm:pt modelId="{8E854CBB-5F71-4049-8E02-2201EF073A70}" type="pres">
      <dgm:prSet presAssocID="{D68EB53F-9200-4972-8C93-25FCD49424BA}" presName="parentText" presStyleLbl="node1" presStyleIdx="7" presStyleCnt="13" custLinFactY="94630" custLinFactNeighborY="100000">
        <dgm:presLayoutVars>
          <dgm:chMax val="0"/>
          <dgm:bulletEnabled val="1"/>
        </dgm:presLayoutVars>
      </dgm:prSet>
      <dgm:spPr/>
    </dgm:pt>
    <dgm:pt modelId="{FD78789F-24B2-4CBA-BC5E-2254AE25F82F}" type="pres">
      <dgm:prSet presAssocID="{090F51DA-C286-4E28-9EC1-D4F97F67D418}" presName="spacer" presStyleCnt="0"/>
      <dgm:spPr/>
    </dgm:pt>
    <dgm:pt modelId="{8F1A687A-FFDD-4DC7-ADEE-8EB540F09693}" type="pres">
      <dgm:prSet presAssocID="{98713E1D-4692-4F86-AA33-10E4371804DE}" presName="parentText" presStyleLbl="node1" presStyleIdx="8" presStyleCnt="13" custLinFactY="94630" custLinFactNeighborY="100000">
        <dgm:presLayoutVars>
          <dgm:chMax val="0"/>
          <dgm:bulletEnabled val="1"/>
        </dgm:presLayoutVars>
      </dgm:prSet>
      <dgm:spPr/>
    </dgm:pt>
    <dgm:pt modelId="{D9F6B77F-F9A6-4A0A-A632-A0577388B3AA}" type="pres">
      <dgm:prSet presAssocID="{66E47140-B130-4F42-BE39-9ADD1B4C12D0}" presName="spacer" presStyleCnt="0"/>
      <dgm:spPr/>
    </dgm:pt>
    <dgm:pt modelId="{DA276F40-10B1-488E-BFC9-B4FDC390795D}" type="pres">
      <dgm:prSet presAssocID="{5CC75706-3A48-4D4F-B215-CC3990C6F2CF}" presName="parentText" presStyleLbl="node1" presStyleIdx="9" presStyleCnt="13" custLinFactY="94630" custLinFactNeighborY="100000">
        <dgm:presLayoutVars>
          <dgm:chMax val="0"/>
          <dgm:bulletEnabled val="1"/>
        </dgm:presLayoutVars>
      </dgm:prSet>
      <dgm:spPr/>
    </dgm:pt>
    <dgm:pt modelId="{9797612F-17E3-48D4-A097-C8AE9BE47221}" type="pres">
      <dgm:prSet presAssocID="{70069F7C-D28E-48E7-BA3F-E32B73BCE27D}" presName="spacer" presStyleCnt="0"/>
      <dgm:spPr/>
    </dgm:pt>
    <dgm:pt modelId="{CC04C69F-830A-460E-899A-D4F431455F44}" type="pres">
      <dgm:prSet presAssocID="{19D5FBFF-E528-47A7-A7EB-10C2D9A73931}" presName="parentText" presStyleLbl="node1" presStyleIdx="10" presStyleCnt="13" custLinFactY="94630" custLinFactNeighborY="100000">
        <dgm:presLayoutVars>
          <dgm:chMax val="0"/>
          <dgm:bulletEnabled val="1"/>
        </dgm:presLayoutVars>
      </dgm:prSet>
      <dgm:spPr/>
    </dgm:pt>
    <dgm:pt modelId="{857C3E4F-1A70-41EC-9AB7-70389E95D9CB}" type="pres">
      <dgm:prSet presAssocID="{8AD3DA1E-1651-41EC-8057-DC507CEA5D5A}" presName="spacer" presStyleCnt="0"/>
      <dgm:spPr/>
    </dgm:pt>
    <dgm:pt modelId="{E4646001-A87B-4985-827D-3E5415A2FD61}" type="pres">
      <dgm:prSet presAssocID="{3D2761E0-A99E-4CF1-95DC-D01F72B74EF1}" presName="parentText" presStyleLbl="node1" presStyleIdx="11" presStyleCnt="13" custLinFactY="94630" custLinFactNeighborY="100000">
        <dgm:presLayoutVars>
          <dgm:chMax val="0"/>
          <dgm:bulletEnabled val="1"/>
        </dgm:presLayoutVars>
      </dgm:prSet>
      <dgm:spPr/>
    </dgm:pt>
    <dgm:pt modelId="{29B775FC-904B-4A73-A527-BC50CA33CAFB}" type="pres">
      <dgm:prSet presAssocID="{2719E54C-E28E-409B-AB0E-76DD7D731D8E}" presName="spacer" presStyleCnt="0"/>
      <dgm:spPr/>
    </dgm:pt>
    <dgm:pt modelId="{A9AF916D-8973-4A69-B5C0-17EF29DE0562}" type="pres">
      <dgm:prSet presAssocID="{449F7C9A-1FDF-414A-8436-B8B9A1279525}" presName="parentText" presStyleLbl="node1" presStyleIdx="12" presStyleCnt="13" custLinFactY="-500000" custLinFactNeighborY="-507155">
        <dgm:presLayoutVars>
          <dgm:chMax val="0"/>
          <dgm:bulletEnabled val="1"/>
        </dgm:presLayoutVars>
      </dgm:prSet>
      <dgm:spPr/>
    </dgm:pt>
  </dgm:ptLst>
  <dgm:cxnLst>
    <dgm:cxn modelId="{77E49A05-FEFC-49CD-B9D8-34C991234043}" type="presOf" srcId="{5CC75706-3A48-4D4F-B215-CC3990C6F2CF}" destId="{DA276F40-10B1-488E-BFC9-B4FDC390795D}" srcOrd="0" destOrd="0" presId="urn:microsoft.com/office/officeart/2005/8/layout/vList2"/>
    <dgm:cxn modelId="{3D50A60A-B3B9-43C5-99A9-72E79A5B78B9}" type="presOf" srcId="{D68EB53F-9200-4972-8C93-25FCD49424BA}" destId="{8E854CBB-5F71-4049-8E02-2201EF073A70}" srcOrd="0" destOrd="0" presId="urn:microsoft.com/office/officeart/2005/8/layout/vList2"/>
    <dgm:cxn modelId="{6BF61316-7280-4AA7-8B91-EE93A1BE2083}" srcId="{88BA2F35-DAD5-4D83-B109-BCBC7C135651}" destId="{F9EE0BEA-52D9-44BF-979E-ABA265331AA4}" srcOrd="4" destOrd="0" parTransId="{286A6ACD-E5B8-4A30-9FD7-07555FC195B4}" sibTransId="{23124CB1-3C29-408E-A1DA-34CAD0CB8B99}"/>
    <dgm:cxn modelId="{6B693120-88B3-4A6A-8197-D1FEE4FBA7CD}" srcId="{88BA2F35-DAD5-4D83-B109-BCBC7C135651}" destId="{D68EB53F-9200-4972-8C93-25FCD49424BA}" srcOrd="7" destOrd="0" parTransId="{7897B884-259D-4682-AF9D-E31603CAA204}" sibTransId="{090F51DA-C286-4E28-9EC1-D4F97F67D418}"/>
    <dgm:cxn modelId="{D314502C-DDCD-496F-B29A-C6F0C66A2883}" srcId="{88BA2F35-DAD5-4D83-B109-BCBC7C135651}" destId="{B171E75B-9C99-4A1A-8FE1-836EBA1C98EB}" srcOrd="0" destOrd="0" parTransId="{D54C5699-B57B-47E1-822A-D4175A2F4668}" sibTransId="{2DD61E96-ADD2-46EA-A593-C45F1A75345F}"/>
    <dgm:cxn modelId="{F432992D-C61D-43D9-9256-D627A4D284EE}" srcId="{88BA2F35-DAD5-4D83-B109-BCBC7C135651}" destId="{AFD990D2-5AE2-46C0-89DA-5B5D3952A74E}" srcOrd="6" destOrd="0" parTransId="{093CEE8B-9141-4439-A821-7BC4EABB46DF}" sibTransId="{15BEDA5E-2191-49D7-A313-D306489F6A8D}"/>
    <dgm:cxn modelId="{35AC3C3D-EB44-429F-A854-71CE57668596}" srcId="{88BA2F35-DAD5-4D83-B109-BCBC7C135651}" destId="{C54C4851-DC52-41EB-879A-C7A7A8547848}" srcOrd="1" destOrd="0" parTransId="{A97E4965-8268-4224-8B88-D28FCA2DC657}" sibTransId="{072BD251-268F-447F-B664-71FAB90803E4}"/>
    <dgm:cxn modelId="{D8F02964-5A4E-4075-9F83-891831F424FA}" type="presOf" srcId="{98713E1D-4692-4F86-AA33-10E4371804DE}" destId="{8F1A687A-FFDD-4DC7-ADEE-8EB540F09693}" srcOrd="0" destOrd="0" presId="urn:microsoft.com/office/officeart/2005/8/layout/vList2"/>
    <dgm:cxn modelId="{AB1E5164-60F1-446A-BD24-FEBF110D4F85}" srcId="{88BA2F35-DAD5-4D83-B109-BCBC7C135651}" destId="{5CC75706-3A48-4D4F-B215-CC3990C6F2CF}" srcOrd="9" destOrd="0" parTransId="{585440D5-7759-4486-AF81-B1A6CD3C8E08}" sibTransId="{70069F7C-D28E-48E7-BA3F-E32B73BCE27D}"/>
    <dgm:cxn modelId="{5C6B2065-807C-4F5D-861D-7DF032A702F7}" type="presOf" srcId="{B8B875A5-F8AC-46FD-BF85-6D707011E603}" destId="{CC0586E1-4264-408F-82E1-A7F43C8B38F0}" srcOrd="0" destOrd="0" presId="urn:microsoft.com/office/officeart/2005/8/layout/vList2"/>
    <dgm:cxn modelId="{4FF0D545-96A7-48F6-8A01-2789D5E8F34F}" srcId="{88BA2F35-DAD5-4D83-B109-BCBC7C135651}" destId="{98713E1D-4692-4F86-AA33-10E4371804DE}" srcOrd="8" destOrd="0" parTransId="{54BAD61D-0BBD-4E27-8DCB-EC62724FFCB8}" sibTransId="{66E47140-B130-4F42-BE39-9ADD1B4C12D0}"/>
    <dgm:cxn modelId="{CB8B9769-9E95-4296-B199-AE4AE0103706}" type="presOf" srcId="{449F7C9A-1FDF-414A-8436-B8B9A1279525}" destId="{A9AF916D-8973-4A69-B5C0-17EF29DE0562}" srcOrd="0" destOrd="0" presId="urn:microsoft.com/office/officeart/2005/8/layout/vList2"/>
    <dgm:cxn modelId="{46F3074C-A678-4F13-A66F-EBD11DE9408B}" srcId="{88BA2F35-DAD5-4D83-B109-BCBC7C135651}" destId="{B8B875A5-F8AC-46FD-BF85-6D707011E603}" srcOrd="2" destOrd="0" parTransId="{253CDF6B-ADFB-4352-8B30-F30AFD11A687}" sibTransId="{EEF49D39-D729-43FD-81C0-5ACBE199BFC4}"/>
    <dgm:cxn modelId="{4B5DE14E-5976-4FCD-B7F0-0359574DF591}" srcId="{88BA2F35-DAD5-4D83-B109-BCBC7C135651}" destId="{D906C757-25FC-4405-B059-04B3EA483489}" srcOrd="3" destOrd="0" parTransId="{5BBDA0B2-E59B-4DBA-B7B2-B176BD701331}" sibTransId="{9117FAC0-D1C0-4A51-A0AD-82141C3159C7}"/>
    <dgm:cxn modelId="{C1FAC673-0FB1-4AC5-B275-2E86712F894B}" srcId="{88BA2F35-DAD5-4D83-B109-BCBC7C135651}" destId="{449F7C9A-1FDF-414A-8436-B8B9A1279525}" srcOrd="12" destOrd="0" parTransId="{C97C1F98-DA9C-4ECB-87A8-9BD48BBE7CFA}" sibTransId="{CD50C227-340D-4C83-8D13-33A8A64ABF26}"/>
    <dgm:cxn modelId="{FA9E6B76-3A4F-4962-B270-A4DCDEA053D2}" type="presOf" srcId="{B3A99BB2-97C4-4EAD-9565-30789AEF9EC0}" destId="{D268B735-A6D2-400A-B11E-075B548860ED}" srcOrd="0" destOrd="0" presId="urn:microsoft.com/office/officeart/2005/8/layout/vList2"/>
    <dgm:cxn modelId="{8D8F0F81-90CC-4D35-9416-97A83148194C}" srcId="{88BA2F35-DAD5-4D83-B109-BCBC7C135651}" destId="{19D5FBFF-E528-47A7-A7EB-10C2D9A73931}" srcOrd="10" destOrd="0" parTransId="{4B0729BA-9065-4776-8595-32391D1EB4C4}" sibTransId="{8AD3DA1E-1651-41EC-8057-DC507CEA5D5A}"/>
    <dgm:cxn modelId="{16D22283-EC1A-4A9F-9D7D-E0B5372F825C}" srcId="{88BA2F35-DAD5-4D83-B109-BCBC7C135651}" destId="{B3A99BB2-97C4-4EAD-9565-30789AEF9EC0}" srcOrd="5" destOrd="0" parTransId="{70F6CC19-04B7-437F-8DD7-32BEB2FB3D20}" sibTransId="{37312479-260D-41DB-9436-BC993484A3C1}"/>
    <dgm:cxn modelId="{F7A3A38F-8B4D-4E97-B9E3-588227BA0A9C}" type="presOf" srcId="{19D5FBFF-E528-47A7-A7EB-10C2D9A73931}" destId="{CC04C69F-830A-460E-899A-D4F431455F44}" srcOrd="0" destOrd="0" presId="urn:microsoft.com/office/officeart/2005/8/layout/vList2"/>
    <dgm:cxn modelId="{8D20F994-AD76-48B3-B598-D86D27FDE9E2}" type="presOf" srcId="{3D2761E0-A99E-4CF1-95DC-D01F72B74EF1}" destId="{E4646001-A87B-4985-827D-3E5415A2FD61}" srcOrd="0" destOrd="0" presId="urn:microsoft.com/office/officeart/2005/8/layout/vList2"/>
    <dgm:cxn modelId="{44E719A5-E6A6-4DB9-BE48-6DF8A31073C7}" type="presOf" srcId="{B171E75B-9C99-4A1A-8FE1-836EBA1C98EB}" destId="{8743B914-2B22-4451-907B-C897434FCF0B}" srcOrd="0" destOrd="0" presId="urn:microsoft.com/office/officeart/2005/8/layout/vList2"/>
    <dgm:cxn modelId="{439B61AF-1EC6-4E9F-8773-0C66BA8D2C06}" type="presOf" srcId="{AFD990D2-5AE2-46C0-89DA-5B5D3952A74E}" destId="{8541F75C-837C-4967-AF99-8B860E3E9CDF}" srcOrd="0" destOrd="0" presId="urn:microsoft.com/office/officeart/2005/8/layout/vList2"/>
    <dgm:cxn modelId="{F20BE0B0-F5EA-444B-A70C-8B912D74F114}" type="presOf" srcId="{C54C4851-DC52-41EB-879A-C7A7A8547848}" destId="{111A84A8-EE83-49B8-A263-7E1C02923A8B}" srcOrd="0" destOrd="0" presId="urn:microsoft.com/office/officeart/2005/8/layout/vList2"/>
    <dgm:cxn modelId="{EABB8FC1-C3FD-435F-A684-EF10093B7C07}" type="presOf" srcId="{88BA2F35-DAD5-4D83-B109-BCBC7C135651}" destId="{38F1CC62-5635-46BD-BE4C-D3BB53492400}" srcOrd="0" destOrd="0" presId="urn:microsoft.com/office/officeart/2005/8/layout/vList2"/>
    <dgm:cxn modelId="{E446C4C9-2D6C-49DC-9E61-2362027CD10B}" srcId="{88BA2F35-DAD5-4D83-B109-BCBC7C135651}" destId="{3D2761E0-A99E-4CF1-95DC-D01F72B74EF1}" srcOrd="11" destOrd="0" parTransId="{AD371086-2FB4-4388-9127-566D8ED5EF50}" sibTransId="{2719E54C-E28E-409B-AB0E-76DD7D731D8E}"/>
    <dgm:cxn modelId="{7300DED4-0129-4D89-B966-271221F54D13}" type="presOf" srcId="{F9EE0BEA-52D9-44BF-979E-ABA265331AA4}" destId="{B8D920D4-AF10-4EBE-8D71-DB74C5C2B34D}" srcOrd="0" destOrd="0" presId="urn:microsoft.com/office/officeart/2005/8/layout/vList2"/>
    <dgm:cxn modelId="{94B706FA-499D-476C-B0AE-4C06484983C2}" type="presOf" srcId="{D906C757-25FC-4405-B059-04B3EA483489}" destId="{84A01889-C944-4FBD-8DA8-B8AA02AD5E0D}" srcOrd="0" destOrd="0" presId="urn:microsoft.com/office/officeart/2005/8/layout/vList2"/>
    <dgm:cxn modelId="{4EC57858-A92F-4F36-9258-BA42D14FBB43}" type="presParOf" srcId="{38F1CC62-5635-46BD-BE4C-D3BB53492400}" destId="{8743B914-2B22-4451-907B-C897434FCF0B}" srcOrd="0" destOrd="0" presId="urn:microsoft.com/office/officeart/2005/8/layout/vList2"/>
    <dgm:cxn modelId="{323BC6DC-5AE5-4491-B15E-7A0D6030060C}" type="presParOf" srcId="{38F1CC62-5635-46BD-BE4C-D3BB53492400}" destId="{3D47AB43-53E3-4058-A9C5-5FC42142F734}" srcOrd="1" destOrd="0" presId="urn:microsoft.com/office/officeart/2005/8/layout/vList2"/>
    <dgm:cxn modelId="{8D2B8BE2-1A6D-446F-8549-35A02EEDBCE3}" type="presParOf" srcId="{38F1CC62-5635-46BD-BE4C-D3BB53492400}" destId="{111A84A8-EE83-49B8-A263-7E1C02923A8B}" srcOrd="2" destOrd="0" presId="urn:microsoft.com/office/officeart/2005/8/layout/vList2"/>
    <dgm:cxn modelId="{2A0A88FC-5EC8-41CC-97C2-25DE938168B1}" type="presParOf" srcId="{38F1CC62-5635-46BD-BE4C-D3BB53492400}" destId="{452338F8-B56B-49A8-A8C1-9DCCD2F4DC7D}" srcOrd="3" destOrd="0" presId="urn:microsoft.com/office/officeart/2005/8/layout/vList2"/>
    <dgm:cxn modelId="{DC5774EA-E23E-494A-B243-EABBB33ED878}" type="presParOf" srcId="{38F1CC62-5635-46BD-BE4C-D3BB53492400}" destId="{CC0586E1-4264-408F-82E1-A7F43C8B38F0}" srcOrd="4" destOrd="0" presId="urn:microsoft.com/office/officeart/2005/8/layout/vList2"/>
    <dgm:cxn modelId="{F13D934A-85B6-47A4-A19D-EFA487E47163}" type="presParOf" srcId="{38F1CC62-5635-46BD-BE4C-D3BB53492400}" destId="{8CEA37B0-6BD1-4C25-AC34-A4DEF915776D}" srcOrd="5" destOrd="0" presId="urn:microsoft.com/office/officeart/2005/8/layout/vList2"/>
    <dgm:cxn modelId="{728B076E-271D-48F9-9395-CE18586D3BA6}" type="presParOf" srcId="{38F1CC62-5635-46BD-BE4C-D3BB53492400}" destId="{84A01889-C944-4FBD-8DA8-B8AA02AD5E0D}" srcOrd="6" destOrd="0" presId="urn:microsoft.com/office/officeart/2005/8/layout/vList2"/>
    <dgm:cxn modelId="{AF994CC3-629D-4E8B-86F9-75183845BCF4}" type="presParOf" srcId="{38F1CC62-5635-46BD-BE4C-D3BB53492400}" destId="{23431BAE-8A5D-4DC2-9CBE-A24947E5767B}" srcOrd="7" destOrd="0" presId="urn:microsoft.com/office/officeart/2005/8/layout/vList2"/>
    <dgm:cxn modelId="{49F6418F-73F7-41CA-BBA7-744E802AD343}" type="presParOf" srcId="{38F1CC62-5635-46BD-BE4C-D3BB53492400}" destId="{B8D920D4-AF10-4EBE-8D71-DB74C5C2B34D}" srcOrd="8" destOrd="0" presId="urn:microsoft.com/office/officeart/2005/8/layout/vList2"/>
    <dgm:cxn modelId="{2361EBB5-3B57-44B8-8C04-32A193E4FE90}" type="presParOf" srcId="{38F1CC62-5635-46BD-BE4C-D3BB53492400}" destId="{27910906-47B4-467B-B4AC-CF3A6C72FAC5}" srcOrd="9" destOrd="0" presId="urn:microsoft.com/office/officeart/2005/8/layout/vList2"/>
    <dgm:cxn modelId="{0454CD48-F382-476B-834A-70F9F0F5DDBD}" type="presParOf" srcId="{38F1CC62-5635-46BD-BE4C-D3BB53492400}" destId="{D268B735-A6D2-400A-B11E-075B548860ED}" srcOrd="10" destOrd="0" presId="urn:microsoft.com/office/officeart/2005/8/layout/vList2"/>
    <dgm:cxn modelId="{5997CC36-2BA6-4BBF-B307-251040524EA8}" type="presParOf" srcId="{38F1CC62-5635-46BD-BE4C-D3BB53492400}" destId="{929F503A-8C14-4F8C-AB91-6935ADCD4F6F}" srcOrd="11" destOrd="0" presId="urn:microsoft.com/office/officeart/2005/8/layout/vList2"/>
    <dgm:cxn modelId="{62103DC4-ADE0-4AB9-B3FE-F1EF4FAEA303}" type="presParOf" srcId="{38F1CC62-5635-46BD-BE4C-D3BB53492400}" destId="{8541F75C-837C-4967-AF99-8B860E3E9CDF}" srcOrd="12" destOrd="0" presId="urn:microsoft.com/office/officeart/2005/8/layout/vList2"/>
    <dgm:cxn modelId="{E9EBC8A4-5E13-4A6F-92E2-85882D6B749A}" type="presParOf" srcId="{38F1CC62-5635-46BD-BE4C-D3BB53492400}" destId="{80963670-6440-42BD-B48F-343D9A5DB8AE}" srcOrd="13" destOrd="0" presId="urn:microsoft.com/office/officeart/2005/8/layout/vList2"/>
    <dgm:cxn modelId="{4D5580F8-4B5A-4428-81CD-3965B0E88215}" type="presParOf" srcId="{38F1CC62-5635-46BD-BE4C-D3BB53492400}" destId="{8E854CBB-5F71-4049-8E02-2201EF073A70}" srcOrd="14" destOrd="0" presId="urn:microsoft.com/office/officeart/2005/8/layout/vList2"/>
    <dgm:cxn modelId="{67D44D49-0106-4277-BD56-EEF8BBE7B18B}" type="presParOf" srcId="{38F1CC62-5635-46BD-BE4C-D3BB53492400}" destId="{FD78789F-24B2-4CBA-BC5E-2254AE25F82F}" srcOrd="15" destOrd="0" presId="urn:microsoft.com/office/officeart/2005/8/layout/vList2"/>
    <dgm:cxn modelId="{DDE986D0-0268-40D0-BF79-9375246C3274}" type="presParOf" srcId="{38F1CC62-5635-46BD-BE4C-D3BB53492400}" destId="{8F1A687A-FFDD-4DC7-ADEE-8EB540F09693}" srcOrd="16" destOrd="0" presId="urn:microsoft.com/office/officeart/2005/8/layout/vList2"/>
    <dgm:cxn modelId="{4AF30CB4-1EFE-4083-9253-CBFCEEF76C98}" type="presParOf" srcId="{38F1CC62-5635-46BD-BE4C-D3BB53492400}" destId="{D9F6B77F-F9A6-4A0A-A632-A0577388B3AA}" srcOrd="17" destOrd="0" presId="urn:microsoft.com/office/officeart/2005/8/layout/vList2"/>
    <dgm:cxn modelId="{9E08BAB6-DFD2-4A88-B268-F43BB9CBC485}" type="presParOf" srcId="{38F1CC62-5635-46BD-BE4C-D3BB53492400}" destId="{DA276F40-10B1-488E-BFC9-B4FDC390795D}" srcOrd="18" destOrd="0" presId="urn:microsoft.com/office/officeart/2005/8/layout/vList2"/>
    <dgm:cxn modelId="{A422ADDD-FE5A-4DAF-86AC-90AFC1EDDB01}" type="presParOf" srcId="{38F1CC62-5635-46BD-BE4C-D3BB53492400}" destId="{9797612F-17E3-48D4-A097-C8AE9BE47221}" srcOrd="19" destOrd="0" presId="urn:microsoft.com/office/officeart/2005/8/layout/vList2"/>
    <dgm:cxn modelId="{2A3F4247-0F94-4639-9357-8F6E2C3F6BE2}" type="presParOf" srcId="{38F1CC62-5635-46BD-BE4C-D3BB53492400}" destId="{CC04C69F-830A-460E-899A-D4F431455F44}" srcOrd="20" destOrd="0" presId="urn:microsoft.com/office/officeart/2005/8/layout/vList2"/>
    <dgm:cxn modelId="{51AF70A5-FE5C-49E3-9FD6-44215EFED7DE}" type="presParOf" srcId="{38F1CC62-5635-46BD-BE4C-D3BB53492400}" destId="{857C3E4F-1A70-41EC-9AB7-70389E95D9CB}" srcOrd="21" destOrd="0" presId="urn:microsoft.com/office/officeart/2005/8/layout/vList2"/>
    <dgm:cxn modelId="{AC61140B-D46C-450E-BACB-341B0961C380}" type="presParOf" srcId="{38F1CC62-5635-46BD-BE4C-D3BB53492400}" destId="{E4646001-A87B-4985-827D-3E5415A2FD61}" srcOrd="22" destOrd="0" presId="urn:microsoft.com/office/officeart/2005/8/layout/vList2"/>
    <dgm:cxn modelId="{AD822DE9-1D2E-4A4D-9B56-54DF5081F326}" type="presParOf" srcId="{38F1CC62-5635-46BD-BE4C-D3BB53492400}" destId="{29B775FC-904B-4A73-A527-BC50CA33CAFB}" srcOrd="23" destOrd="0" presId="urn:microsoft.com/office/officeart/2005/8/layout/vList2"/>
    <dgm:cxn modelId="{5F34C7D4-0A14-4C8B-A596-3A3176A7654D}" type="presParOf" srcId="{38F1CC62-5635-46BD-BE4C-D3BB53492400}" destId="{A9AF916D-8973-4A69-B5C0-17EF29DE0562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E22B6-9F81-4DE9-9708-885966DECF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DC3AF3D-F7AC-4648-B429-314258AC95D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/>
            <a:t>Nieformalne postępowanie naprawcze prowadzone przez Zespół Rzeczniczki Akademickiej</a:t>
          </a:r>
          <a:endParaRPr lang="pl-PL" dirty="0"/>
        </a:p>
      </dgm:t>
    </dgm:pt>
    <dgm:pt modelId="{102F9894-30FD-4DC3-9520-3FCECA5400F4}" type="parTrans" cxnId="{107E8DC3-1874-4837-97AC-D41A4CAC21C7}">
      <dgm:prSet/>
      <dgm:spPr/>
      <dgm:t>
        <a:bodyPr/>
        <a:lstStyle/>
        <a:p>
          <a:endParaRPr lang="pl-PL"/>
        </a:p>
      </dgm:t>
    </dgm:pt>
    <dgm:pt modelId="{345F77A8-4BDB-43FB-8633-DC3325EAA894}" type="sibTrans" cxnId="{107E8DC3-1874-4837-97AC-D41A4CAC21C7}">
      <dgm:prSet/>
      <dgm:spPr/>
      <dgm:t>
        <a:bodyPr/>
        <a:lstStyle/>
        <a:p>
          <a:endParaRPr lang="pl-PL"/>
        </a:p>
      </dgm:t>
    </dgm:pt>
    <dgm:pt modelId="{D76FABF1-056B-47F0-A49D-6872701F19A3}">
      <dgm:prSet/>
      <dgm:spPr/>
      <dgm:t>
        <a:bodyPr/>
        <a:lstStyle/>
        <a:p>
          <a:endParaRPr lang="pl-PL" dirty="0"/>
        </a:p>
      </dgm:t>
    </dgm:pt>
    <dgm:pt modelId="{D11A6A2E-1C04-40CA-9792-1E0C3A76BC59}" type="parTrans" cxnId="{46484B8F-B819-45C4-AD8B-B5D2BBE36DC3}">
      <dgm:prSet/>
      <dgm:spPr/>
      <dgm:t>
        <a:bodyPr/>
        <a:lstStyle/>
        <a:p>
          <a:endParaRPr lang="pl-PL"/>
        </a:p>
      </dgm:t>
    </dgm:pt>
    <dgm:pt modelId="{FCF9605F-EBF0-468B-B658-0EDCD5E26FA2}" type="sibTrans" cxnId="{46484B8F-B819-45C4-AD8B-B5D2BBE36DC3}">
      <dgm:prSet/>
      <dgm:spPr/>
      <dgm:t>
        <a:bodyPr/>
        <a:lstStyle/>
        <a:p>
          <a:endParaRPr lang="pl-PL"/>
        </a:p>
      </dgm:t>
    </dgm:pt>
    <dgm:pt modelId="{0E8B188B-91E0-42AC-BA05-4812FCE3502D}">
      <dgm:prSet/>
      <dgm:spPr/>
      <dgm:t>
        <a:bodyPr/>
        <a:lstStyle/>
        <a:p>
          <a:r>
            <a:rPr lang="pl-PL"/>
            <a:t>odformalizowane postępowanie w przypadku zgłoszenia konfliktów (w tym pracowniczych, doktoranckich oraz studenckich), nieprawidłowości proceduralnych i prawnych, niesprawiedliwego i nierównego traktowania</a:t>
          </a:r>
        </a:p>
      </dgm:t>
    </dgm:pt>
    <dgm:pt modelId="{9D024822-164E-42B4-A772-D27F1ADBB6E3}" type="parTrans" cxnId="{254FFB7C-64E7-4D3B-A73D-7214AA4BD3C6}">
      <dgm:prSet/>
      <dgm:spPr/>
      <dgm:t>
        <a:bodyPr/>
        <a:lstStyle/>
        <a:p>
          <a:endParaRPr lang="pl-PL"/>
        </a:p>
      </dgm:t>
    </dgm:pt>
    <dgm:pt modelId="{D3E3B9B7-8456-4672-AA2A-B44A2938307B}" type="sibTrans" cxnId="{254FFB7C-64E7-4D3B-A73D-7214AA4BD3C6}">
      <dgm:prSet/>
      <dgm:spPr/>
      <dgm:t>
        <a:bodyPr/>
        <a:lstStyle/>
        <a:p>
          <a:endParaRPr lang="pl-PL"/>
        </a:p>
      </dgm:t>
    </dgm:pt>
    <dgm:pt modelId="{2BDFF2D9-9F60-424E-976E-3A5883AB2E46}">
      <dgm:prSet/>
      <dgm:spPr/>
      <dgm:t>
        <a:bodyPr/>
        <a:lstStyle/>
        <a:p>
          <a:r>
            <a:rPr lang="pl-PL" dirty="0"/>
            <a:t>pomoc w rozwiązywaniu konfliktów, łagodzenie ich negatywnych skutków</a:t>
          </a:r>
        </a:p>
      </dgm:t>
    </dgm:pt>
    <dgm:pt modelId="{DA37D470-2CEF-4B73-9011-DF1E9B2A649E}" type="parTrans" cxnId="{7A61AF42-8847-4508-B0D4-726159E4584C}">
      <dgm:prSet/>
      <dgm:spPr/>
      <dgm:t>
        <a:bodyPr/>
        <a:lstStyle/>
        <a:p>
          <a:endParaRPr lang="pl-PL"/>
        </a:p>
      </dgm:t>
    </dgm:pt>
    <dgm:pt modelId="{D0574A1D-034E-4258-BAF6-3D05B480C63B}" type="sibTrans" cxnId="{7A61AF42-8847-4508-B0D4-726159E4584C}">
      <dgm:prSet/>
      <dgm:spPr/>
      <dgm:t>
        <a:bodyPr/>
        <a:lstStyle/>
        <a:p>
          <a:endParaRPr lang="pl-PL"/>
        </a:p>
      </dgm:t>
    </dgm:pt>
    <dgm:pt modelId="{18163553-B565-4B81-A940-418B59282731}">
      <dgm:prSet/>
      <dgm:spPr/>
      <dgm:t>
        <a:bodyPr/>
        <a:lstStyle/>
        <a:p>
          <a:r>
            <a:rPr lang="pl-PL" dirty="0"/>
            <a:t>możliwość skierowania sprawy do mediacji</a:t>
          </a:r>
        </a:p>
      </dgm:t>
    </dgm:pt>
    <dgm:pt modelId="{D09889BD-C7DA-42E5-B006-21737162F8DB}" type="parTrans" cxnId="{8ECC2AA3-B79F-45B2-ADF1-8789C161D342}">
      <dgm:prSet/>
      <dgm:spPr/>
      <dgm:t>
        <a:bodyPr/>
        <a:lstStyle/>
        <a:p>
          <a:endParaRPr lang="pl-PL"/>
        </a:p>
      </dgm:t>
    </dgm:pt>
    <dgm:pt modelId="{7287338F-CCAE-4F5B-B5B2-095CDED27316}" type="sibTrans" cxnId="{8ECC2AA3-B79F-45B2-ADF1-8789C161D342}">
      <dgm:prSet/>
      <dgm:spPr/>
      <dgm:t>
        <a:bodyPr/>
        <a:lstStyle/>
        <a:p>
          <a:endParaRPr lang="pl-PL"/>
        </a:p>
      </dgm:t>
    </dgm:pt>
    <dgm:pt modelId="{872A91FC-7501-475C-BFB6-CC86A9A0039D}">
      <dgm:prSet/>
      <dgm:spPr/>
      <dgm:t>
        <a:bodyPr/>
        <a:lstStyle/>
        <a:p>
          <a:r>
            <a:rPr lang="pl-PL" dirty="0"/>
            <a:t>działanie oparte o zasady: poufności, bezstronności, niezależności i nieformalności</a:t>
          </a:r>
        </a:p>
      </dgm:t>
    </dgm:pt>
    <dgm:pt modelId="{5BE288DE-FE16-467D-946E-3D380980748F}" type="parTrans" cxnId="{89EF6817-6FE0-49D5-84B6-A349E4EF3961}">
      <dgm:prSet/>
      <dgm:spPr/>
      <dgm:t>
        <a:bodyPr/>
        <a:lstStyle/>
        <a:p>
          <a:endParaRPr lang="pl-PL"/>
        </a:p>
      </dgm:t>
    </dgm:pt>
    <dgm:pt modelId="{35717F88-9644-4433-804F-9BF3E45150F2}" type="sibTrans" cxnId="{89EF6817-6FE0-49D5-84B6-A349E4EF3961}">
      <dgm:prSet/>
      <dgm:spPr/>
      <dgm:t>
        <a:bodyPr/>
        <a:lstStyle/>
        <a:p>
          <a:endParaRPr lang="pl-PL"/>
        </a:p>
      </dgm:t>
    </dgm:pt>
    <dgm:pt modelId="{7E0E5333-1AAA-4F40-934B-9E6AE9F0657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/>
            <a:t>Formalne zgłoszenie skargi</a:t>
          </a:r>
          <a:endParaRPr lang="pl-PL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dirty="0"/>
        </a:p>
      </dgm:t>
    </dgm:pt>
    <dgm:pt modelId="{8E291E34-108F-41E0-BFE9-24E0EC8EFA0A}" type="parTrans" cxnId="{B4DBE724-CFC8-473E-AEFC-4561098A5434}">
      <dgm:prSet/>
      <dgm:spPr/>
      <dgm:t>
        <a:bodyPr/>
        <a:lstStyle/>
        <a:p>
          <a:endParaRPr lang="pl-PL"/>
        </a:p>
      </dgm:t>
    </dgm:pt>
    <dgm:pt modelId="{42F20086-B27F-435E-8B6B-9580255C79F2}" type="sibTrans" cxnId="{B4DBE724-CFC8-473E-AEFC-4561098A5434}">
      <dgm:prSet/>
      <dgm:spPr/>
      <dgm:t>
        <a:bodyPr/>
        <a:lstStyle/>
        <a:p>
          <a:endParaRPr lang="pl-PL"/>
        </a:p>
      </dgm:t>
    </dgm:pt>
    <dgm:pt modelId="{17A3A074-1B51-477D-B869-0049E6386D5A}">
      <dgm:prSet/>
      <dgm:spPr/>
      <dgm:t>
        <a:bodyPr/>
        <a:lstStyle/>
        <a:p>
          <a:r>
            <a:rPr lang="pl-PL" dirty="0"/>
            <a:t>Formularz skargi (w wersji PL i EN) dostępny na stronie </a:t>
          </a:r>
          <a:r>
            <a:rPr lang="pl-PL" dirty="0">
              <a:hlinkClick xmlns:r="http://schemas.openxmlformats.org/officeDocument/2006/relationships" r:id="rId1"/>
            </a:rPr>
            <a:t>rownowazni.uw.edu.pl</a:t>
          </a:r>
          <a:endParaRPr lang="pl-PL" dirty="0"/>
        </a:p>
      </dgm:t>
    </dgm:pt>
    <dgm:pt modelId="{18021962-9696-4961-9CB0-6FD639C6EB48}" type="parTrans" cxnId="{55FFCFD2-CA9B-42D0-9F50-1C5F5233E1DC}">
      <dgm:prSet/>
      <dgm:spPr/>
      <dgm:t>
        <a:bodyPr/>
        <a:lstStyle/>
        <a:p>
          <a:endParaRPr lang="pl-PL"/>
        </a:p>
      </dgm:t>
    </dgm:pt>
    <dgm:pt modelId="{4632A2D8-8123-4718-BF1B-387BBCFB676A}" type="sibTrans" cxnId="{55FFCFD2-CA9B-42D0-9F50-1C5F5233E1DC}">
      <dgm:prSet/>
      <dgm:spPr/>
      <dgm:t>
        <a:bodyPr/>
        <a:lstStyle/>
        <a:p>
          <a:endParaRPr lang="pl-PL"/>
        </a:p>
      </dgm:t>
    </dgm:pt>
    <dgm:pt modelId="{F9710AE5-E81A-4158-8B90-6B5B3243AAF8}">
      <dgm:prSet/>
      <dgm:spPr/>
      <dgm:t>
        <a:bodyPr/>
        <a:lstStyle/>
        <a:p>
          <a:endParaRPr lang="pl-PL" dirty="0"/>
        </a:p>
      </dgm:t>
    </dgm:pt>
    <dgm:pt modelId="{E37B9818-A0B8-45F7-927C-45B55B6D09BE}" type="parTrans" cxnId="{E7619C3F-23C5-4A72-B409-02AEFD2CA126}">
      <dgm:prSet/>
      <dgm:spPr/>
      <dgm:t>
        <a:bodyPr/>
        <a:lstStyle/>
        <a:p>
          <a:endParaRPr lang="pl-PL"/>
        </a:p>
      </dgm:t>
    </dgm:pt>
    <dgm:pt modelId="{932C8AF3-50CD-4FF4-AD36-CC2C0DAA4483}" type="sibTrans" cxnId="{E7619C3F-23C5-4A72-B409-02AEFD2CA126}">
      <dgm:prSet/>
      <dgm:spPr/>
      <dgm:t>
        <a:bodyPr/>
        <a:lstStyle/>
        <a:p>
          <a:endParaRPr lang="pl-PL"/>
        </a:p>
      </dgm:t>
    </dgm:pt>
    <dgm:pt modelId="{F1B8E536-E7AC-48AF-8735-CCECF3513D34}">
      <dgm:prSet/>
      <dgm:spPr/>
      <dgm:t>
        <a:bodyPr/>
        <a:lstStyle/>
        <a:p>
          <a:r>
            <a:rPr lang="pl-PL" dirty="0"/>
            <a:t>Do Ombudsmana można się zgłaszać osobiście, mailowo lub telefonicznie.</a:t>
          </a:r>
        </a:p>
      </dgm:t>
    </dgm:pt>
    <dgm:pt modelId="{E50426A7-43B7-4F87-ABC2-5FB2A57CA7B3}" type="parTrans" cxnId="{CD10F8A9-7AD8-4E74-974C-1655D0DC180D}">
      <dgm:prSet/>
      <dgm:spPr/>
      <dgm:t>
        <a:bodyPr/>
        <a:lstStyle/>
        <a:p>
          <a:endParaRPr lang="pl-PL"/>
        </a:p>
      </dgm:t>
    </dgm:pt>
    <dgm:pt modelId="{1FCC73AB-7AB5-4917-A7DE-312472ADAF36}" type="sibTrans" cxnId="{CD10F8A9-7AD8-4E74-974C-1655D0DC180D}">
      <dgm:prSet/>
      <dgm:spPr/>
      <dgm:t>
        <a:bodyPr/>
        <a:lstStyle/>
        <a:p>
          <a:endParaRPr lang="pl-PL"/>
        </a:p>
      </dgm:t>
    </dgm:pt>
    <dgm:pt modelId="{B4632CBA-65D7-4109-9ACE-BD6D765DF242}">
      <dgm:prSet/>
      <dgm:spPr/>
      <dgm:t>
        <a:bodyPr/>
        <a:lstStyle/>
        <a:p>
          <a:endParaRPr lang="pl-PL" dirty="0"/>
        </a:p>
      </dgm:t>
    </dgm:pt>
    <dgm:pt modelId="{F07646D4-1E32-4A25-B6AE-AABF67B66C84}" type="parTrans" cxnId="{5FF603E1-D80D-4CCB-BBC6-EA5E77CB1220}">
      <dgm:prSet/>
      <dgm:spPr/>
      <dgm:t>
        <a:bodyPr/>
        <a:lstStyle/>
        <a:p>
          <a:endParaRPr lang="pl-PL"/>
        </a:p>
      </dgm:t>
    </dgm:pt>
    <dgm:pt modelId="{CBB9B776-C1A4-4159-BD34-28F412FF5711}" type="sibTrans" cxnId="{5FF603E1-D80D-4CCB-BBC6-EA5E77CB1220}">
      <dgm:prSet/>
      <dgm:spPr/>
      <dgm:t>
        <a:bodyPr/>
        <a:lstStyle/>
        <a:p>
          <a:endParaRPr lang="pl-PL"/>
        </a:p>
      </dgm:t>
    </dgm:pt>
    <dgm:pt modelId="{A9035D1F-AA6C-472C-BC0B-23935E296279}" type="pres">
      <dgm:prSet presAssocID="{37CE22B6-9F81-4DE9-9708-885966DECFA5}" presName="linear" presStyleCnt="0">
        <dgm:presLayoutVars>
          <dgm:animLvl val="lvl"/>
          <dgm:resizeHandles val="exact"/>
        </dgm:presLayoutVars>
      </dgm:prSet>
      <dgm:spPr/>
    </dgm:pt>
    <dgm:pt modelId="{98310B8E-6866-4047-807F-77068801DE19}" type="pres">
      <dgm:prSet presAssocID="{FDC3AF3D-F7AC-4648-B429-314258AC95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5DB394-2EE8-426E-8581-0294A496C7FF}" type="pres">
      <dgm:prSet presAssocID="{FDC3AF3D-F7AC-4648-B429-314258AC95D5}" presName="childText" presStyleLbl="revTx" presStyleIdx="0" presStyleCnt="2">
        <dgm:presLayoutVars>
          <dgm:bulletEnabled val="1"/>
        </dgm:presLayoutVars>
      </dgm:prSet>
      <dgm:spPr/>
    </dgm:pt>
    <dgm:pt modelId="{05264DC4-0078-4A3C-86DB-CEF4070C5F58}" type="pres">
      <dgm:prSet presAssocID="{7E0E5333-1AAA-4F40-934B-9E6AE9F06570}" presName="parentText" presStyleLbl="node1" presStyleIdx="1" presStyleCnt="2" custLinFactNeighborY="-13199">
        <dgm:presLayoutVars>
          <dgm:chMax val="0"/>
          <dgm:bulletEnabled val="1"/>
        </dgm:presLayoutVars>
      </dgm:prSet>
      <dgm:spPr/>
    </dgm:pt>
    <dgm:pt modelId="{EF673581-CF4F-44CB-8B1E-2D09B706DABE}" type="pres">
      <dgm:prSet presAssocID="{7E0E5333-1AAA-4F40-934B-9E6AE9F0657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EF6817-6FE0-49D5-84B6-A349E4EF3961}" srcId="{FDC3AF3D-F7AC-4648-B429-314258AC95D5}" destId="{872A91FC-7501-475C-BFB6-CC86A9A0039D}" srcOrd="4" destOrd="0" parTransId="{5BE288DE-FE16-467D-946E-3D380980748F}" sibTransId="{35717F88-9644-4433-804F-9BF3E45150F2}"/>
    <dgm:cxn modelId="{B4DBE724-CFC8-473E-AEFC-4561098A5434}" srcId="{37CE22B6-9F81-4DE9-9708-885966DECFA5}" destId="{7E0E5333-1AAA-4F40-934B-9E6AE9F06570}" srcOrd="1" destOrd="0" parTransId="{8E291E34-108F-41E0-BFE9-24E0EC8EFA0A}" sibTransId="{42F20086-B27F-435E-8B6B-9580255C79F2}"/>
    <dgm:cxn modelId="{6B73B82A-FA7F-431B-A387-123AB02578D1}" type="presOf" srcId="{37CE22B6-9F81-4DE9-9708-885966DECFA5}" destId="{A9035D1F-AA6C-472C-BC0B-23935E296279}" srcOrd="0" destOrd="0" presId="urn:microsoft.com/office/officeart/2005/8/layout/vList2"/>
    <dgm:cxn modelId="{6EBDA531-75D6-46F3-80A1-74CEF930557D}" type="presOf" srcId="{F1B8E536-E7AC-48AF-8735-CCECF3513D34}" destId="{245DB394-2EE8-426E-8581-0294A496C7FF}" srcOrd="0" destOrd="6" presId="urn:microsoft.com/office/officeart/2005/8/layout/vList2"/>
    <dgm:cxn modelId="{9FB0C036-9B6B-41CD-ADF2-99E076363826}" type="presOf" srcId="{0E8B188B-91E0-42AC-BA05-4812FCE3502D}" destId="{245DB394-2EE8-426E-8581-0294A496C7FF}" srcOrd="0" destOrd="1" presId="urn:microsoft.com/office/officeart/2005/8/layout/vList2"/>
    <dgm:cxn modelId="{E7619C3F-23C5-4A72-B409-02AEFD2CA126}" srcId="{FDC3AF3D-F7AC-4648-B429-314258AC95D5}" destId="{F9710AE5-E81A-4158-8B90-6B5B3243AAF8}" srcOrd="7" destOrd="0" parTransId="{E37B9818-A0B8-45F7-927C-45B55B6D09BE}" sibTransId="{932C8AF3-50CD-4FF4-AD36-CC2C0DAA4483}"/>
    <dgm:cxn modelId="{7A61AF42-8847-4508-B0D4-726159E4584C}" srcId="{FDC3AF3D-F7AC-4648-B429-314258AC95D5}" destId="{2BDFF2D9-9F60-424E-976E-3A5883AB2E46}" srcOrd="2" destOrd="0" parTransId="{DA37D470-2CEF-4B73-9011-DF1E9B2A649E}" sibTransId="{D0574A1D-034E-4258-BAF6-3D05B480C63B}"/>
    <dgm:cxn modelId="{951CAD48-F372-41D0-8F86-3003EF20583A}" type="presOf" srcId="{FDC3AF3D-F7AC-4648-B429-314258AC95D5}" destId="{98310B8E-6866-4047-807F-77068801DE19}" srcOrd="0" destOrd="0" presId="urn:microsoft.com/office/officeart/2005/8/layout/vList2"/>
    <dgm:cxn modelId="{254FFB7C-64E7-4D3B-A73D-7214AA4BD3C6}" srcId="{FDC3AF3D-F7AC-4648-B429-314258AC95D5}" destId="{0E8B188B-91E0-42AC-BA05-4812FCE3502D}" srcOrd="1" destOrd="0" parTransId="{9D024822-164E-42B4-A772-D27F1ADBB6E3}" sibTransId="{D3E3B9B7-8456-4672-AA2A-B44A2938307B}"/>
    <dgm:cxn modelId="{EFE35E80-AEB3-4229-8F14-3CC92B4F12CC}" type="presOf" srcId="{17A3A074-1B51-477D-B869-0049E6386D5A}" destId="{EF673581-CF4F-44CB-8B1E-2D09B706DABE}" srcOrd="0" destOrd="0" presId="urn:microsoft.com/office/officeart/2005/8/layout/vList2"/>
    <dgm:cxn modelId="{4D58608A-696F-45E2-B037-5EEE742D18B8}" type="presOf" srcId="{B4632CBA-65D7-4109-9ACE-BD6D765DF242}" destId="{245DB394-2EE8-426E-8581-0294A496C7FF}" srcOrd="0" destOrd="5" presId="urn:microsoft.com/office/officeart/2005/8/layout/vList2"/>
    <dgm:cxn modelId="{46484B8F-B819-45C4-AD8B-B5D2BBE36DC3}" srcId="{FDC3AF3D-F7AC-4648-B429-314258AC95D5}" destId="{D76FABF1-056B-47F0-A49D-6872701F19A3}" srcOrd="0" destOrd="0" parTransId="{D11A6A2E-1C04-40CA-9792-1E0C3A76BC59}" sibTransId="{FCF9605F-EBF0-468B-B658-0EDCD5E26FA2}"/>
    <dgm:cxn modelId="{EFC2A48F-7295-4E74-BE16-345AFB8461DA}" type="presOf" srcId="{872A91FC-7501-475C-BFB6-CC86A9A0039D}" destId="{245DB394-2EE8-426E-8581-0294A496C7FF}" srcOrd="0" destOrd="4" presId="urn:microsoft.com/office/officeart/2005/8/layout/vList2"/>
    <dgm:cxn modelId="{8ECC2AA3-B79F-45B2-ADF1-8789C161D342}" srcId="{FDC3AF3D-F7AC-4648-B429-314258AC95D5}" destId="{18163553-B565-4B81-A940-418B59282731}" srcOrd="3" destOrd="0" parTransId="{D09889BD-C7DA-42E5-B006-21737162F8DB}" sibTransId="{7287338F-CCAE-4F5B-B5B2-095CDED27316}"/>
    <dgm:cxn modelId="{CD10F8A9-7AD8-4E74-974C-1655D0DC180D}" srcId="{FDC3AF3D-F7AC-4648-B429-314258AC95D5}" destId="{F1B8E536-E7AC-48AF-8735-CCECF3513D34}" srcOrd="6" destOrd="0" parTransId="{E50426A7-43B7-4F87-ABC2-5FB2A57CA7B3}" sibTransId="{1FCC73AB-7AB5-4917-A7DE-312472ADAF36}"/>
    <dgm:cxn modelId="{107E8DC3-1874-4837-97AC-D41A4CAC21C7}" srcId="{37CE22B6-9F81-4DE9-9708-885966DECFA5}" destId="{FDC3AF3D-F7AC-4648-B429-314258AC95D5}" srcOrd="0" destOrd="0" parTransId="{102F9894-30FD-4DC3-9520-3FCECA5400F4}" sibTransId="{345F77A8-4BDB-43FB-8633-DC3325EAA894}"/>
    <dgm:cxn modelId="{063F94C5-8D02-40F8-AE7A-262037DB287D}" type="presOf" srcId="{D76FABF1-056B-47F0-A49D-6872701F19A3}" destId="{245DB394-2EE8-426E-8581-0294A496C7FF}" srcOrd="0" destOrd="0" presId="urn:microsoft.com/office/officeart/2005/8/layout/vList2"/>
    <dgm:cxn modelId="{0A7DF7C8-005B-45C3-8DD8-578FE288E008}" type="presOf" srcId="{18163553-B565-4B81-A940-418B59282731}" destId="{245DB394-2EE8-426E-8581-0294A496C7FF}" srcOrd="0" destOrd="3" presId="urn:microsoft.com/office/officeart/2005/8/layout/vList2"/>
    <dgm:cxn modelId="{55FFCFD2-CA9B-42D0-9F50-1C5F5233E1DC}" srcId="{7E0E5333-1AAA-4F40-934B-9E6AE9F06570}" destId="{17A3A074-1B51-477D-B869-0049E6386D5A}" srcOrd="0" destOrd="0" parTransId="{18021962-9696-4961-9CB0-6FD639C6EB48}" sibTransId="{4632A2D8-8123-4718-BF1B-387BBCFB676A}"/>
    <dgm:cxn modelId="{5FF603E1-D80D-4CCB-BBC6-EA5E77CB1220}" srcId="{FDC3AF3D-F7AC-4648-B429-314258AC95D5}" destId="{B4632CBA-65D7-4109-9ACE-BD6D765DF242}" srcOrd="5" destOrd="0" parTransId="{F07646D4-1E32-4A25-B6AE-AABF67B66C84}" sibTransId="{CBB9B776-C1A4-4159-BD34-28F412FF5711}"/>
    <dgm:cxn modelId="{B20363EC-42B4-40EC-9142-192715C6158E}" type="presOf" srcId="{F9710AE5-E81A-4158-8B90-6B5B3243AAF8}" destId="{245DB394-2EE8-426E-8581-0294A496C7FF}" srcOrd="0" destOrd="7" presId="urn:microsoft.com/office/officeart/2005/8/layout/vList2"/>
    <dgm:cxn modelId="{7CA484ED-41FD-4C04-93A9-C8225CD04AC0}" type="presOf" srcId="{7E0E5333-1AAA-4F40-934B-9E6AE9F06570}" destId="{05264DC4-0078-4A3C-86DB-CEF4070C5F58}" srcOrd="0" destOrd="0" presId="urn:microsoft.com/office/officeart/2005/8/layout/vList2"/>
    <dgm:cxn modelId="{8087D5F3-C7D4-4C0E-A996-D3E0ED810CA4}" type="presOf" srcId="{2BDFF2D9-9F60-424E-976E-3A5883AB2E46}" destId="{245DB394-2EE8-426E-8581-0294A496C7FF}" srcOrd="0" destOrd="2" presId="urn:microsoft.com/office/officeart/2005/8/layout/vList2"/>
    <dgm:cxn modelId="{F06FD390-7737-47E9-8AAA-B0F4CDD7492A}" type="presParOf" srcId="{A9035D1F-AA6C-472C-BC0B-23935E296279}" destId="{98310B8E-6866-4047-807F-77068801DE19}" srcOrd="0" destOrd="0" presId="urn:microsoft.com/office/officeart/2005/8/layout/vList2"/>
    <dgm:cxn modelId="{FBA6E74C-9B1B-40AE-B1F7-7E8B3B877BA4}" type="presParOf" srcId="{A9035D1F-AA6C-472C-BC0B-23935E296279}" destId="{245DB394-2EE8-426E-8581-0294A496C7FF}" srcOrd="1" destOrd="0" presId="urn:microsoft.com/office/officeart/2005/8/layout/vList2"/>
    <dgm:cxn modelId="{81B92812-F9D5-496B-9A89-5162E39D6D59}" type="presParOf" srcId="{A9035D1F-AA6C-472C-BC0B-23935E296279}" destId="{05264DC4-0078-4A3C-86DB-CEF4070C5F58}" srcOrd="2" destOrd="0" presId="urn:microsoft.com/office/officeart/2005/8/layout/vList2"/>
    <dgm:cxn modelId="{5E33DACE-12B3-4709-B494-7C28EDC61E3F}" type="presParOf" srcId="{A9035D1F-AA6C-472C-BC0B-23935E296279}" destId="{EF673581-CF4F-44CB-8B1E-2D09B706DA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FC8DBD-F9EE-4269-8560-D67B40C5B1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2714C4-195C-49FE-B7E8-0BEFBBCECB56}">
      <dgm:prSet/>
      <dgm:spPr/>
      <dgm:t>
        <a:bodyPr/>
        <a:lstStyle/>
        <a:p>
          <a:pPr algn="l"/>
          <a:r>
            <a:rPr lang="pl-PL" dirty="0"/>
            <a:t>Przewodniczący Komisji przekazuje niezwłocznie opinię wraz  z uzasadnieniem:</a:t>
          </a:r>
        </a:p>
      </dgm:t>
    </dgm:pt>
    <dgm:pt modelId="{75C0C20D-7C90-4839-A450-0A11406581F9}" type="parTrans" cxnId="{7DEFB642-0B9F-4BA2-BFDB-0948484C8CF3}">
      <dgm:prSet/>
      <dgm:spPr/>
      <dgm:t>
        <a:bodyPr/>
        <a:lstStyle/>
        <a:p>
          <a:endParaRPr lang="pl-PL"/>
        </a:p>
      </dgm:t>
    </dgm:pt>
    <dgm:pt modelId="{A9E33468-D159-4060-A70D-3D88EF8272BB}" type="sibTrans" cxnId="{7DEFB642-0B9F-4BA2-BFDB-0948484C8CF3}">
      <dgm:prSet/>
      <dgm:spPr/>
      <dgm:t>
        <a:bodyPr/>
        <a:lstStyle/>
        <a:p>
          <a:endParaRPr lang="pl-PL"/>
        </a:p>
      </dgm:t>
    </dgm:pt>
    <dgm:pt modelId="{3B13F1A9-35A5-4D5D-BF9F-11BD2EF67D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w pełnym zakresie Rektorowi Uniwersytetu Warszawskiego, osobie zgłaszającej, a także osobie, której zgłoszenie dotyczy </a:t>
          </a:r>
        </a:p>
      </dgm:t>
    </dgm:pt>
    <dgm:pt modelId="{A1D3AEBF-38B0-409A-B771-6FD9C22F5300}" type="parTrans" cxnId="{4F635BCA-A0C6-4E17-92E3-47FE3F3A09C4}">
      <dgm:prSet/>
      <dgm:spPr/>
      <dgm:t>
        <a:bodyPr/>
        <a:lstStyle/>
        <a:p>
          <a:endParaRPr lang="pl-PL"/>
        </a:p>
      </dgm:t>
    </dgm:pt>
    <dgm:pt modelId="{2AF8FDB3-1D00-469A-B328-F83106E381DE}" type="sibTrans" cxnId="{4F635BCA-A0C6-4E17-92E3-47FE3F3A09C4}">
      <dgm:prSet/>
      <dgm:spPr/>
      <dgm:t>
        <a:bodyPr/>
        <a:lstStyle/>
        <a:p>
          <a:endParaRPr lang="pl-PL"/>
        </a:p>
      </dgm:t>
    </dgm:pt>
    <dgm:pt modelId="{3E46AB99-1D6B-4EF6-842C-330CC2DA78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przełożonemu tej osoby oraz Koordynatorowi, który zajmował się daną sprawą – tylko w zakresie,  w jakim dotyczy to bezpośrednio praw, obowiązków lub kompetencji tych osób</a:t>
          </a:r>
        </a:p>
      </dgm:t>
    </dgm:pt>
    <dgm:pt modelId="{1CFEAC25-4AB0-481B-B843-4C95AE3A8420}" type="parTrans" cxnId="{BF4C831B-05C8-4383-8588-AD61E2756AB0}">
      <dgm:prSet/>
      <dgm:spPr/>
    </dgm:pt>
    <dgm:pt modelId="{3ED2C05F-8735-4521-96A1-C0894FFF01DF}" type="sibTrans" cxnId="{BF4C831B-05C8-4383-8588-AD61E2756AB0}">
      <dgm:prSet/>
      <dgm:spPr/>
    </dgm:pt>
    <dgm:pt modelId="{645B2A15-7F4D-42C2-B331-F1623E6265F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rektor, w ciągu miesiąca od otrzymania stanowiska Komisji informuje pisemnie odpowiednią Komisję oraz odpowiedniego Koordynatora, a także zgłaszającego, osobę, której zgłoszenie dotyczy oraz przełożonego lub kierownika właściwej jednostki organizacyjnej o ewentualnych dalszych czynnościach podjętych w sprawie </a:t>
          </a:r>
        </a:p>
      </dgm:t>
    </dgm:pt>
    <dgm:pt modelId="{6711BE72-452F-4E71-B30F-41983FFFD977}" type="parTrans" cxnId="{9546C042-1758-45AF-9888-13ABA0C100F8}">
      <dgm:prSet/>
      <dgm:spPr/>
    </dgm:pt>
    <dgm:pt modelId="{FCB66134-CD9D-430D-8446-9D6A69D9B459}" type="sibTrans" cxnId="{9546C042-1758-45AF-9888-13ABA0C100F8}">
      <dgm:prSet/>
      <dgm:spPr/>
    </dgm:pt>
    <dgm:pt modelId="{BF525CA9-50E3-4E8C-8D0C-80C4AEA468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dirty="0"/>
        </a:p>
      </dgm:t>
    </dgm:pt>
    <dgm:pt modelId="{55382FB9-448A-408A-B9C8-8C4D10F5CD02}" type="parTrans" cxnId="{2B223CE5-F695-4A2B-AC9D-CDA4D890FBA0}">
      <dgm:prSet/>
      <dgm:spPr/>
    </dgm:pt>
    <dgm:pt modelId="{50F6BC57-F8C5-4449-9023-378E7869A880}" type="sibTrans" cxnId="{2B223CE5-F695-4A2B-AC9D-CDA4D890FBA0}">
      <dgm:prSet/>
      <dgm:spPr/>
    </dgm:pt>
    <dgm:pt modelId="{C78DEC0A-6C74-49CF-941C-52C35BD59D5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dirty="0"/>
        </a:p>
      </dgm:t>
    </dgm:pt>
    <dgm:pt modelId="{2BF2B1EC-1D9F-43C7-9E59-28BFD073441B}" type="parTrans" cxnId="{FE6D73F1-C349-4E62-8D1B-2C26EFCCBE8F}">
      <dgm:prSet/>
      <dgm:spPr/>
    </dgm:pt>
    <dgm:pt modelId="{903B453C-7149-44F1-A2F2-3426413ECD89}" type="sibTrans" cxnId="{FE6D73F1-C349-4E62-8D1B-2C26EFCCBE8F}">
      <dgm:prSet/>
      <dgm:spPr/>
    </dgm:pt>
    <dgm:pt modelId="{27ABF78C-F081-44CC-92B3-4DBF01738DB4}" type="pres">
      <dgm:prSet presAssocID="{CDFC8DBD-F9EE-4269-8560-D67B40C5B1EC}" presName="Name0" presStyleCnt="0">
        <dgm:presLayoutVars>
          <dgm:dir/>
          <dgm:animLvl val="lvl"/>
          <dgm:resizeHandles val="exact"/>
        </dgm:presLayoutVars>
      </dgm:prSet>
      <dgm:spPr/>
    </dgm:pt>
    <dgm:pt modelId="{79F520D1-CA11-4F78-829B-2506C94B9EEC}" type="pres">
      <dgm:prSet presAssocID="{5B2714C4-195C-49FE-B7E8-0BEFBBCECB56}" presName="composite" presStyleCnt="0"/>
      <dgm:spPr/>
    </dgm:pt>
    <dgm:pt modelId="{2AC1B79E-BF6E-4349-BD68-93D7677E006A}" type="pres">
      <dgm:prSet presAssocID="{5B2714C4-195C-49FE-B7E8-0BEFBBCECB5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E310CF9-9585-468E-BB97-19989135A2F5}" type="pres">
      <dgm:prSet presAssocID="{5B2714C4-195C-49FE-B7E8-0BEFBBCECB5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DDF9716-95C9-4641-8FA5-68249D1A8152}" type="presOf" srcId="{CDFC8DBD-F9EE-4269-8560-D67B40C5B1EC}" destId="{27ABF78C-F081-44CC-92B3-4DBF01738DB4}" srcOrd="0" destOrd="0" presId="urn:microsoft.com/office/officeart/2005/8/layout/hList1"/>
    <dgm:cxn modelId="{BF4C831B-05C8-4383-8588-AD61E2756AB0}" srcId="{5B2714C4-195C-49FE-B7E8-0BEFBBCECB56}" destId="{3E46AB99-1D6B-4EF6-842C-330CC2DA7870}" srcOrd="2" destOrd="0" parTransId="{1CFEAC25-4AB0-481B-B843-4C95AE3A8420}" sibTransId="{3ED2C05F-8735-4521-96A1-C0894FFF01DF}"/>
    <dgm:cxn modelId="{B6DEF41C-94E4-4C10-9D5F-4EA983D45083}" type="presOf" srcId="{5B2714C4-195C-49FE-B7E8-0BEFBBCECB56}" destId="{2AC1B79E-BF6E-4349-BD68-93D7677E006A}" srcOrd="0" destOrd="0" presId="urn:microsoft.com/office/officeart/2005/8/layout/hList1"/>
    <dgm:cxn modelId="{481D2922-0908-471B-80B9-CCEBDAE8A72C}" type="presOf" srcId="{3E46AB99-1D6B-4EF6-842C-330CC2DA7870}" destId="{AE310CF9-9585-468E-BB97-19989135A2F5}" srcOrd="0" destOrd="2" presId="urn:microsoft.com/office/officeart/2005/8/layout/hList1"/>
    <dgm:cxn modelId="{2E73B32E-269E-407F-ADEB-A3E3D146B793}" type="presOf" srcId="{645B2A15-7F4D-42C2-B331-F1623E6265F0}" destId="{AE310CF9-9585-468E-BB97-19989135A2F5}" srcOrd="0" destOrd="4" presId="urn:microsoft.com/office/officeart/2005/8/layout/hList1"/>
    <dgm:cxn modelId="{C91F355B-7587-4BDC-8F90-B94DDBED3DA0}" type="presOf" srcId="{3B13F1A9-35A5-4D5D-BF9F-11BD2EF67DB8}" destId="{AE310CF9-9585-468E-BB97-19989135A2F5}" srcOrd="0" destOrd="0" presId="urn:microsoft.com/office/officeart/2005/8/layout/hList1"/>
    <dgm:cxn modelId="{3BFE0241-BD64-4841-BBE0-22177B831B7C}" type="presOf" srcId="{BF525CA9-50E3-4E8C-8D0C-80C4AEA46820}" destId="{AE310CF9-9585-468E-BB97-19989135A2F5}" srcOrd="0" destOrd="1" presId="urn:microsoft.com/office/officeart/2005/8/layout/hList1"/>
    <dgm:cxn modelId="{7DEFB642-0B9F-4BA2-BFDB-0948484C8CF3}" srcId="{CDFC8DBD-F9EE-4269-8560-D67B40C5B1EC}" destId="{5B2714C4-195C-49FE-B7E8-0BEFBBCECB56}" srcOrd="0" destOrd="0" parTransId="{75C0C20D-7C90-4839-A450-0A11406581F9}" sibTransId="{A9E33468-D159-4060-A70D-3D88EF8272BB}"/>
    <dgm:cxn modelId="{9546C042-1758-45AF-9888-13ABA0C100F8}" srcId="{5B2714C4-195C-49FE-B7E8-0BEFBBCECB56}" destId="{645B2A15-7F4D-42C2-B331-F1623E6265F0}" srcOrd="4" destOrd="0" parTransId="{6711BE72-452F-4E71-B30F-41983FFFD977}" sibTransId="{FCB66134-CD9D-430D-8446-9D6A69D9B459}"/>
    <dgm:cxn modelId="{4F635BCA-A0C6-4E17-92E3-47FE3F3A09C4}" srcId="{5B2714C4-195C-49FE-B7E8-0BEFBBCECB56}" destId="{3B13F1A9-35A5-4D5D-BF9F-11BD2EF67DB8}" srcOrd="0" destOrd="0" parTransId="{A1D3AEBF-38B0-409A-B771-6FD9C22F5300}" sibTransId="{2AF8FDB3-1D00-469A-B328-F83106E381DE}"/>
    <dgm:cxn modelId="{2B223CE5-F695-4A2B-AC9D-CDA4D890FBA0}" srcId="{5B2714C4-195C-49FE-B7E8-0BEFBBCECB56}" destId="{BF525CA9-50E3-4E8C-8D0C-80C4AEA46820}" srcOrd="1" destOrd="0" parTransId="{55382FB9-448A-408A-B9C8-8C4D10F5CD02}" sibTransId="{50F6BC57-F8C5-4449-9023-378E7869A880}"/>
    <dgm:cxn modelId="{EBAC88E8-A135-4822-8786-E50D0E1CCEF5}" type="presOf" srcId="{C78DEC0A-6C74-49CF-941C-52C35BD59D58}" destId="{AE310CF9-9585-468E-BB97-19989135A2F5}" srcOrd="0" destOrd="3" presId="urn:microsoft.com/office/officeart/2005/8/layout/hList1"/>
    <dgm:cxn modelId="{FE6D73F1-C349-4E62-8D1B-2C26EFCCBE8F}" srcId="{5B2714C4-195C-49FE-B7E8-0BEFBBCECB56}" destId="{C78DEC0A-6C74-49CF-941C-52C35BD59D58}" srcOrd="3" destOrd="0" parTransId="{2BF2B1EC-1D9F-43C7-9E59-28BFD073441B}" sibTransId="{903B453C-7149-44F1-A2F2-3426413ECD89}"/>
    <dgm:cxn modelId="{E3B716D9-13D4-4268-9053-212240367F8C}" type="presParOf" srcId="{27ABF78C-F081-44CC-92B3-4DBF01738DB4}" destId="{79F520D1-CA11-4F78-829B-2506C94B9EEC}" srcOrd="0" destOrd="0" presId="urn:microsoft.com/office/officeart/2005/8/layout/hList1"/>
    <dgm:cxn modelId="{14D7ADE2-8AD6-4AB2-A6BF-4E1EECDCB6E0}" type="presParOf" srcId="{79F520D1-CA11-4F78-829B-2506C94B9EEC}" destId="{2AC1B79E-BF6E-4349-BD68-93D7677E006A}" srcOrd="0" destOrd="0" presId="urn:microsoft.com/office/officeart/2005/8/layout/hList1"/>
    <dgm:cxn modelId="{5847D9B1-5C05-4D8B-BEB4-D3033FE57FA3}" type="presParOf" srcId="{79F520D1-CA11-4F78-829B-2506C94B9EEC}" destId="{AE310CF9-9585-468E-BB97-19989135A2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FC8DBD-F9EE-4269-8560-D67B40C5B1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2714C4-195C-49FE-B7E8-0BEFBBCECB56}">
      <dgm:prSet/>
      <dgm:spPr/>
      <dgm:t>
        <a:bodyPr/>
        <a:lstStyle/>
        <a:p>
          <a:r>
            <a:rPr lang="pl-PL" i="0"/>
            <a:t>Rektor może podjąć decyzję</a:t>
          </a:r>
          <a:r>
            <a:rPr lang="pl-PL" b="0" i="0"/>
            <a:t> odpowiednio o:</a:t>
          </a:r>
          <a:endParaRPr lang="pl-PL"/>
        </a:p>
      </dgm:t>
    </dgm:pt>
    <dgm:pt modelId="{75C0C20D-7C90-4839-A450-0A11406581F9}" type="parTrans" cxnId="{7DEFB642-0B9F-4BA2-BFDB-0948484C8CF3}">
      <dgm:prSet/>
      <dgm:spPr/>
      <dgm:t>
        <a:bodyPr/>
        <a:lstStyle/>
        <a:p>
          <a:endParaRPr lang="pl-PL"/>
        </a:p>
      </dgm:t>
    </dgm:pt>
    <dgm:pt modelId="{A9E33468-D159-4060-A70D-3D88EF8272BB}" type="sibTrans" cxnId="{7DEFB642-0B9F-4BA2-BFDB-0948484C8CF3}">
      <dgm:prSet/>
      <dgm:spPr/>
      <dgm:t>
        <a:bodyPr/>
        <a:lstStyle/>
        <a:p>
          <a:endParaRPr lang="pl-PL"/>
        </a:p>
      </dgm:t>
    </dgm:pt>
    <dgm:pt modelId="{3B13F1A9-35A5-4D5D-BF9F-11BD2EF67DB8}">
      <dgm:prSet/>
      <dgm:spPr/>
      <dgm:t>
        <a:bodyPr/>
        <a:lstStyle/>
        <a:p>
          <a:r>
            <a:rPr lang="pl-PL" b="0" i="0" dirty="0"/>
            <a:t>nałożeniu kary upomnienia, w przypadku, gdy czyn stanowi przewinienie dyscyplinarne mniejszej wagi i udowodnienie winy nie wymaga przeprowadzenia postępowania wyjaśniającego;</a:t>
          </a:r>
          <a:endParaRPr lang="pl-PL" dirty="0"/>
        </a:p>
      </dgm:t>
    </dgm:pt>
    <dgm:pt modelId="{A1D3AEBF-38B0-409A-B771-6FD9C22F5300}" type="parTrans" cxnId="{4F635BCA-A0C6-4E17-92E3-47FE3F3A09C4}">
      <dgm:prSet/>
      <dgm:spPr/>
      <dgm:t>
        <a:bodyPr/>
        <a:lstStyle/>
        <a:p>
          <a:endParaRPr lang="pl-PL"/>
        </a:p>
      </dgm:t>
    </dgm:pt>
    <dgm:pt modelId="{2AF8FDB3-1D00-469A-B328-F83106E381DE}" type="sibTrans" cxnId="{4F635BCA-A0C6-4E17-92E3-47FE3F3A09C4}">
      <dgm:prSet/>
      <dgm:spPr/>
      <dgm:t>
        <a:bodyPr/>
        <a:lstStyle/>
        <a:p>
          <a:endParaRPr lang="pl-PL"/>
        </a:p>
      </dgm:t>
    </dgm:pt>
    <dgm:pt modelId="{7A6CE57D-B127-43D8-9F5F-E9A713C650E2}">
      <dgm:prSet/>
      <dgm:spPr/>
      <dgm:t>
        <a:bodyPr/>
        <a:lstStyle/>
        <a:p>
          <a:r>
            <a:rPr lang="pl-PL" b="0" i="0" dirty="0"/>
            <a:t>nałożeniu kary porządkowej wynikającej z Kodeksu pracy;</a:t>
          </a:r>
          <a:endParaRPr lang="pl-PL" dirty="0"/>
        </a:p>
      </dgm:t>
    </dgm:pt>
    <dgm:pt modelId="{C7B152E4-73A8-4095-9225-DAB1112A80DB}" type="parTrans" cxnId="{7A4D2E46-A5C1-491C-90A0-97B24843EB94}">
      <dgm:prSet/>
      <dgm:spPr/>
      <dgm:t>
        <a:bodyPr/>
        <a:lstStyle/>
        <a:p>
          <a:endParaRPr lang="pl-PL"/>
        </a:p>
      </dgm:t>
    </dgm:pt>
    <dgm:pt modelId="{CC1340F9-B727-45C4-827C-2BB89ADA65E2}" type="sibTrans" cxnId="{7A4D2E46-A5C1-491C-90A0-97B24843EB94}">
      <dgm:prSet/>
      <dgm:spPr/>
      <dgm:t>
        <a:bodyPr/>
        <a:lstStyle/>
        <a:p>
          <a:endParaRPr lang="pl-PL"/>
        </a:p>
      </dgm:t>
    </dgm:pt>
    <dgm:pt modelId="{E4FBCC82-A603-4BA6-B671-8BE2875512E5}">
      <dgm:prSet/>
      <dgm:spPr/>
      <dgm:t>
        <a:bodyPr/>
        <a:lstStyle/>
        <a:p>
          <a:r>
            <a:rPr lang="pl-PL" b="0" i="0" dirty="0"/>
            <a:t>poleceniu rzecznikowi dyscyplinarnemu (odpowiednio d/s pracowników będących nauczycielami akademickimi albo d/s studentów i doktorantów) prowadzenia postępowania wyjaśniającego i w razie istnienia podstaw rozpoczęcie procedury dyscyplinarnej;</a:t>
          </a:r>
          <a:endParaRPr lang="pl-PL" dirty="0"/>
        </a:p>
      </dgm:t>
    </dgm:pt>
    <dgm:pt modelId="{4BD1F9D5-79F2-4367-A232-9A976C52327E}" type="parTrans" cxnId="{4DE3657A-463B-4192-85DB-334FD1EFB114}">
      <dgm:prSet/>
      <dgm:spPr/>
      <dgm:t>
        <a:bodyPr/>
        <a:lstStyle/>
        <a:p>
          <a:endParaRPr lang="pl-PL"/>
        </a:p>
      </dgm:t>
    </dgm:pt>
    <dgm:pt modelId="{A219A369-A697-4B19-BF27-5434B18E18F4}" type="sibTrans" cxnId="{4DE3657A-463B-4192-85DB-334FD1EFB114}">
      <dgm:prSet/>
      <dgm:spPr/>
      <dgm:t>
        <a:bodyPr/>
        <a:lstStyle/>
        <a:p>
          <a:endParaRPr lang="pl-PL"/>
        </a:p>
      </dgm:t>
    </dgm:pt>
    <dgm:pt modelId="{36830248-0545-44D9-B62A-A400ED6C3F27}">
      <dgm:prSet/>
      <dgm:spPr/>
      <dgm:t>
        <a:bodyPr/>
        <a:lstStyle/>
        <a:p>
          <a:r>
            <a:rPr lang="pl-PL" b="0" i="0" dirty="0"/>
            <a:t>rozwiązaniu stosunku pracy lub o rozwiązaniu umowy w przypadku umów cywilnoprawnych;</a:t>
          </a:r>
          <a:endParaRPr lang="pl-PL" dirty="0"/>
        </a:p>
      </dgm:t>
    </dgm:pt>
    <dgm:pt modelId="{EC7CF841-FE7F-4E77-BFAF-374EC85A221B}" type="parTrans" cxnId="{FDED703F-AC3E-4F77-B900-07E30E87F7C3}">
      <dgm:prSet/>
      <dgm:spPr/>
      <dgm:t>
        <a:bodyPr/>
        <a:lstStyle/>
        <a:p>
          <a:endParaRPr lang="pl-PL"/>
        </a:p>
      </dgm:t>
    </dgm:pt>
    <dgm:pt modelId="{F6B50067-B80E-4D82-8045-BF4119124F5E}" type="sibTrans" cxnId="{FDED703F-AC3E-4F77-B900-07E30E87F7C3}">
      <dgm:prSet/>
      <dgm:spPr/>
      <dgm:t>
        <a:bodyPr/>
        <a:lstStyle/>
        <a:p>
          <a:endParaRPr lang="pl-PL"/>
        </a:p>
      </dgm:t>
    </dgm:pt>
    <dgm:pt modelId="{E88D5651-F3A9-43C5-A12B-A34270E27C20}">
      <dgm:prSet/>
      <dgm:spPr/>
      <dgm:t>
        <a:bodyPr/>
        <a:lstStyle/>
        <a:p>
          <a:r>
            <a:rPr lang="pl-PL" b="0" i="0" dirty="0"/>
            <a:t>zastosowaniu rekomendowanych przez Komisję środków naprawczych.</a:t>
          </a:r>
          <a:endParaRPr lang="pl-PL" dirty="0"/>
        </a:p>
      </dgm:t>
    </dgm:pt>
    <dgm:pt modelId="{8AC1A735-68CC-4F67-9BFB-7AE6F2DE0DDE}" type="parTrans" cxnId="{EF8934F1-3146-4BE3-A732-05A808C253EB}">
      <dgm:prSet/>
      <dgm:spPr/>
      <dgm:t>
        <a:bodyPr/>
        <a:lstStyle/>
        <a:p>
          <a:endParaRPr lang="pl-PL"/>
        </a:p>
      </dgm:t>
    </dgm:pt>
    <dgm:pt modelId="{EBF1F88E-7940-43A4-8218-410506AFF1E0}" type="sibTrans" cxnId="{EF8934F1-3146-4BE3-A732-05A808C253EB}">
      <dgm:prSet/>
      <dgm:spPr/>
      <dgm:t>
        <a:bodyPr/>
        <a:lstStyle/>
        <a:p>
          <a:endParaRPr lang="pl-PL"/>
        </a:p>
      </dgm:t>
    </dgm:pt>
    <dgm:pt modelId="{1B0DE700-52FE-45C0-8C77-BCDE21ADE32D}">
      <dgm:prSet/>
      <dgm:spPr/>
      <dgm:t>
        <a:bodyPr/>
        <a:lstStyle/>
        <a:p>
          <a:endParaRPr lang="pl-PL" dirty="0"/>
        </a:p>
      </dgm:t>
    </dgm:pt>
    <dgm:pt modelId="{B05D03A0-545B-49BC-B57E-60086AF1D34F}" type="parTrans" cxnId="{3179009F-E9D9-4C72-A3F4-A47F3E10BD96}">
      <dgm:prSet/>
      <dgm:spPr/>
      <dgm:t>
        <a:bodyPr/>
        <a:lstStyle/>
        <a:p>
          <a:endParaRPr lang="pl-PL"/>
        </a:p>
      </dgm:t>
    </dgm:pt>
    <dgm:pt modelId="{3BA8C2C3-1F68-497D-A0B2-5D2E73958F29}" type="sibTrans" cxnId="{3179009F-E9D9-4C72-A3F4-A47F3E10BD96}">
      <dgm:prSet/>
      <dgm:spPr/>
      <dgm:t>
        <a:bodyPr/>
        <a:lstStyle/>
        <a:p>
          <a:endParaRPr lang="pl-PL"/>
        </a:p>
      </dgm:t>
    </dgm:pt>
    <dgm:pt modelId="{4206E0F5-1966-4210-85F6-72D425488ADE}">
      <dgm:prSet/>
      <dgm:spPr/>
      <dgm:t>
        <a:bodyPr/>
        <a:lstStyle/>
        <a:p>
          <a:endParaRPr lang="pl-PL" dirty="0"/>
        </a:p>
      </dgm:t>
    </dgm:pt>
    <dgm:pt modelId="{0A4250A7-AD09-47E1-9672-00527C8CA503}" type="parTrans" cxnId="{568197DB-20C6-4C93-9CE3-C1A8BABB0FB6}">
      <dgm:prSet/>
      <dgm:spPr/>
      <dgm:t>
        <a:bodyPr/>
        <a:lstStyle/>
        <a:p>
          <a:endParaRPr lang="pl-PL"/>
        </a:p>
      </dgm:t>
    </dgm:pt>
    <dgm:pt modelId="{CF0673BE-220D-476B-8705-5227DBE93889}" type="sibTrans" cxnId="{568197DB-20C6-4C93-9CE3-C1A8BABB0FB6}">
      <dgm:prSet/>
      <dgm:spPr/>
      <dgm:t>
        <a:bodyPr/>
        <a:lstStyle/>
        <a:p>
          <a:endParaRPr lang="pl-PL"/>
        </a:p>
      </dgm:t>
    </dgm:pt>
    <dgm:pt modelId="{4E330840-FF9A-41B9-83F6-09830158F7AA}">
      <dgm:prSet/>
      <dgm:spPr/>
      <dgm:t>
        <a:bodyPr/>
        <a:lstStyle/>
        <a:p>
          <a:endParaRPr lang="pl-PL" dirty="0"/>
        </a:p>
      </dgm:t>
    </dgm:pt>
    <dgm:pt modelId="{BEDA16B9-E311-425A-AC49-3FBAAC3F986A}" type="parTrans" cxnId="{E305FF04-46A3-41DB-81D9-9EB8D38765CE}">
      <dgm:prSet/>
      <dgm:spPr/>
      <dgm:t>
        <a:bodyPr/>
        <a:lstStyle/>
        <a:p>
          <a:endParaRPr lang="pl-PL"/>
        </a:p>
      </dgm:t>
    </dgm:pt>
    <dgm:pt modelId="{BB1302E3-2A7A-48DC-885B-E0420AE29020}" type="sibTrans" cxnId="{E305FF04-46A3-41DB-81D9-9EB8D38765CE}">
      <dgm:prSet/>
      <dgm:spPr/>
      <dgm:t>
        <a:bodyPr/>
        <a:lstStyle/>
        <a:p>
          <a:endParaRPr lang="pl-PL"/>
        </a:p>
      </dgm:t>
    </dgm:pt>
    <dgm:pt modelId="{9C101C99-FEEB-45D6-8758-3186099CB0C0}">
      <dgm:prSet/>
      <dgm:spPr/>
      <dgm:t>
        <a:bodyPr/>
        <a:lstStyle/>
        <a:p>
          <a:endParaRPr lang="pl-PL" dirty="0"/>
        </a:p>
      </dgm:t>
    </dgm:pt>
    <dgm:pt modelId="{34DBE921-5EDC-4941-A7C4-FE7E678C53F7}" type="parTrans" cxnId="{D6034D41-2F72-46AE-BBC8-15672BCEC8BC}">
      <dgm:prSet/>
      <dgm:spPr/>
      <dgm:t>
        <a:bodyPr/>
        <a:lstStyle/>
        <a:p>
          <a:endParaRPr lang="pl-PL"/>
        </a:p>
      </dgm:t>
    </dgm:pt>
    <dgm:pt modelId="{0E918DEE-2BA2-4AA5-8E1D-1194516A7A71}" type="sibTrans" cxnId="{D6034D41-2F72-46AE-BBC8-15672BCEC8BC}">
      <dgm:prSet/>
      <dgm:spPr/>
      <dgm:t>
        <a:bodyPr/>
        <a:lstStyle/>
        <a:p>
          <a:endParaRPr lang="pl-PL"/>
        </a:p>
      </dgm:t>
    </dgm:pt>
    <dgm:pt modelId="{27ABF78C-F081-44CC-92B3-4DBF01738DB4}" type="pres">
      <dgm:prSet presAssocID="{CDFC8DBD-F9EE-4269-8560-D67B40C5B1EC}" presName="Name0" presStyleCnt="0">
        <dgm:presLayoutVars>
          <dgm:dir/>
          <dgm:animLvl val="lvl"/>
          <dgm:resizeHandles val="exact"/>
        </dgm:presLayoutVars>
      </dgm:prSet>
      <dgm:spPr/>
    </dgm:pt>
    <dgm:pt modelId="{79F520D1-CA11-4F78-829B-2506C94B9EEC}" type="pres">
      <dgm:prSet presAssocID="{5B2714C4-195C-49FE-B7E8-0BEFBBCECB56}" presName="composite" presStyleCnt="0"/>
      <dgm:spPr/>
    </dgm:pt>
    <dgm:pt modelId="{2AC1B79E-BF6E-4349-BD68-93D7677E006A}" type="pres">
      <dgm:prSet presAssocID="{5B2714C4-195C-49FE-B7E8-0BEFBBCECB5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E310CF9-9585-468E-BB97-19989135A2F5}" type="pres">
      <dgm:prSet presAssocID="{5B2714C4-195C-49FE-B7E8-0BEFBBCECB5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305FF04-46A3-41DB-81D9-9EB8D38765CE}" srcId="{5B2714C4-195C-49FE-B7E8-0BEFBBCECB56}" destId="{4E330840-FF9A-41B9-83F6-09830158F7AA}" srcOrd="5" destOrd="0" parTransId="{BEDA16B9-E311-425A-AC49-3FBAAC3F986A}" sibTransId="{BB1302E3-2A7A-48DC-885B-E0420AE29020}"/>
    <dgm:cxn modelId="{EE0B7B0B-5F4B-46AF-83EA-3598ADC08667}" type="presOf" srcId="{E4FBCC82-A603-4BA6-B671-8BE2875512E5}" destId="{AE310CF9-9585-468E-BB97-19989135A2F5}" srcOrd="0" destOrd="4" presId="urn:microsoft.com/office/officeart/2005/8/layout/hList1"/>
    <dgm:cxn modelId="{7DDF9716-95C9-4641-8FA5-68249D1A8152}" type="presOf" srcId="{CDFC8DBD-F9EE-4269-8560-D67B40C5B1EC}" destId="{27ABF78C-F081-44CC-92B3-4DBF01738DB4}" srcOrd="0" destOrd="0" presId="urn:microsoft.com/office/officeart/2005/8/layout/hList1"/>
    <dgm:cxn modelId="{B6DEF41C-94E4-4C10-9D5F-4EA983D45083}" type="presOf" srcId="{5B2714C4-195C-49FE-B7E8-0BEFBBCECB56}" destId="{2AC1B79E-BF6E-4349-BD68-93D7677E006A}" srcOrd="0" destOrd="0" presId="urn:microsoft.com/office/officeart/2005/8/layout/hList1"/>
    <dgm:cxn modelId="{6C1FBB34-E57C-41F9-8CB0-450E9C483E43}" type="presOf" srcId="{36830248-0545-44D9-B62A-A400ED6C3F27}" destId="{AE310CF9-9585-468E-BB97-19989135A2F5}" srcOrd="0" destOrd="6" presId="urn:microsoft.com/office/officeart/2005/8/layout/hList1"/>
    <dgm:cxn modelId="{54800539-EEC9-443E-9FFF-387305895643}" type="presOf" srcId="{E88D5651-F3A9-43C5-A12B-A34270E27C20}" destId="{AE310CF9-9585-468E-BB97-19989135A2F5}" srcOrd="0" destOrd="8" presId="urn:microsoft.com/office/officeart/2005/8/layout/hList1"/>
    <dgm:cxn modelId="{FDED703F-AC3E-4F77-B900-07E30E87F7C3}" srcId="{5B2714C4-195C-49FE-B7E8-0BEFBBCECB56}" destId="{36830248-0545-44D9-B62A-A400ED6C3F27}" srcOrd="6" destOrd="0" parTransId="{EC7CF841-FE7F-4E77-BFAF-374EC85A221B}" sibTransId="{F6B50067-B80E-4D82-8045-BF4119124F5E}"/>
    <dgm:cxn modelId="{C91F355B-7587-4BDC-8F90-B94DDBED3DA0}" type="presOf" srcId="{3B13F1A9-35A5-4D5D-BF9F-11BD2EF67DB8}" destId="{AE310CF9-9585-468E-BB97-19989135A2F5}" srcOrd="0" destOrd="0" presId="urn:microsoft.com/office/officeart/2005/8/layout/hList1"/>
    <dgm:cxn modelId="{D6034D41-2F72-46AE-BBC8-15672BCEC8BC}" srcId="{5B2714C4-195C-49FE-B7E8-0BEFBBCECB56}" destId="{9C101C99-FEEB-45D6-8758-3186099CB0C0}" srcOrd="7" destOrd="0" parTransId="{34DBE921-5EDC-4941-A7C4-FE7E678C53F7}" sibTransId="{0E918DEE-2BA2-4AA5-8E1D-1194516A7A71}"/>
    <dgm:cxn modelId="{7DEFB642-0B9F-4BA2-BFDB-0948484C8CF3}" srcId="{CDFC8DBD-F9EE-4269-8560-D67B40C5B1EC}" destId="{5B2714C4-195C-49FE-B7E8-0BEFBBCECB56}" srcOrd="0" destOrd="0" parTransId="{75C0C20D-7C90-4839-A450-0A11406581F9}" sibTransId="{A9E33468-D159-4060-A70D-3D88EF8272BB}"/>
    <dgm:cxn modelId="{7A4D2E46-A5C1-491C-90A0-97B24843EB94}" srcId="{5B2714C4-195C-49FE-B7E8-0BEFBBCECB56}" destId="{7A6CE57D-B127-43D8-9F5F-E9A713C650E2}" srcOrd="2" destOrd="0" parTransId="{C7B152E4-73A8-4095-9225-DAB1112A80DB}" sibTransId="{CC1340F9-B727-45C4-827C-2BB89ADA65E2}"/>
    <dgm:cxn modelId="{9C1AD24C-95DF-42BA-BDB5-137D98FBD40A}" type="presOf" srcId="{1B0DE700-52FE-45C0-8C77-BCDE21ADE32D}" destId="{AE310CF9-9585-468E-BB97-19989135A2F5}" srcOrd="0" destOrd="1" presId="urn:microsoft.com/office/officeart/2005/8/layout/hList1"/>
    <dgm:cxn modelId="{EEB9EA75-18AE-48EF-8A08-0D9E2F732434}" type="presOf" srcId="{4E330840-FF9A-41B9-83F6-09830158F7AA}" destId="{AE310CF9-9585-468E-BB97-19989135A2F5}" srcOrd="0" destOrd="5" presId="urn:microsoft.com/office/officeart/2005/8/layout/hList1"/>
    <dgm:cxn modelId="{4DE3657A-463B-4192-85DB-334FD1EFB114}" srcId="{5B2714C4-195C-49FE-B7E8-0BEFBBCECB56}" destId="{E4FBCC82-A603-4BA6-B671-8BE2875512E5}" srcOrd="4" destOrd="0" parTransId="{4BD1F9D5-79F2-4367-A232-9A976C52327E}" sibTransId="{A219A369-A697-4B19-BF27-5434B18E18F4}"/>
    <dgm:cxn modelId="{3179009F-E9D9-4C72-A3F4-A47F3E10BD96}" srcId="{5B2714C4-195C-49FE-B7E8-0BEFBBCECB56}" destId="{1B0DE700-52FE-45C0-8C77-BCDE21ADE32D}" srcOrd="1" destOrd="0" parTransId="{B05D03A0-545B-49BC-B57E-60086AF1D34F}" sibTransId="{3BA8C2C3-1F68-497D-A0B2-5D2E73958F29}"/>
    <dgm:cxn modelId="{B4FB54B7-91C6-4BE4-9CB9-B44BEFC38284}" type="presOf" srcId="{4206E0F5-1966-4210-85F6-72D425488ADE}" destId="{AE310CF9-9585-468E-BB97-19989135A2F5}" srcOrd="0" destOrd="3" presId="urn:microsoft.com/office/officeart/2005/8/layout/hList1"/>
    <dgm:cxn modelId="{5E730AB8-6E45-4A4B-915E-8996580E2BB3}" type="presOf" srcId="{7A6CE57D-B127-43D8-9F5F-E9A713C650E2}" destId="{AE310CF9-9585-468E-BB97-19989135A2F5}" srcOrd="0" destOrd="2" presId="urn:microsoft.com/office/officeart/2005/8/layout/hList1"/>
    <dgm:cxn modelId="{6FC3E2B8-1EEE-4D09-B82E-DE03B9980CA8}" type="presOf" srcId="{9C101C99-FEEB-45D6-8758-3186099CB0C0}" destId="{AE310CF9-9585-468E-BB97-19989135A2F5}" srcOrd="0" destOrd="7" presId="urn:microsoft.com/office/officeart/2005/8/layout/hList1"/>
    <dgm:cxn modelId="{4F635BCA-A0C6-4E17-92E3-47FE3F3A09C4}" srcId="{5B2714C4-195C-49FE-B7E8-0BEFBBCECB56}" destId="{3B13F1A9-35A5-4D5D-BF9F-11BD2EF67DB8}" srcOrd="0" destOrd="0" parTransId="{A1D3AEBF-38B0-409A-B771-6FD9C22F5300}" sibTransId="{2AF8FDB3-1D00-469A-B328-F83106E381DE}"/>
    <dgm:cxn modelId="{568197DB-20C6-4C93-9CE3-C1A8BABB0FB6}" srcId="{5B2714C4-195C-49FE-B7E8-0BEFBBCECB56}" destId="{4206E0F5-1966-4210-85F6-72D425488ADE}" srcOrd="3" destOrd="0" parTransId="{0A4250A7-AD09-47E1-9672-00527C8CA503}" sibTransId="{CF0673BE-220D-476B-8705-5227DBE93889}"/>
    <dgm:cxn modelId="{EF8934F1-3146-4BE3-A732-05A808C253EB}" srcId="{5B2714C4-195C-49FE-B7E8-0BEFBBCECB56}" destId="{E88D5651-F3A9-43C5-A12B-A34270E27C20}" srcOrd="8" destOrd="0" parTransId="{8AC1A735-68CC-4F67-9BFB-7AE6F2DE0DDE}" sibTransId="{EBF1F88E-7940-43A4-8218-410506AFF1E0}"/>
    <dgm:cxn modelId="{E3B716D9-13D4-4268-9053-212240367F8C}" type="presParOf" srcId="{27ABF78C-F081-44CC-92B3-4DBF01738DB4}" destId="{79F520D1-CA11-4F78-829B-2506C94B9EEC}" srcOrd="0" destOrd="0" presId="urn:microsoft.com/office/officeart/2005/8/layout/hList1"/>
    <dgm:cxn modelId="{14D7ADE2-8AD6-4AB2-A6BF-4E1EECDCB6E0}" type="presParOf" srcId="{79F520D1-CA11-4F78-829B-2506C94B9EEC}" destId="{2AC1B79E-BF6E-4349-BD68-93D7677E006A}" srcOrd="0" destOrd="0" presId="urn:microsoft.com/office/officeart/2005/8/layout/hList1"/>
    <dgm:cxn modelId="{5847D9B1-5C05-4D8B-BEB4-D3033FE57FA3}" type="presParOf" srcId="{79F520D1-CA11-4F78-829B-2506C94B9EEC}" destId="{AE310CF9-9585-468E-BB97-19989135A2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5BFD8-FABF-4A3C-A12E-E714DF2AD486}">
      <dsp:nvSpPr>
        <dsp:cNvPr id="0" name=""/>
        <dsp:cNvSpPr/>
      </dsp:nvSpPr>
      <dsp:spPr>
        <a:xfrm>
          <a:off x="0" y="226829"/>
          <a:ext cx="11167447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u="sng" kern="1200">
              <a:hlinkClick xmlns:r="http://schemas.openxmlformats.org/officeDocument/2006/relationships" r:id="rId1"/>
            </a:rPr>
            <a:t>Plan Równości Płci</a:t>
          </a:r>
          <a:r>
            <a:rPr lang="en-GB" sz="2100" kern="1200"/>
            <a:t> – </a:t>
          </a:r>
          <a:r>
            <a:rPr lang="en-GB" sz="2100" u="sng" kern="1200">
              <a:hlinkClick xmlns:r="http://schemas.openxmlformats.org/officeDocument/2006/relationships" r:id="rId2"/>
            </a:rPr>
            <a:t>Gender Equality Plan</a:t>
          </a:r>
          <a:endParaRPr lang="pl-PL" sz="2100" kern="1200"/>
        </a:p>
      </dsp:txBody>
      <dsp:txXfrm>
        <a:off x="40724" y="267553"/>
        <a:ext cx="11085999" cy="752780"/>
      </dsp:txXfrm>
    </dsp:sp>
    <dsp:sp modelId="{7458D5F8-AA41-4CCE-BEDA-040DD92F1025}">
      <dsp:nvSpPr>
        <dsp:cNvPr id="0" name=""/>
        <dsp:cNvSpPr/>
      </dsp:nvSpPr>
      <dsp:spPr>
        <a:xfrm>
          <a:off x="0" y="1121537"/>
          <a:ext cx="11167447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u="sng" kern="1200">
              <a:hlinkClick xmlns:r="http://schemas.openxmlformats.org/officeDocument/2006/relationships" r:id="rId3"/>
            </a:rPr>
            <a:t>Zarządzenia rektora UW nr 21 z 28 lutego 2024 roku w sprawie polityki przeciwdziałania dyskryminacji, mobbingowi i innym zachowaniom niepożądanym</a:t>
          </a:r>
          <a:r>
            <a:rPr lang="pl-PL" sz="2100" u="sng" kern="1200"/>
            <a:t> </a:t>
          </a:r>
          <a:r>
            <a:rPr lang="pl-PL" sz="2100" kern="1200"/>
            <a:t>oraz </a:t>
          </a:r>
          <a:r>
            <a:rPr lang="pl-PL" sz="2100" kern="1200">
              <a:hlinkClick xmlns:r="http://schemas.openxmlformats.org/officeDocument/2006/relationships" r:id="rId4"/>
            </a:rPr>
            <a:t>wersja angielska</a:t>
          </a:r>
          <a:endParaRPr lang="pl-PL" sz="2100" kern="1200"/>
        </a:p>
      </dsp:txBody>
      <dsp:txXfrm>
        <a:off x="40724" y="1162261"/>
        <a:ext cx="11085999" cy="752780"/>
      </dsp:txXfrm>
    </dsp:sp>
    <dsp:sp modelId="{90DB8B3B-106D-493F-9567-9207A3E58BDA}">
      <dsp:nvSpPr>
        <dsp:cNvPr id="0" name=""/>
        <dsp:cNvSpPr/>
      </dsp:nvSpPr>
      <dsp:spPr>
        <a:xfrm>
          <a:off x="0" y="2016245"/>
          <a:ext cx="11167447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u="sng" kern="1200">
              <a:hlinkClick xmlns:r="http://schemas.openxmlformats.org/officeDocument/2006/relationships" r:id="rId5"/>
            </a:rPr>
            <a:t>Poradnik antydyskryminacyjny</a:t>
          </a:r>
          <a:r>
            <a:rPr lang="pl-PL" sz="2100" kern="1200"/>
            <a:t> – </a:t>
          </a:r>
          <a:r>
            <a:rPr lang="pl-PL" sz="2100" u="sng" kern="1200">
              <a:hlinkClick xmlns:r="http://schemas.openxmlformats.org/officeDocument/2006/relationships" r:id="rId6"/>
            </a:rPr>
            <a:t>Anti-discrimination Guidebook</a:t>
          </a:r>
          <a:endParaRPr lang="pl-PL" sz="2100" kern="1200"/>
        </a:p>
      </dsp:txBody>
      <dsp:txXfrm>
        <a:off x="40724" y="2056969"/>
        <a:ext cx="11085999" cy="752780"/>
      </dsp:txXfrm>
    </dsp:sp>
    <dsp:sp modelId="{D08ED91F-1013-4021-9FFC-D38C5841C212}">
      <dsp:nvSpPr>
        <dsp:cNvPr id="0" name=""/>
        <dsp:cNvSpPr/>
      </dsp:nvSpPr>
      <dsp:spPr>
        <a:xfrm>
          <a:off x="0" y="2910954"/>
          <a:ext cx="11167447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u="sng" kern="1200">
              <a:hlinkClick xmlns:r="http://schemas.openxmlformats.org/officeDocument/2006/relationships" r:id="rId7"/>
            </a:rPr>
            <a:t>Informator o przeciwdziałaniu molestowaniu seksualnemu</a:t>
          </a:r>
          <a:r>
            <a:rPr lang="pl-PL" sz="2100" kern="1200"/>
            <a:t> – </a:t>
          </a:r>
          <a:r>
            <a:rPr lang="pl-PL" sz="2100" u="sng" kern="1200">
              <a:hlinkClick xmlns:r="http://schemas.openxmlformats.org/officeDocument/2006/relationships" r:id="rId8"/>
            </a:rPr>
            <a:t>Guide to the prevention of sexual harassment</a:t>
          </a:r>
          <a:endParaRPr lang="pl-PL" sz="2100" kern="1200"/>
        </a:p>
      </dsp:txBody>
      <dsp:txXfrm>
        <a:off x="40724" y="2951678"/>
        <a:ext cx="11085999" cy="752780"/>
      </dsp:txXfrm>
    </dsp:sp>
    <dsp:sp modelId="{928D2EFA-E323-4459-8015-BA6CBC209C38}">
      <dsp:nvSpPr>
        <dsp:cNvPr id="0" name=""/>
        <dsp:cNvSpPr/>
      </dsp:nvSpPr>
      <dsp:spPr>
        <a:xfrm>
          <a:off x="0" y="3805662"/>
          <a:ext cx="11167447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u="sng" kern="1200">
              <a:hlinkClick xmlns:r="http://schemas.openxmlformats.org/officeDocument/2006/relationships" r:id="rId9"/>
            </a:rPr>
            <a:t>Rekomendacje dotyczące języka niedyskryminującego na UW</a:t>
          </a:r>
          <a:endParaRPr lang="pl-PL" sz="2100" kern="1200"/>
        </a:p>
      </dsp:txBody>
      <dsp:txXfrm>
        <a:off x="40724" y="3846386"/>
        <a:ext cx="11085999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6476-12D3-4871-8DB9-A2329C0BFA95}">
      <dsp:nvSpPr>
        <dsp:cNvPr id="0" name=""/>
        <dsp:cNvSpPr/>
      </dsp:nvSpPr>
      <dsp:spPr>
        <a:xfrm>
          <a:off x="0" y="82357"/>
          <a:ext cx="1012097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/>
            <a:t>Zwiększanie</a:t>
          </a:r>
          <a:r>
            <a:rPr lang="pl-PL" sz="2300" b="0" i="0" kern="1200" baseline="0"/>
            <a:t> świadomości:</a:t>
          </a:r>
          <a:endParaRPr lang="pl-PL" sz="2300" kern="1200"/>
        </a:p>
      </dsp:txBody>
      <dsp:txXfrm>
        <a:off x="26930" y="109287"/>
        <a:ext cx="10067114" cy="497795"/>
      </dsp:txXfrm>
    </dsp:sp>
    <dsp:sp modelId="{C25BA98A-AABF-4589-9AB6-5FD3E83030EF}">
      <dsp:nvSpPr>
        <dsp:cNvPr id="0" name=""/>
        <dsp:cNvSpPr/>
      </dsp:nvSpPr>
      <dsp:spPr>
        <a:xfrm>
          <a:off x="0" y="634012"/>
          <a:ext cx="10120974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4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>
              <a:hlinkClick xmlns:r="http://schemas.openxmlformats.org/officeDocument/2006/relationships" r:id="rId1"/>
            </a:rPr>
            <a:t>www.rownowazni.uw.edu.pl</a:t>
          </a:r>
          <a:endParaRPr lang="pl-PL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/>
            <a:t>Kampania społeczna</a:t>
          </a:r>
          <a:r>
            <a:rPr lang="pl-PL" sz="1800" b="0" i="0" kern="1200" baseline="0"/>
            <a:t> „Wszyscy jesteśmy równoważni” </a:t>
          </a:r>
          <a:endParaRPr lang="pl-PL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 baseline="0"/>
            <a:t>Kampania „Hej boli. UWażajmy na słowa” (UW przeciw mowie nienawiści)</a:t>
          </a:r>
          <a:endParaRPr lang="pl-PL" sz="1800" kern="1200"/>
        </a:p>
      </dsp:txBody>
      <dsp:txXfrm>
        <a:off x="0" y="634012"/>
        <a:ext cx="10120974" cy="928395"/>
      </dsp:txXfrm>
    </dsp:sp>
    <dsp:sp modelId="{9F5D27D1-C8F9-43A1-AE66-EE5399DF38D0}">
      <dsp:nvSpPr>
        <dsp:cNvPr id="0" name=""/>
        <dsp:cNvSpPr/>
      </dsp:nvSpPr>
      <dsp:spPr>
        <a:xfrm>
          <a:off x="0" y="1562407"/>
          <a:ext cx="1012097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Poradniki</a:t>
          </a:r>
          <a:r>
            <a:rPr lang="pl-PL" sz="2300" b="0" i="0" kern="1200"/>
            <a:t> i publikacje:</a:t>
          </a:r>
          <a:endParaRPr lang="pl-PL" sz="2300" kern="1200"/>
        </a:p>
      </dsp:txBody>
      <dsp:txXfrm>
        <a:off x="26930" y="1589337"/>
        <a:ext cx="10067114" cy="497795"/>
      </dsp:txXfrm>
    </dsp:sp>
    <dsp:sp modelId="{823DF221-095A-4DAC-A391-8870ECD960CB}">
      <dsp:nvSpPr>
        <dsp:cNvPr id="0" name=""/>
        <dsp:cNvSpPr/>
      </dsp:nvSpPr>
      <dsp:spPr>
        <a:xfrm>
          <a:off x="0" y="2114062"/>
          <a:ext cx="10120974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4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/>
            <a:t>Poradnik </a:t>
          </a:r>
          <a:r>
            <a:rPr lang="en-GB" sz="1800" b="0" i="0" kern="1200"/>
            <a:t>Antydyskryminacyjny</a:t>
          </a:r>
          <a:endParaRPr lang="pl-PL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1" i="0" kern="1200" dirty="0" err="1"/>
            <a:t>Przeciwdziałanie</a:t>
          </a:r>
          <a:r>
            <a:rPr lang="en-GB" sz="1800" b="1" i="0" kern="1200" dirty="0"/>
            <a:t> </a:t>
          </a:r>
          <a:r>
            <a:rPr lang="en-GB" sz="1800" b="1" i="0" kern="1200" dirty="0" err="1"/>
            <a:t>molestowaniu</a:t>
          </a:r>
          <a:r>
            <a:rPr lang="en-GB" sz="1800" b="1" i="0" kern="1200" dirty="0"/>
            <a:t> </a:t>
          </a:r>
          <a:r>
            <a:rPr lang="en-GB" sz="1800" b="1" i="0" kern="1200" dirty="0" err="1"/>
            <a:t>seksualnemu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 dirty="0"/>
            <a:t>Rekomendacje dotyczące języka niedyskryminującego na UW</a:t>
          </a:r>
          <a:endParaRPr lang="pl-PL" sz="1800" kern="1200" dirty="0"/>
        </a:p>
      </dsp:txBody>
      <dsp:txXfrm>
        <a:off x="0" y="2114062"/>
        <a:ext cx="10120974" cy="928395"/>
      </dsp:txXfrm>
    </dsp:sp>
    <dsp:sp modelId="{02DA3932-2AE2-4BEA-A74E-DF65CE6151D1}">
      <dsp:nvSpPr>
        <dsp:cNvPr id="0" name=""/>
        <dsp:cNvSpPr/>
      </dsp:nvSpPr>
      <dsp:spPr>
        <a:xfrm>
          <a:off x="0" y="3042457"/>
          <a:ext cx="1012097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Kursy</a:t>
          </a:r>
          <a:r>
            <a:rPr lang="pl-PL" sz="2300" b="0" i="0" kern="1200"/>
            <a:t> i szkolenia</a:t>
          </a:r>
          <a:endParaRPr lang="pl-PL" sz="2300" kern="1200"/>
        </a:p>
      </dsp:txBody>
      <dsp:txXfrm>
        <a:off x="26930" y="3069387"/>
        <a:ext cx="10067114" cy="497795"/>
      </dsp:txXfrm>
    </dsp:sp>
    <dsp:sp modelId="{91654E0E-4A42-40EC-A98A-02A06665D9EE}">
      <dsp:nvSpPr>
        <dsp:cNvPr id="0" name=""/>
        <dsp:cNvSpPr/>
      </dsp:nvSpPr>
      <dsp:spPr>
        <a:xfrm>
          <a:off x="0" y="3594112"/>
          <a:ext cx="10120974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4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dirty="0"/>
            <a:t>Online: </a:t>
          </a:r>
          <a:r>
            <a:rPr lang="en-GB" sz="1800" b="0" i="0" kern="1200" dirty="0" err="1"/>
            <a:t>Kurs</a:t>
          </a:r>
          <a:r>
            <a:rPr lang="en-GB" sz="1800" b="0" i="0" kern="1200" dirty="0"/>
            <a:t> </a:t>
          </a:r>
          <a:r>
            <a:rPr lang="en-GB" sz="1800" b="0" i="0" kern="1200" dirty="0" err="1"/>
            <a:t>na</a:t>
          </a:r>
          <a:r>
            <a:rPr lang="en-GB" sz="1800" b="0" i="0" kern="1200" dirty="0"/>
            <a:t> </a:t>
          </a:r>
          <a:r>
            <a:rPr lang="en-GB" sz="1800" b="0" i="0" kern="1200" dirty="0" err="1"/>
            <a:t>Równość</a:t>
          </a:r>
          <a:r>
            <a:rPr lang="en-GB" sz="1800" b="0" i="0" kern="1200" dirty="0"/>
            <a:t> (PL/EN</a:t>
          </a:r>
          <a:r>
            <a:rPr lang="pl-PL" sz="1800" b="0" i="0" kern="1200" dirty="0"/>
            <a:t>/UA</a:t>
          </a:r>
          <a:r>
            <a:rPr lang="en-GB" sz="1800" b="0" i="0" kern="1200" dirty="0"/>
            <a:t>)</a:t>
          </a:r>
          <a:r>
            <a:rPr lang="pl-PL" sz="1800" b="0" i="0" kern="1200" dirty="0"/>
            <a:t>,</a:t>
          </a:r>
          <a:r>
            <a:rPr lang="pl-PL" sz="1800" b="0" i="0" kern="1200" baseline="0" dirty="0"/>
            <a:t> Przeciwdziałanie mobbingowi (PL/EN)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1" i="0" kern="1200" baseline="0" dirty="0"/>
            <a:t>Online: Przeciwdziałanie molestowaniu seksualnemu (PL/EN) 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dirty="0" err="1"/>
            <a:t>Warsztaty</a:t>
          </a:r>
          <a:r>
            <a:rPr lang="en-GB" sz="1800" b="0" i="0" kern="1200" dirty="0"/>
            <a:t> </a:t>
          </a:r>
          <a:r>
            <a:rPr lang="en-GB" sz="1800" b="0" i="0" kern="1200" dirty="0" err="1"/>
            <a:t>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szkolenia</a:t>
          </a:r>
          <a:r>
            <a:rPr lang="pl-PL" sz="1800" b="0" i="0" kern="1200" dirty="0"/>
            <a:t> stacjonarne dla osób studiujących, doktoryzujących i </a:t>
          </a:r>
          <a:r>
            <a:rPr lang="pl-PL" sz="1800" kern="1200" dirty="0"/>
            <a:t>pracujących na UW </a:t>
          </a:r>
          <a:r>
            <a:rPr lang="en-GB" sz="1800" b="0" i="0" kern="1200" dirty="0"/>
            <a:t>(PL/EN)</a:t>
          </a:r>
          <a:endParaRPr lang="pl-PL" sz="1800" kern="1200" dirty="0"/>
        </a:p>
      </dsp:txBody>
      <dsp:txXfrm>
        <a:off x="0" y="3594112"/>
        <a:ext cx="10120974" cy="1190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3B914-2B22-4451-907B-C897434FCF0B}">
      <dsp:nvSpPr>
        <dsp:cNvPr id="0" name=""/>
        <dsp:cNvSpPr/>
      </dsp:nvSpPr>
      <dsp:spPr>
        <a:xfrm>
          <a:off x="0" y="205103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Zespół</a:t>
          </a:r>
          <a:r>
            <a:rPr lang="pl-PL" sz="1300" b="0" i="0" kern="1200" baseline="0" dirty="0">
              <a:solidFill>
                <a:schemeClr val="tx1"/>
              </a:solidFill>
            </a:rPr>
            <a:t> równościowy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220324"/>
        <a:ext cx="11137005" cy="281363"/>
      </dsp:txXfrm>
    </dsp:sp>
    <dsp:sp modelId="{111A84A8-EE83-49B8-A263-7E1C02923A8B}">
      <dsp:nvSpPr>
        <dsp:cNvPr id="0" name=""/>
        <dsp:cNvSpPr/>
      </dsp:nvSpPr>
      <dsp:spPr>
        <a:xfrm>
          <a:off x="0" y="531232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>
              <a:solidFill>
                <a:schemeClr val="tx1"/>
              </a:solidFill>
            </a:rPr>
            <a:t>Zespół </a:t>
          </a:r>
          <a:r>
            <a:rPr lang="en-GB" sz="1300" b="0" i="0" kern="1200" baseline="0" dirty="0" err="1">
              <a:solidFill>
                <a:schemeClr val="tx1"/>
              </a:solidFill>
            </a:rPr>
            <a:t>Rzeczniczk</a:t>
          </a:r>
          <a:r>
            <a:rPr lang="pl-PL" sz="1300" b="0" i="0" kern="1200" baseline="0" dirty="0">
              <a:solidFill>
                <a:schemeClr val="tx1"/>
              </a:solidFill>
            </a:rPr>
            <a:t>i</a:t>
          </a:r>
          <a:r>
            <a:rPr lang="en-GB" sz="1300" b="0" i="0" kern="1200" baseline="0" dirty="0">
              <a:solidFill>
                <a:schemeClr val="tx1"/>
              </a:solidFill>
            </a:rPr>
            <a:t> </a:t>
          </a:r>
          <a:r>
            <a:rPr lang="en-GB" sz="1300" b="0" i="0" kern="1200" baseline="0" dirty="0" err="1">
              <a:solidFill>
                <a:schemeClr val="tx1"/>
              </a:solidFill>
            </a:rPr>
            <a:t>Akademick</a:t>
          </a:r>
          <a:r>
            <a:rPr lang="pl-PL" sz="1300" b="0" i="0" kern="1200" baseline="0" dirty="0" err="1">
              <a:solidFill>
                <a:schemeClr val="tx1"/>
              </a:solidFill>
            </a:rPr>
            <a:t>iej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546453"/>
        <a:ext cx="11137005" cy="281363"/>
      </dsp:txXfrm>
    </dsp:sp>
    <dsp:sp modelId="{CC0586E1-4264-408F-82E1-A7F43C8B38F0}">
      <dsp:nvSpPr>
        <dsp:cNvPr id="0" name=""/>
        <dsp:cNvSpPr/>
      </dsp:nvSpPr>
      <dsp:spPr>
        <a:xfrm>
          <a:off x="0" y="880477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>
              <a:solidFill>
                <a:schemeClr val="tx1"/>
              </a:solidFill>
            </a:rPr>
            <a:t>Zespół Koordynatorek ds. przeciwdziałania nierównemu traktowaniu, dyskryminacji, mobbingowi oraz innym zachowaniom niepożądanym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895698"/>
        <a:ext cx="11137005" cy="281363"/>
      </dsp:txXfrm>
    </dsp:sp>
    <dsp:sp modelId="{84A01889-C944-4FBD-8DA8-B8AA02AD5E0D}">
      <dsp:nvSpPr>
        <dsp:cNvPr id="0" name=""/>
        <dsp:cNvSpPr/>
      </dsp:nvSpPr>
      <dsp:spPr>
        <a:xfrm>
          <a:off x="0" y="1229722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 err="1">
              <a:solidFill>
                <a:schemeClr val="tx1"/>
              </a:solidFill>
            </a:rPr>
            <a:t>Komisja</a:t>
          </a:r>
          <a:r>
            <a:rPr lang="pl-PL" sz="1300" b="0" i="0" kern="1200" baseline="0" dirty="0">
              <a:solidFill>
                <a:schemeClr val="tx1"/>
              </a:solidFill>
            </a:rPr>
            <a:t> ds. p</a:t>
          </a:r>
          <a:r>
            <a:rPr lang="en-GB" sz="1300" b="0" i="0" kern="1200" baseline="0" dirty="0" err="1">
              <a:solidFill>
                <a:schemeClr val="tx1"/>
              </a:solidFill>
            </a:rPr>
            <a:t>rzeciwdziałania</a:t>
          </a:r>
          <a:r>
            <a:rPr lang="en-GB" sz="1300" b="0" i="0" kern="1200" baseline="0" dirty="0">
              <a:solidFill>
                <a:schemeClr val="tx1"/>
              </a:solidFill>
            </a:rPr>
            <a:t> </a:t>
          </a:r>
          <a:r>
            <a:rPr lang="pl-PL" sz="1300" b="0" i="0" kern="1200" baseline="0" dirty="0">
              <a:solidFill>
                <a:schemeClr val="tx1"/>
              </a:solidFill>
            </a:rPr>
            <a:t>d</a:t>
          </a:r>
          <a:r>
            <a:rPr lang="en-GB" sz="1300" b="0" i="0" kern="1200" baseline="0" dirty="0" err="1">
              <a:solidFill>
                <a:schemeClr val="tx1"/>
              </a:solidFill>
            </a:rPr>
            <a:t>yskryminacji</a:t>
          </a:r>
          <a:r>
            <a:rPr lang="pl-PL" sz="1300" b="0" i="0" kern="1200" baseline="0" dirty="0">
              <a:solidFill>
                <a:schemeClr val="tx1"/>
              </a:solidFill>
            </a:rPr>
            <a:t> i nierównemu traktowaniu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1244943"/>
        <a:ext cx="11137005" cy="281363"/>
      </dsp:txXfrm>
    </dsp:sp>
    <dsp:sp modelId="{B8D920D4-AF10-4EBE-8D71-DB74C5C2B34D}">
      <dsp:nvSpPr>
        <dsp:cNvPr id="0" name=""/>
        <dsp:cNvSpPr/>
      </dsp:nvSpPr>
      <dsp:spPr>
        <a:xfrm>
          <a:off x="0" y="1578967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Komisja ds. przeciwdziałania  mobbingowi i zachowaniom niepożądanym</a:t>
          </a:r>
          <a:endParaRPr lang="pl-PL" sz="1300" kern="1200" dirty="0"/>
        </a:p>
      </dsp:txBody>
      <dsp:txXfrm>
        <a:off x="15221" y="1594188"/>
        <a:ext cx="11137005" cy="281363"/>
      </dsp:txXfrm>
    </dsp:sp>
    <dsp:sp modelId="{D268B735-A6D2-400A-B11E-075B548860ED}">
      <dsp:nvSpPr>
        <dsp:cNvPr id="0" name=""/>
        <dsp:cNvSpPr/>
      </dsp:nvSpPr>
      <dsp:spPr>
        <a:xfrm>
          <a:off x="0" y="2269297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Pełnomocniczka rektora ds. równego traktowania</a:t>
          </a:r>
        </a:p>
      </dsp:txBody>
      <dsp:txXfrm>
        <a:off x="15221" y="2284518"/>
        <a:ext cx="11137005" cy="281363"/>
      </dsp:txXfrm>
    </dsp:sp>
    <dsp:sp modelId="{8541F75C-837C-4967-AF99-8B860E3E9CDF}">
      <dsp:nvSpPr>
        <dsp:cNvPr id="0" name=""/>
        <dsp:cNvSpPr/>
      </dsp:nvSpPr>
      <dsp:spPr>
        <a:xfrm>
          <a:off x="0" y="1917045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 err="1">
              <a:solidFill>
                <a:schemeClr val="tx1"/>
              </a:solidFill>
            </a:rPr>
            <a:t>Pełnomocnicy_Pełnomocniczki</a:t>
          </a:r>
          <a:r>
            <a:rPr lang="pl-PL" sz="1300" b="0" i="0" kern="1200" baseline="0" dirty="0">
              <a:solidFill>
                <a:schemeClr val="tx1"/>
              </a:solidFill>
            </a:rPr>
            <a:t> ds. równości w jednostkach organizacyjnych (Wydziały i Szkoły Doktorskie)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1932266"/>
        <a:ext cx="11137005" cy="281363"/>
      </dsp:txXfrm>
    </dsp:sp>
    <dsp:sp modelId="{8E854CBB-5F71-4049-8E02-2201EF073A70}">
      <dsp:nvSpPr>
        <dsp:cNvPr id="0" name=""/>
        <dsp:cNvSpPr/>
      </dsp:nvSpPr>
      <dsp:spPr>
        <a:xfrm>
          <a:off x="0" y="2959203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>
              <a:solidFill>
                <a:schemeClr val="tx1"/>
              </a:solidFill>
            </a:rPr>
            <a:t>Centrum Pomocy Psychologicznej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2974424"/>
        <a:ext cx="11137005" cy="281363"/>
      </dsp:txXfrm>
    </dsp:sp>
    <dsp:sp modelId="{8F1A687A-FFDD-4DC7-ADEE-8EB540F09693}">
      <dsp:nvSpPr>
        <dsp:cNvPr id="0" name=""/>
        <dsp:cNvSpPr/>
      </dsp:nvSpPr>
      <dsp:spPr>
        <a:xfrm>
          <a:off x="0" y="3308448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Biuro ds. Osób z Niepełnosprawnościami</a:t>
          </a:r>
          <a:endParaRPr lang="pl-PL" sz="1300" kern="1200"/>
        </a:p>
      </dsp:txBody>
      <dsp:txXfrm>
        <a:off x="15221" y="3323669"/>
        <a:ext cx="11137005" cy="281363"/>
      </dsp:txXfrm>
    </dsp:sp>
    <dsp:sp modelId="{DA276F40-10B1-488E-BFC9-B4FDC390795D}">
      <dsp:nvSpPr>
        <dsp:cNvPr id="0" name=""/>
        <dsp:cNvSpPr/>
      </dsp:nvSpPr>
      <dsp:spPr>
        <a:xfrm>
          <a:off x="0" y="3657693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Centrum Rozwiązywania Sporów i Konfliktów przy WPiA</a:t>
          </a:r>
          <a:endParaRPr lang="pl-PL" sz="1300" kern="1200"/>
        </a:p>
      </dsp:txBody>
      <dsp:txXfrm>
        <a:off x="15221" y="3672914"/>
        <a:ext cx="11137005" cy="281363"/>
      </dsp:txXfrm>
    </dsp:sp>
    <dsp:sp modelId="{CC04C69F-830A-460E-899A-D4F431455F44}">
      <dsp:nvSpPr>
        <dsp:cNvPr id="0" name=""/>
        <dsp:cNvSpPr/>
      </dsp:nvSpPr>
      <dsp:spPr>
        <a:xfrm>
          <a:off x="0" y="4006938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>
              <a:solidFill>
                <a:schemeClr val="tx1"/>
              </a:solidFill>
            </a:rPr>
            <a:t>Klinika Prawa Uniwersytetu Warszawskiego przy </a:t>
          </a:r>
          <a:r>
            <a:rPr lang="pl-PL" sz="1300" b="0" i="0" kern="1200" baseline="0" dirty="0" err="1">
              <a:solidFill>
                <a:schemeClr val="tx1"/>
              </a:solidFill>
            </a:rPr>
            <a:t>WPiA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15221" y="4022159"/>
        <a:ext cx="11137005" cy="281363"/>
      </dsp:txXfrm>
    </dsp:sp>
    <dsp:sp modelId="{E4646001-A87B-4985-827D-3E5415A2FD61}">
      <dsp:nvSpPr>
        <dsp:cNvPr id="0" name=""/>
        <dsp:cNvSpPr/>
      </dsp:nvSpPr>
      <dsp:spPr>
        <a:xfrm>
          <a:off x="0" y="4356183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/>
            <a:t>Welcome Point</a:t>
          </a:r>
          <a:endParaRPr lang="pl-PL" sz="1300" kern="1200"/>
        </a:p>
      </dsp:txBody>
      <dsp:txXfrm>
        <a:off x="15221" y="4371404"/>
        <a:ext cx="11137005" cy="281363"/>
      </dsp:txXfrm>
    </dsp:sp>
    <dsp:sp modelId="{A9AF916D-8973-4A69-B5C0-17EF29DE0562}">
      <dsp:nvSpPr>
        <dsp:cNvPr id="0" name=""/>
        <dsp:cNvSpPr/>
      </dsp:nvSpPr>
      <dsp:spPr>
        <a:xfrm>
          <a:off x="0" y="2624023"/>
          <a:ext cx="11167447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Pełnomocnik rektora ds. różnorodności kulturowej </a:t>
          </a:r>
          <a:endParaRPr lang="pl-PL" sz="1300" kern="1200" dirty="0"/>
        </a:p>
      </dsp:txBody>
      <dsp:txXfrm>
        <a:off x="15221" y="2639244"/>
        <a:ext cx="11137005" cy="281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10B8E-6866-4047-807F-77068801DE19}">
      <dsp:nvSpPr>
        <dsp:cNvPr id="0" name=""/>
        <dsp:cNvSpPr/>
      </dsp:nvSpPr>
      <dsp:spPr>
        <a:xfrm>
          <a:off x="0" y="133230"/>
          <a:ext cx="11167447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b="1" kern="1200" dirty="0"/>
            <a:t>Nieformalne postępowanie naprawcze prowadzone przez Zespół Rzeczniczki Akademickiej</a:t>
          </a:r>
          <a:endParaRPr lang="pl-PL" sz="2100" kern="1200" dirty="0"/>
        </a:p>
      </dsp:txBody>
      <dsp:txXfrm>
        <a:off x="44378" y="177608"/>
        <a:ext cx="11078691" cy="820333"/>
      </dsp:txXfrm>
    </dsp:sp>
    <dsp:sp modelId="{245DB394-2EE8-426E-8581-0294A496C7FF}">
      <dsp:nvSpPr>
        <dsp:cNvPr id="0" name=""/>
        <dsp:cNvSpPr/>
      </dsp:nvSpPr>
      <dsp:spPr>
        <a:xfrm>
          <a:off x="0" y="1042319"/>
          <a:ext cx="11167447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6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/>
            <a:t>odformalizowane postępowanie w przypadku zgłoszenia konfliktów (w tym pracowniczych, doktoranckich oraz studenckich), nieprawidłowości proceduralnych i prawnych, niesprawiedliwego i nierównego traktowania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pomoc w rozwiązywaniu konfliktów, łagodzenie ich negatywnych skutków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możliwość skierowania sprawy do mediacji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działanie oparte o zasady: poufności, bezstronności, niezależności i nieformalności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Do Ombudsmana można się zgłaszać osobiście, mailowo lub telefonicznie.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600" kern="1200" dirty="0"/>
        </a:p>
      </dsp:txBody>
      <dsp:txXfrm>
        <a:off x="0" y="1042319"/>
        <a:ext cx="11167447" cy="2434320"/>
      </dsp:txXfrm>
    </dsp:sp>
    <dsp:sp modelId="{05264DC4-0078-4A3C-86DB-CEF4070C5F58}">
      <dsp:nvSpPr>
        <dsp:cNvPr id="0" name=""/>
        <dsp:cNvSpPr/>
      </dsp:nvSpPr>
      <dsp:spPr>
        <a:xfrm>
          <a:off x="0" y="3430739"/>
          <a:ext cx="11167447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b="1" kern="1200" dirty="0"/>
            <a:t>Formalne zgłoszenie skargi</a:t>
          </a:r>
          <a:endParaRPr lang="pl-PL" sz="2100" kern="1200" dirty="0"/>
        </a:p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 dirty="0"/>
        </a:p>
      </dsp:txBody>
      <dsp:txXfrm>
        <a:off x="44378" y="3475117"/>
        <a:ext cx="11078691" cy="820333"/>
      </dsp:txXfrm>
    </dsp:sp>
    <dsp:sp modelId="{EF673581-CF4F-44CB-8B1E-2D09B706DABE}">
      <dsp:nvSpPr>
        <dsp:cNvPr id="0" name=""/>
        <dsp:cNvSpPr/>
      </dsp:nvSpPr>
      <dsp:spPr>
        <a:xfrm>
          <a:off x="0" y="4385730"/>
          <a:ext cx="1116744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6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Formularz skargi (w wersji PL i EN) dostępny na stronie </a:t>
          </a:r>
          <a:r>
            <a:rPr lang="pl-PL" sz="1600" kern="1200" dirty="0">
              <a:hlinkClick xmlns:r="http://schemas.openxmlformats.org/officeDocument/2006/relationships" r:id="rId1"/>
            </a:rPr>
            <a:t>rownowazni.uw.edu.pl</a:t>
          </a:r>
          <a:endParaRPr lang="pl-PL" sz="1600" kern="1200" dirty="0"/>
        </a:p>
      </dsp:txBody>
      <dsp:txXfrm>
        <a:off x="0" y="4385730"/>
        <a:ext cx="11167447" cy="34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B79E-BF6E-4349-BD68-93D7677E006A}">
      <dsp:nvSpPr>
        <dsp:cNvPr id="0" name=""/>
        <dsp:cNvSpPr/>
      </dsp:nvSpPr>
      <dsp:spPr>
        <a:xfrm>
          <a:off x="0" y="2909"/>
          <a:ext cx="1116744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Przewodniczący Komisji przekazuje niezwłocznie opinię wraz  z uzasadnieniem:</a:t>
          </a:r>
        </a:p>
      </dsp:txBody>
      <dsp:txXfrm>
        <a:off x="0" y="2909"/>
        <a:ext cx="11167447" cy="633600"/>
      </dsp:txXfrm>
    </dsp:sp>
    <dsp:sp modelId="{AE310CF9-9585-468E-BB97-19989135A2F5}">
      <dsp:nvSpPr>
        <dsp:cNvPr id="0" name=""/>
        <dsp:cNvSpPr/>
      </dsp:nvSpPr>
      <dsp:spPr>
        <a:xfrm>
          <a:off x="0" y="636510"/>
          <a:ext cx="11167447" cy="422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200" kern="1200" dirty="0"/>
            <a:t>w pełnym zakresie Rektorowi Uniwersytetu Warszawskiego, osobie zgłaszającej, a także osobie, której zgłoszenie dotyczy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200" kern="1200" dirty="0"/>
            <a:t>przełożonemu tej osoby oraz Koordynatorowi, który zajmował się daną sprawą – tylko w zakresie,  w jakim dotyczy to bezpośrednio praw, obowiązków lub kompetencji tych osób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200" kern="1200" dirty="0"/>
            <a:t>rektor, w ciągu miesiąca od otrzymania stanowiska Komisji informuje pisemnie odpowiednią Komisję oraz odpowiedniego Koordynatora, a także zgłaszającego, osobę, której zgłoszenie dotyczy oraz przełożonego lub kierownika właściwej jednostki organizacyjnej o ewentualnych dalszych czynnościach podjętych w sprawie </a:t>
          </a:r>
        </a:p>
      </dsp:txBody>
      <dsp:txXfrm>
        <a:off x="0" y="636510"/>
        <a:ext cx="11167447" cy="4227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B79E-BF6E-4349-BD68-93D7677E006A}">
      <dsp:nvSpPr>
        <dsp:cNvPr id="0" name=""/>
        <dsp:cNvSpPr/>
      </dsp:nvSpPr>
      <dsp:spPr>
        <a:xfrm>
          <a:off x="0" y="4260"/>
          <a:ext cx="11167447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i="0" kern="1200"/>
            <a:t>Rektor może podjąć decyzję</a:t>
          </a:r>
          <a:r>
            <a:rPr lang="pl-PL" sz="2000" b="0" i="0" kern="1200"/>
            <a:t> odpowiednio o:</a:t>
          </a:r>
          <a:endParaRPr lang="pl-PL" sz="2000" kern="1200"/>
        </a:p>
      </dsp:txBody>
      <dsp:txXfrm>
        <a:off x="0" y="4260"/>
        <a:ext cx="11167447" cy="576000"/>
      </dsp:txXfrm>
    </dsp:sp>
    <dsp:sp modelId="{AE310CF9-9585-468E-BB97-19989135A2F5}">
      <dsp:nvSpPr>
        <dsp:cNvPr id="0" name=""/>
        <dsp:cNvSpPr/>
      </dsp:nvSpPr>
      <dsp:spPr>
        <a:xfrm>
          <a:off x="0" y="580260"/>
          <a:ext cx="11167447" cy="4282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i="0" kern="1200" dirty="0"/>
            <a:t>nałożeniu kary upomnienia, w przypadku, gdy czyn stanowi przewinienie dyscyplinarne mniejszej wagi i udowodnienie winy nie wymaga przeprowadzenia postępowania wyjaśniającego;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i="0" kern="1200" dirty="0"/>
            <a:t>nałożeniu kary porządkowej wynikającej z Kodeksu pracy;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i="0" kern="1200" dirty="0"/>
            <a:t>poleceniu rzecznikowi dyscyplinarnemu (odpowiednio d/s pracowników będących nauczycielami akademickimi albo d/s studentów i doktorantów) prowadzenia postępowania wyjaśniającego i w razie istnienia podstaw rozpoczęcie procedury dyscyplinarnej;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i="0" kern="1200" dirty="0"/>
            <a:t>rozwiązaniu stosunku pracy lub o rozwiązaniu umowy w przypadku umów cywilnoprawnych;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i="0" kern="1200" dirty="0"/>
            <a:t>zastosowaniu rekomendowanych przez Komisję środków naprawczych.</a:t>
          </a:r>
          <a:endParaRPr lang="pl-PL" sz="2000" kern="1200" dirty="0"/>
        </a:p>
      </dsp:txBody>
      <dsp:txXfrm>
        <a:off x="0" y="580260"/>
        <a:ext cx="11167447" cy="428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60BC40-FE27-4B0C-8E97-C07F8293DC64}" type="datetime1">
              <a:rPr lang="pl-PL" smtClean="0"/>
              <a:t>6.10.2025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61E857-36B8-43F1-9D87-FE508167BC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ED61-83E3-4244-B7F9-16591A661322}" type="datetime1">
              <a:rPr lang="pl-PL" smtClean="0"/>
              <a:pPr/>
              <a:t>6.10.2025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AAAB6-A2C6-4A85-A3A1-98EFBA61C96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EAA36B1-75F6-458C-B388-8BC01E9857C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93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78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1368" y="1664208"/>
            <a:ext cx="8586216" cy="2176272"/>
          </a:xfrm>
        </p:spPr>
        <p:txBody>
          <a:bodyPr rtlCol="0" anchor="ctr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— 3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rostokąt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6" y="633621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978408"/>
            <a:ext cx="4059936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59152"/>
            <a:ext cx="4059936" cy="342900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1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raz — symbol zastępczy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Data — symbol zastępczy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2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— 4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rostokąt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8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978408"/>
            <a:ext cx="3721608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raz — symbol zastępczy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Data — symbol zastępczy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2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7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raz — symbol zastępczy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2401" y="3099818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Tekst — symbol zastępczy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72401" y="4215386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2" name="Tekst — symbol zastępczy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2401" y="5321810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Obraz — symbol zastępczy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l-PL" noProof="0"/>
              <a:t>Ikona</a:t>
            </a:r>
          </a:p>
        </p:txBody>
      </p:sp>
      <p:sp>
        <p:nvSpPr>
          <p:cNvPr id="24" name="Obraz — symbol zastępczy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l-PL" noProof="0"/>
              <a:t>Ikona</a:t>
            </a:r>
          </a:p>
        </p:txBody>
      </p:sp>
      <p:sp>
        <p:nvSpPr>
          <p:cNvPr id="25" name="Obraz — symbol zastępczy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l-PL" noProof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Prostokąt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992" y="1938528"/>
            <a:ext cx="10177272" cy="2990088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D5B84-37D6-48AF-B29D-94EDAA79C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F46894-70E1-4B0B-824D-F18074B9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F0B1C-614D-4671-B0C2-093CB6D2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4865D9-7D11-44E0-9C38-5EA0A0DD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85A6B-D8A3-4987-B156-040ABCEB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04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D68ED-A8A8-4DAB-9D05-1F30F550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AC8C0-E712-483A-81EF-9395680E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7C878F-D12B-4040-91FA-6A87E64B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CA4959-DB04-417C-8500-E6DB028A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C7967F-E50E-4852-A6A6-80021297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226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49EF18-5FAE-474C-BCB7-5D5C793E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94282-3D11-4562-9267-2B7704D8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781868-4E7B-4FBC-9E51-286CD456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5F3B8B-7D04-43EF-8CE8-2CDC24A2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84A5E0-5A97-4340-AE2C-49B1E2A7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727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C647E-7A8E-4290-B912-858608D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251DC-7ACF-476C-A9CC-89149AF3C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924D10-BF25-4CD8-ACCE-CE1FF1C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A636D5-BC76-42CF-BE25-89420C70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BB2DE5-1667-4326-9E04-788CA901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E6165D-2735-4A8C-9D17-C30EE9B1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4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obraz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355848"/>
            <a:ext cx="6272784" cy="2825496"/>
          </a:xfr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2"/>
            <a:ext cx="4114800" cy="365125"/>
          </a:xfr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2904" y="603504"/>
            <a:ext cx="4050792" cy="557784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Numer slajdu — symbol zastępczy 5">
            <a:extLst>
              <a:ext uri="{FF2B5EF4-FFF2-40B4-BE49-F238E27FC236}">
                <a16:creationId xmlns:a16="http://schemas.microsoft.com/office/drawing/2014/main" id="{DC2A0A37-F043-438D-AAD5-1332D5F9639D}"/>
              </a:ext>
            </a:extLst>
          </p:cNvPr>
          <p:cNvSpPr txBox="1">
            <a:spLocks/>
          </p:cNvSpPr>
          <p:nvPr userDrawn="1"/>
        </p:nvSpPr>
        <p:spPr>
          <a:xfrm>
            <a:off x="11633792" y="6356352"/>
            <a:ext cx="558209" cy="3651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A5C87-DF58-40C8-B092-1DE63DB4547E}" type="slidenum">
              <a:rPr lang="pl-PL" sz="1200" smtClean="0"/>
              <a:pPr/>
              <a:t>‹#›</a:t>
            </a:fld>
            <a:endParaRPr lang="pl-PL" sz="1200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5AF7E12-B7D2-4A1F-A69E-A7ACB2AA9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005" y="6052082"/>
            <a:ext cx="8811361" cy="87259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1128D3D9-60A3-406E-9ED0-F226692B1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04" y="6096845"/>
            <a:ext cx="9000000" cy="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8FEA3-8297-43A9-9190-78D30158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C86752-2BE4-45E0-84D6-DF4947B6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08CE1B-C963-41D3-9048-DCC3B69B6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16195C-C14F-4D00-802F-E50974B1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82EE7B4-1CF1-4B37-A2C2-E76A2A79D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9B4B92-2341-40BC-98CC-87D8034A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A7371A7-F2EA-4AD8-A23C-F09B7FCC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8C669E3-2AA3-48EE-89FD-877F549C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19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3AD7C-9FC4-4BAF-9D86-8C0925D2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E0EEC-B59F-4D3F-8DC7-FDA19454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90274C-9221-4100-87C6-05651F0D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65A50E-8E1C-4F6E-B054-1BC46805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08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131B80-8207-490C-8D52-09BBFE11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F904DA6-DB34-48CD-9EE6-CFB9B1F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79A484-EB9B-4B2A-818A-55B3B49E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237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DD3F1-E39A-4A4F-8DE4-1A2C157D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622505-3047-4643-B656-BAE0E63BB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B21CE3-001B-4C42-A2D1-5AF348210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FBA698-31A6-47B5-94B9-398584B2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7C1B8B-4973-4FAE-8985-6F79D7CB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0E7D44-5B34-480F-926A-172A30EE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930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8BE8A-70CE-4B5A-A9C0-2B8E14C6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BD2DCEA-C938-4202-8823-473321DCE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11E621A-3DD3-4494-97FF-0B1C1C16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AE4A16-D124-4B26-BC2B-B79D4E5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A431B9-D9B9-47BD-952A-0CAB670E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0DA97B-850A-4849-B9D3-98832927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56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102DAF-82D2-4821-AB48-9130C1D0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19FBA28-1BF7-403F-935F-70EA0A022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E16DC9-2573-4F37-AF3E-3690B0A8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EC486E-140E-4FF2-9C3A-53E5ECB1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3E7D7A-0FF2-4C5C-BBC7-261F5E88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448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B02FE64-826C-45C7-BC06-8310FB42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C97B43-E906-43F5-8271-D93EEC4F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3907D5-5A2D-49B2-ADD0-4B2AE8CD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A5F19C-575F-42D8-B793-FD88B641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A5D95D-0D8E-4757-A651-6960161E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43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— 2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3355848"/>
            <a:ext cx="6272784" cy="2825496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2"/>
            <a:ext cx="128016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Prostokąt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992" y="1938528"/>
            <a:ext cx="7013448" cy="2990088"/>
          </a:xfrm>
        </p:spPr>
        <p:txBody>
          <a:bodyPr rtlCol="0" anchor="ctr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B61D2C0A-8A6A-4CD9-94A2-2817F3CAC48B}"/>
              </a:ext>
            </a:extLst>
          </p:cNvPr>
          <p:cNvSpPr/>
          <p:nvPr userDrawn="1"/>
        </p:nvSpPr>
        <p:spPr>
          <a:xfrm>
            <a:off x="-1" y="0"/>
            <a:ext cx="12192001" cy="97255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10" y="0"/>
            <a:ext cx="11167447" cy="143923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10" y="259656"/>
            <a:ext cx="11167447" cy="58217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10" y="1156708"/>
            <a:ext cx="11167447" cy="486672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209" y="6356352"/>
            <a:ext cx="3286843" cy="365125"/>
          </a:xfrm>
        </p:spPr>
        <p:txBody>
          <a:bodyPr rtlCol="0"/>
          <a:lstStyle>
            <a:lvl1pPr>
              <a:defRPr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261" y="6356352"/>
            <a:ext cx="4818280" cy="365125"/>
          </a:xfrm>
        </p:spPr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450" y="6275457"/>
            <a:ext cx="717551" cy="365125"/>
          </a:xfrm>
          <a:solidFill>
            <a:srgbClr val="C00000"/>
          </a:solidFill>
        </p:spPr>
        <p:txBody>
          <a:bodyPr rtlCol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fld id="{A65A5C87-DF58-40C8-B092-1DE63DB4547E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02D6EC45-0E45-4A59-B514-F0B8DB426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005" y="6052082"/>
            <a:ext cx="8811361" cy="872593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5DB078CC-7430-481A-A1F4-04BFC8FAA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04" y="6096845"/>
            <a:ext cx="9000000" cy="25813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3E422EEE-7493-4D54-A290-694D0B43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1190" t="321" b="-321"/>
          <a:stretch/>
        </p:blipFill>
        <p:spPr>
          <a:xfrm>
            <a:off x="11474450" y="22302"/>
            <a:ext cx="71755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duż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4F122164-A110-4B95-9E47-BF9E01260B7E}"/>
              </a:ext>
            </a:extLst>
          </p:cNvPr>
          <p:cNvSpPr/>
          <p:nvPr userDrawn="1"/>
        </p:nvSpPr>
        <p:spPr>
          <a:xfrm>
            <a:off x="0" y="-1"/>
            <a:ext cx="12192000" cy="245643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783" y="2690427"/>
            <a:ext cx="11076005" cy="3113953"/>
          </a:xfrm>
          <a:noFill/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3" name="Numer slajdu — symbol zastępczy 5">
            <a:extLst>
              <a:ext uri="{FF2B5EF4-FFF2-40B4-BE49-F238E27FC236}">
                <a16:creationId xmlns:a16="http://schemas.microsoft.com/office/drawing/2014/main" id="{7F3699CF-2DED-4F06-9A8E-38B46644BF39}"/>
              </a:ext>
            </a:extLst>
          </p:cNvPr>
          <p:cNvSpPr txBox="1">
            <a:spLocks/>
          </p:cNvSpPr>
          <p:nvPr userDrawn="1"/>
        </p:nvSpPr>
        <p:spPr>
          <a:xfrm>
            <a:off x="11474450" y="6275457"/>
            <a:ext cx="717551" cy="3651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ctr" defTabSz="914400" rtl="0" eaLnBrk="1" latinLnBrk="0" hangingPunct="1"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A5C87-DF58-40C8-B092-1DE63DB4547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976" y="418011"/>
            <a:ext cx="11015624" cy="1918789"/>
          </a:xfrm>
        </p:spPr>
        <p:txBody>
          <a:bodyPr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5835205F-753F-45CD-A4E6-802C9D7D1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005" y="6052082"/>
            <a:ext cx="8811361" cy="872593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3E42019A-A771-4521-BE6C-B4B74333B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04" y="6096845"/>
            <a:ext cx="9000000" cy="25813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AF4A6E27-9F6F-4417-888D-B33ECD992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1190" t="321" b="-321"/>
          <a:stretch/>
        </p:blipFill>
        <p:spPr>
          <a:xfrm>
            <a:off x="11474450" y="22302"/>
            <a:ext cx="71755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Obraz</a:t>
            </a:r>
          </a:p>
        </p:txBody>
      </p:sp>
      <p:sp>
        <p:nvSpPr>
          <p:cNvPr id="10" name="Obraz — symbol zastępczy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Obraz</a:t>
            </a:r>
          </a:p>
        </p:txBody>
      </p:sp>
      <p:sp>
        <p:nvSpPr>
          <p:cNvPr id="16" name="Obraz — symbol zastępczy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Obraz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2" name="Obraz — symbol zastępczy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Obraz</a:t>
            </a:r>
          </a:p>
        </p:txBody>
      </p:sp>
      <p:sp>
        <p:nvSpPr>
          <p:cNvPr id="33" name="Obraz — symbol zastępczy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Obraz</a:t>
            </a:r>
          </a:p>
        </p:txBody>
      </p:sp>
      <p:sp>
        <p:nvSpPr>
          <p:cNvPr id="11" name="Data — symbol zastępczy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12" name="Stopka — symbol zastępczy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7" name="Tekst — symbol zastępczy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l-PL" noProof="0"/>
              <a:t>Imię i nazwisko</a:t>
            </a:r>
          </a:p>
          <a:p>
            <a:pPr lvl="1" rtl="0"/>
            <a:r>
              <a:rPr lang="pl-PL" noProof="0"/>
              <a:t>Tytuł</a:t>
            </a:r>
          </a:p>
        </p:txBody>
      </p:sp>
      <p:sp>
        <p:nvSpPr>
          <p:cNvPr id="38" name="Tekst — symbol zastępczy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l-PL" noProof="0"/>
              <a:t>Imię i nazwisko</a:t>
            </a:r>
          </a:p>
          <a:p>
            <a:pPr lvl="1" rtl="0"/>
            <a:r>
              <a:rPr lang="pl-PL" noProof="0"/>
              <a:t>Tytuł</a:t>
            </a:r>
          </a:p>
        </p:txBody>
      </p:sp>
      <p:sp>
        <p:nvSpPr>
          <p:cNvPr id="39" name="Tekst — symbol zastępczy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l-PL" noProof="0"/>
              <a:t>Imię i nazwisko</a:t>
            </a:r>
          </a:p>
          <a:p>
            <a:pPr lvl="1" rtl="0"/>
            <a:r>
              <a:rPr lang="pl-PL" noProof="0"/>
              <a:t>Tytuł</a:t>
            </a:r>
          </a:p>
        </p:txBody>
      </p:sp>
      <p:sp>
        <p:nvSpPr>
          <p:cNvPr id="40" name="Tekst — symbol zastępczy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l-PL" noProof="0"/>
              <a:t>Imię i nazwisko</a:t>
            </a:r>
          </a:p>
          <a:p>
            <a:pPr lvl="1" rtl="0"/>
            <a:r>
              <a:rPr lang="pl-PL" noProof="0"/>
              <a:t>Tytuł</a:t>
            </a:r>
          </a:p>
        </p:txBody>
      </p:sp>
      <p:sp>
        <p:nvSpPr>
          <p:cNvPr id="41" name="Tekst — symbol zastępczy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l-PL" noProof="0"/>
              <a:t>Imię i nazwisko</a:t>
            </a:r>
          </a:p>
          <a:p>
            <a:pPr lvl="1" rtl="0"/>
            <a:r>
              <a:rPr lang="pl-PL" noProof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Prostokąt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5936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— 3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Prostokąt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0799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9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2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Tekst — symbol zastępczy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991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9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04.09.20XX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5A5C87-DF58-40C8-B092-1DE63DB4547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5" userDrawn="1">
          <p15:clr>
            <a:srgbClr val="F26B43"/>
          </p15:clr>
        </p15:guide>
        <p15:guide id="2" orient="horz" pos="1087" userDrawn="1">
          <p15:clr>
            <a:srgbClr val="F26B43"/>
          </p15:clr>
        </p15:guide>
        <p15:guide id="3" orient="horz" pos="3981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pos="7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ADF256E-F106-448B-97A6-D952D2E0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5D4D1E-1D67-4758-A076-A35755FA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1A54C9-C130-4A33-92FC-495ECB620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1B02-A6E3-4284-A499-9CC81DC0A1BB}" type="datetimeFigureOut">
              <a:rPr lang="pl-PL" smtClean="0"/>
              <a:t>6.10.2025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CD017A-3A40-42B7-9C42-3FDFC5A53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6301EF-CA53-4953-A75B-FE71B4A11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6D5D-A089-461C-8A89-FDF4EF098E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96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sv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svg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11" Type="http://schemas.openxmlformats.org/officeDocument/2006/relationships/image" Target="../media/image22.sv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23.wmf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2.sv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tags" Target="../tags/tag22.xml"/><Relationship Id="rId6" Type="http://schemas.openxmlformats.org/officeDocument/2006/relationships/hyperlink" Target="rownowazni.uw.edu.pl" TargetMode="External"/><Relationship Id="rId11" Type="http://schemas.openxmlformats.org/officeDocument/2006/relationships/image" Target="../media/image30.svg"/><Relationship Id="rId5" Type="http://schemas.openxmlformats.org/officeDocument/2006/relationships/hyperlink" Target="mailto:am.gredzinska@uw.edu.pl" TargetMode="External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2.svg"/><Relationship Id="rId4" Type="http://schemas.openxmlformats.org/officeDocument/2006/relationships/hyperlink" Target="mailto:Am.Gredzinska@uw.edu.pl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.edu.pl/nowy-statut-uniwersytetu-warszawskiego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hyperlink" Target="https://inicjatywadoskonalosci.uw.edu.pl/" TargetMode="External"/><Relationship Id="rId5" Type="http://schemas.openxmlformats.org/officeDocument/2006/relationships/hyperlink" Target="https://www.uw.edu.pl/strategia-uw-na-lata-2023-2032/" TargetMode="External"/><Relationship Id="rId4" Type="http://schemas.openxmlformats.org/officeDocument/2006/relationships/hyperlink" Target="https://www.uw.edu.pl/badania/hr-excellence-in-resear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btfpColumnIndicatorGroup2">
            <a:extLst>
              <a:ext uri="{FF2B5EF4-FFF2-40B4-BE49-F238E27FC236}">
                <a16:creationId xmlns:a16="http://schemas.microsoft.com/office/drawing/2014/main" id="{BA21C79A-FB3E-A31C-EEC2-FEC43B298E99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9" name="btfpColumnGapBlocker232169">
              <a:extLst>
                <a:ext uri="{FF2B5EF4-FFF2-40B4-BE49-F238E27FC236}">
                  <a16:creationId xmlns:a16="http://schemas.microsoft.com/office/drawing/2014/main" id="{35AF70A5-0FE1-0AF7-DF44-9D8EDC73DB36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btfpColumnGapBlocker594157">
              <a:extLst>
                <a:ext uri="{FF2B5EF4-FFF2-40B4-BE49-F238E27FC236}">
                  <a16:creationId xmlns:a16="http://schemas.microsoft.com/office/drawing/2014/main" id="{10EF803A-D8C5-1492-45E1-26B937E00011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btfpColumnIndicator681288">
              <a:extLst>
                <a:ext uri="{FF2B5EF4-FFF2-40B4-BE49-F238E27FC236}">
                  <a16:creationId xmlns:a16="http://schemas.microsoft.com/office/drawing/2014/main" id="{1D4DA035-96A0-03AB-BD5D-44BC9BBC85A4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299054">
              <a:extLst>
                <a:ext uri="{FF2B5EF4-FFF2-40B4-BE49-F238E27FC236}">
                  <a16:creationId xmlns:a16="http://schemas.microsoft.com/office/drawing/2014/main" id="{E1CAF2FD-1B5E-D740-3A5B-40001980A98A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btfpColumnIndicatorGroup1">
            <a:extLst>
              <a:ext uri="{FF2B5EF4-FFF2-40B4-BE49-F238E27FC236}">
                <a16:creationId xmlns:a16="http://schemas.microsoft.com/office/drawing/2014/main" id="{46F0D2EC-9646-F74D-5104-A2D49CFA7D3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7" name="btfpColumnGapBlocker985853">
              <a:extLst>
                <a:ext uri="{FF2B5EF4-FFF2-40B4-BE49-F238E27FC236}">
                  <a16:creationId xmlns:a16="http://schemas.microsoft.com/office/drawing/2014/main" id="{FC3CDA8A-07A6-99DB-DA45-6919CD4032C8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btfpColumnGapBlocker231174">
              <a:extLst>
                <a:ext uri="{FF2B5EF4-FFF2-40B4-BE49-F238E27FC236}">
                  <a16:creationId xmlns:a16="http://schemas.microsoft.com/office/drawing/2014/main" id="{7D5765A4-0A7B-42DC-81C1-01FE044DBDD3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btfpColumnIndicator144414">
              <a:extLst>
                <a:ext uri="{FF2B5EF4-FFF2-40B4-BE49-F238E27FC236}">
                  <a16:creationId xmlns:a16="http://schemas.microsoft.com/office/drawing/2014/main" id="{8E485878-C463-4CB4-2AD5-A397DAF206C6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777741">
              <a:extLst>
                <a:ext uri="{FF2B5EF4-FFF2-40B4-BE49-F238E27FC236}">
                  <a16:creationId xmlns:a16="http://schemas.microsoft.com/office/drawing/2014/main" id="{67E8AE17-39F3-2230-17CF-DDEBA0F7B510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rostokąt 27">
            <a:extLst>
              <a:ext uri="{FF2B5EF4-FFF2-40B4-BE49-F238E27FC236}">
                <a16:creationId xmlns:a16="http://schemas.microsoft.com/office/drawing/2014/main" id="{E920CD07-CFD0-4871-BC75-4920507AB86C}"/>
              </a:ext>
            </a:extLst>
          </p:cNvPr>
          <p:cNvSpPr/>
          <p:nvPr/>
        </p:nvSpPr>
        <p:spPr>
          <a:xfrm flipV="1">
            <a:off x="-1" y="0"/>
            <a:ext cx="12192001" cy="10032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3" name="Grafika 52">
            <a:extLst>
              <a:ext uri="{FF2B5EF4-FFF2-40B4-BE49-F238E27FC236}">
                <a16:creationId xmlns:a16="http://schemas.microsoft.com/office/drawing/2014/main" id="{5A42A111-0AF2-4799-8A3E-2C9D1CCBB1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253"/>
          <a:stretch/>
        </p:blipFill>
        <p:spPr>
          <a:xfrm>
            <a:off x="11361420" y="0"/>
            <a:ext cx="830580" cy="6858000"/>
          </a:xfrm>
          <a:prstGeom prst="rect">
            <a:avLst/>
          </a:prstGeom>
        </p:spPr>
      </p:pic>
      <p:sp>
        <p:nvSpPr>
          <p:cNvPr id="50" name="Prostokąt 49">
            <a:extLst>
              <a:ext uri="{FF2B5EF4-FFF2-40B4-BE49-F238E27FC236}">
                <a16:creationId xmlns:a16="http://schemas.microsoft.com/office/drawing/2014/main" id="{C6B0DDF8-522F-492B-963B-9FED3AF11E9C}"/>
              </a:ext>
            </a:extLst>
          </p:cNvPr>
          <p:cNvSpPr/>
          <p:nvPr/>
        </p:nvSpPr>
        <p:spPr>
          <a:xfrm>
            <a:off x="0" y="6225392"/>
            <a:ext cx="12192000" cy="632608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058" y="2274716"/>
            <a:ext cx="7877601" cy="1751299"/>
          </a:xfr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pl-PL" sz="2200" dirty="0">
                <a:solidFill>
                  <a:prstClr val="black"/>
                </a:solidFill>
                <a:latin typeface="Roboto Light"/>
                <a:ea typeface="Roboto Light"/>
                <a:cs typeface="Roboto Light"/>
                <a:sym typeface="Roboto Light"/>
              </a:rPr>
              <a:t>Zgłaszanie przypadków molestowania seksualnego. Uczelniane procedury</a:t>
            </a:r>
            <a:br>
              <a:rPr lang="pl-PL" sz="1800" b="1" dirty="0">
                <a:solidFill>
                  <a:srgbClr val="002060"/>
                </a:solidFill>
              </a:rPr>
            </a:br>
            <a:endParaRPr lang="pl-PL" sz="1800" b="1" dirty="0">
              <a:solidFill>
                <a:srgbClr val="00206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11" y="4033891"/>
            <a:ext cx="7895684" cy="819148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algn="l" rtl="0"/>
            <a:r>
              <a:rPr lang="pl-PL" sz="2000" dirty="0">
                <a:solidFill>
                  <a:srgbClr val="000000"/>
                </a:solidFill>
              </a:rPr>
              <a:t>Szkolenie z </a:t>
            </a:r>
            <a:r>
              <a:rPr lang="pl-PL" sz="2000" dirty="0" err="1">
                <a:solidFill>
                  <a:srgbClr val="000000"/>
                </a:solidFill>
              </a:rPr>
              <a:t>Feminoteką</a:t>
            </a:r>
            <a:r>
              <a:rPr lang="pl-PL" sz="2000" dirty="0">
                <a:solidFill>
                  <a:srgbClr val="000000"/>
                </a:solidFill>
              </a:rPr>
              <a:t>, 8.10.2025 r.</a:t>
            </a:r>
          </a:p>
        </p:txBody>
      </p:sp>
      <p:sp>
        <p:nvSpPr>
          <p:cNvPr id="8" name="Data — symbol zastępczy 3">
            <a:extLst>
              <a:ext uri="{FF2B5EF4-FFF2-40B4-BE49-F238E27FC236}">
                <a16:creationId xmlns:a16="http://schemas.microsoft.com/office/drawing/2014/main" id="{0F0438E2-70AF-B047-91B4-00D0C2F40BAC}"/>
              </a:ext>
            </a:extLst>
          </p:cNvPr>
          <p:cNvSpPr txBox="1">
            <a:spLocks/>
          </p:cNvSpPr>
          <p:nvPr/>
        </p:nvSpPr>
        <p:spPr>
          <a:xfrm>
            <a:off x="902494" y="5774189"/>
            <a:ext cx="10387013" cy="902407"/>
          </a:xfrm>
          <a:prstGeom prst="rect">
            <a:avLst/>
          </a:prstGeom>
        </p:spPr>
        <p:txBody>
          <a:bodyPr rtlCol="0"/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5CA5F499-36C2-4B90-B59C-D61EB07A8E6F}"/>
              </a:ext>
            </a:extLst>
          </p:cNvPr>
          <p:cNvSpPr txBox="1">
            <a:spLocks/>
          </p:cNvSpPr>
          <p:nvPr/>
        </p:nvSpPr>
        <p:spPr>
          <a:xfrm>
            <a:off x="906834" y="6060617"/>
            <a:ext cx="5630837" cy="9024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2209800" algn="l"/>
              </a:tabLst>
            </a:pPr>
            <a:r>
              <a:rPr lang="pl-PL" sz="1100" dirty="0">
                <a:ea typeface="Calibri"/>
                <a:cs typeface="Times New Roman"/>
              </a:rPr>
              <a:t>Szkolenie współfinansowane ze środków Europejskiego Funduszu Społecznego Plus w ramach programu Fundusze Europejskie dla Rozwoju Społecznego 2021-2027.</a:t>
            </a:r>
            <a:endParaRPr lang="pl-PL" sz="1050" dirty="0">
              <a:ea typeface="Calibri"/>
              <a:cs typeface="Times New Roman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E9904C24-ED76-4994-980D-CA3E5FA5165F}"/>
              </a:ext>
            </a:extLst>
          </p:cNvPr>
          <p:cNvSpPr txBox="1">
            <a:spLocks/>
          </p:cNvSpPr>
          <p:nvPr/>
        </p:nvSpPr>
        <p:spPr>
          <a:xfrm>
            <a:off x="584668" y="1454417"/>
            <a:ext cx="7896823" cy="8191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l-PL" sz="2400" b="1" dirty="0">
                <a:solidFill>
                  <a:srgbClr val="000000"/>
                </a:solidFill>
              </a:rPr>
              <a:t>Równościowy Uniwersytet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FD0A1781-126D-490B-AC29-46F44FF8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0601" y="5207807"/>
            <a:ext cx="7543144" cy="103818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E038523D-6307-44A5-A11A-ED298E4B6D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8786" y="12904"/>
            <a:ext cx="2718521" cy="684377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A6F9E948-0B4E-4B07-A90D-94882377F7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4569" y="1"/>
            <a:ext cx="2714217" cy="6857999"/>
          </a:xfrm>
          <a:prstGeom prst="rect">
            <a:avLst/>
          </a:prstGeom>
          <a:ln w="12700">
            <a:noFill/>
          </a:ln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62E2D3B9-F402-49A7-A7AD-3828465769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7208" y="0"/>
            <a:ext cx="2695786" cy="687091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5773672C-F40E-4C81-BBE2-32B4744937E6}"/>
              </a:ext>
            </a:extLst>
          </p:cNvPr>
          <p:cNvCxnSpPr/>
          <p:nvPr/>
        </p:nvCxnSpPr>
        <p:spPr>
          <a:xfrm>
            <a:off x="3749040" y="27660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>
            <a:extLst>
              <a:ext uri="{FF2B5EF4-FFF2-40B4-BE49-F238E27FC236}">
                <a16:creationId xmlns:a16="http://schemas.microsoft.com/office/drawing/2014/main" id="{827EB4F7-32C2-4132-B540-571CCDF336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20862" y="2066394"/>
            <a:ext cx="6857998" cy="2722579"/>
          </a:xfrm>
          <a:prstGeom prst="rect">
            <a:avLst/>
          </a:prstGeom>
          <a:ln w="12700">
            <a:noFill/>
          </a:ln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0A0FF8E4-F28E-45DD-BA75-A10FD41034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915" y="5272737"/>
            <a:ext cx="8640000" cy="2478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78BC2E8-185B-488A-9A84-CFE70572A17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4184" y="0"/>
            <a:ext cx="273048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1736BB-846F-47E3-AA8D-AA2DD9F5FF3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12429" y="0"/>
            <a:ext cx="2730488" cy="6858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30DD8324-19AB-45D6-A73F-B98A27E6848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6235" y="0"/>
            <a:ext cx="2730489" cy="6858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17C2C9C-170E-441D-AF6A-3BFC979A175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9969" y="0"/>
            <a:ext cx="2722581" cy="68580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BD4DA473-AB06-4661-9A91-2083C888193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9576" r="30785"/>
          <a:stretch/>
        </p:blipFill>
        <p:spPr>
          <a:xfrm>
            <a:off x="4540602" y="278426"/>
            <a:ext cx="1171048" cy="55800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2319BDA8-0EA6-4D8E-A92A-8FDDC3CCB34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75803"/>
          <a:stretch/>
        </p:blipFill>
        <p:spPr>
          <a:xfrm>
            <a:off x="6689889" y="195784"/>
            <a:ext cx="1675563" cy="648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4DC0FAC0-8720-43CF-840F-21F31C1A00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4668" y="240784"/>
            <a:ext cx="3021171" cy="5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E2078-182E-AAD0-1AE6-415FB236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DE97C42A-D4DC-14E0-2F18-C8F24313F1FA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345758">
              <a:extLst>
                <a:ext uri="{FF2B5EF4-FFF2-40B4-BE49-F238E27FC236}">
                  <a16:creationId xmlns:a16="http://schemas.microsoft.com/office/drawing/2014/main" id="{1A0912DA-02C1-8F75-2B28-FDBE44844CAC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959703">
              <a:extLst>
                <a:ext uri="{FF2B5EF4-FFF2-40B4-BE49-F238E27FC236}">
                  <a16:creationId xmlns:a16="http://schemas.microsoft.com/office/drawing/2014/main" id="{F4711F49-1869-CADC-81AC-84955F184B1D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552380">
              <a:extLst>
                <a:ext uri="{FF2B5EF4-FFF2-40B4-BE49-F238E27FC236}">
                  <a16:creationId xmlns:a16="http://schemas.microsoft.com/office/drawing/2014/main" id="{483187F2-9F42-556E-3BE3-8EF30EB8224C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298666">
              <a:extLst>
                <a:ext uri="{FF2B5EF4-FFF2-40B4-BE49-F238E27FC236}">
                  <a16:creationId xmlns:a16="http://schemas.microsoft.com/office/drawing/2014/main" id="{98792600-3C8E-C33B-47A0-751ED2176610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E8721C26-EC49-40DD-D96E-05864CF4DEB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524794">
              <a:extLst>
                <a:ext uri="{FF2B5EF4-FFF2-40B4-BE49-F238E27FC236}">
                  <a16:creationId xmlns:a16="http://schemas.microsoft.com/office/drawing/2014/main" id="{341ADB4C-0EFC-1486-949B-F85CDA7D9B59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584609">
              <a:extLst>
                <a:ext uri="{FF2B5EF4-FFF2-40B4-BE49-F238E27FC236}">
                  <a16:creationId xmlns:a16="http://schemas.microsoft.com/office/drawing/2014/main" id="{9902748E-FA21-8481-61B3-EB3840C1560C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141546">
              <a:extLst>
                <a:ext uri="{FF2B5EF4-FFF2-40B4-BE49-F238E27FC236}">
                  <a16:creationId xmlns:a16="http://schemas.microsoft.com/office/drawing/2014/main" id="{8287C099-8982-9E58-04BC-25A40070930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207937">
              <a:extLst>
                <a:ext uri="{FF2B5EF4-FFF2-40B4-BE49-F238E27FC236}">
                  <a16:creationId xmlns:a16="http://schemas.microsoft.com/office/drawing/2014/main" id="{CAD90CCB-8974-508F-0CA0-72ABC2F3F7F6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6BD5C86-7C7F-3BCC-2D22-E2C55DF6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B69FD-EE05-C183-D436-1E096FB6D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Molestowanie seksualne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2400" dirty="0"/>
              <a:t>Każde, nawet jednorazowe, </a:t>
            </a:r>
            <a:r>
              <a:rPr lang="pl-PL" sz="2400" b="1" dirty="0"/>
              <a:t>niepożądane zachowanie o charakterze seksualnym</a:t>
            </a:r>
            <a:r>
              <a:rPr lang="pl-PL" sz="2400" dirty="0"/>
              <a:t>, którego </a:t>
            </a:r>
            <a:r>
              <a:rPr lang="pl-PL" sz="2400" b="1" dirty="0"/>
              <a:t>celem lub skutkiem jest naruszenie godności danej osoby</a:t>
            </a:r>
            <a:r>
              <a:rPr lang="pl-PL" sz="2400" dirty="0"/>
              <a:t>, w szczególności stworzenie zastraszającej, wrogiej, poniżającej, upokarzającej lub uwłaczającej atmosfery; na zachowanie to mogą się składać fizyczne, werbalne lub pozawerbalne elementy.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AABE3-EDE3-545C-2E1E-2639CF3C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EDE7B1-E7B3-EB6D-DE0D-F32709AD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8D863F-0EE7-52B5-C12A-BF895CC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10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E2078-182E-AAD0-1AE6-415FB236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DE97C42A-D4DC-14E0-2F18-C8F24313F1FA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345758">
              <a:extLst>
                <a:ext uri="{FF2B5EF4-FFF2-40B4-BE49-F238E27FC236}">
                  <a16:creationId xmlns:a16="http://schemas.microsoft.com/office/drawing/2014/main" id="{1A0912DA-02C1-8F75-2B28-FDBE44844CAC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959703">
              <a:extLst>
                <a:ext uri="{FF2B5EF4-FFF2-40B4-BE49-F238E27FC236}">
                  <a16:creationId xmlns:a16="http://schemas.microsoft.com/office/drawing/2014/main" id="{F4711F49-1869-CADC-81AC-84955F184B1D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552380">
              <a:extLst>
                <a:ext uri="{FF2B5EF4-FFF2-40B4-BE49-F238E27FC236}">
                  <a16:creationId xmlns:a16="http://schemas.microsoft.com/office/drawing/2014/main" id="{483187F2-9F42-556E-3BE3-8EF30EB8224C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298666">
              <a:extLst>
                <a:ext uri="{FF2B5EF4-FFF2-40B4-BE49-F238E27FC236}">
                  <a16:creationId xmlns:a16="http://schemas.microsoft.com/office/drawing/2014/main" id="{98792600-3C8E-C33B-47A0-751ED2176610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E8721C26-EC49-40DD-D96E-05864CF4DEB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524794">
              <a:extLst>
                <a:ext uri="{FF2B5EF4-FFF2-40B4-BE49-F238E27FC236}">
                  <a16:creationId xmlns:a16="http://schemas.microsoft.com/office/drawing/2014/main" id="{341ADB4C-0EFC-1486-949B-F85CDA7D9B59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584609">
              <a:extLst>
                <a:ext uri="{FF2B5EF4-FFF2-40B4-BE49-F238E27FC236}">
                  <a16:creationId xmlns:a16="http://schemas.microsoft.com/office/drawing/2014/main" id="{9902748E-FA21-8481-61B3-EB3840C1560C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141546">
              <a:extLst>
                <a:ext uri="{FF2B5EF4-FFF2-40B4-BE49-F238E27FC236}">
                  <a16:creationId xmlns:a16="http://schemas.microsoft.com/office/drawing/2014/main" id="{8287C099-8982-9E58-04BC-25A40070930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207937">
              <a:extLst>
                <a:ext uri="{FF2B5EF4-FFF2-40B4-BE49-F238E27FC236}">
                  <a16:creationId xmlns:a16="http://schemas.microsoft.com/office/drawing/2014/main" id="{CAD90CCB-8974-508F-0CA0-72ABC2F3F7F6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6BD5C86-7C7F-3BCC-2D22-E2C55DF6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Brak zgody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B69FD-EE05-C183-D436-1E096FB6D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Aby określone zachowanie uznać za molestowanie seksualne, oprócz wspomnianych elementów, musi wystąpić </a:t>
            </a:r>
            <a:r>
              <a:rPr lang="pl-PL" sz="2400" b="1" dirty="0"/>
              <a:t>nieakceptowanie danego zachowania przez adresata</a:t>
            </a:r>
            <a:r>
              <a:rPr lang="pl-PL" sz="2400" dirty="0"/>
              <a:t>. Dezaprobata czy sprzeciw mogą być wyrażone bezpośrednio wobec osoby molestującej, jak i pośrednio – np. przez zgłoszenie do przełożonych, pełnomocnika ds. równości, samorządu studenckiego lub koordynatora ds. przeciwdziałania dyskryminacji.</a:t>
            </a:r>
          </a:p>
          <a:p>
            <a:pPr marL="0" indent="0">
              <a:buNone/>
            </a:pPr>
            <a:r>
              <a:rPr lang="pl-PL" sz="2400" dirty="0"/>
              <a:t>Tym, co odróżnia molestowanie seksualne od dopuszczalnych form kontaktu, jest </a:t>
            </a:r>
            <a:r>
              <a:rPr lang="pl-PL" sz="2400" b="1" dirty="0"/>
              <a:t>brak wyraźnej i niebudzącej wątpliwości zgody na kontakt</a:t>
            </a:r>
            <a:r>
              <a:rPr lang="pl-PL" sz="2400" dirty="0"/>
              <a:t>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AABE3-EDE3-545C-2E1E-2639CF3C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EDE7B1-E7B3-EB6D-DE0D-F32709AD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8D863F-0EE7-52B5-C12A-BF895CC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11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5B8ABF54-3805-D471-A46C-8A6DE7A35EA2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321339">
              <a:extLst>
                <a:ext uri="{FF2B5EF4-FFF2-40B4-BE49-F238E27FC236}">
                  <a16:creationId xmlns:a16="http://schemas.microsoft.com/office/drawing/2014/main" id="{2DBE30DE-A538-94BC-D03E-C603647A2B4C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462289">
              <a:extLst>
                <a:ext uri="{FF2B5EF4-FFF2-40B4-BE49-F238E27FC236}">
                  <a16:creationId xmlns:a16="http://schemas.microsoft.com/office/drawing/2014/main" id="{963CE1C9-6437-6C68-14AF-F0394BC2E539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928986">
              <a:extLst>
                <a:ext uri="{FF2B5EF4-FFF2-40B4-BE49-F238E27FC236}">
                  <a16:creationId xmlns:a16="http://schemas.microsoft.com/office/drawing/2014/main" id="{694C9F93-2EBF-FB60-A568-EFBD2AA522B3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914621">
              <a:extLst>
                <a:ext uri="{FF2B5EF4-FFF2-40B4-BE49-F238E27FC236}">
                  <a16:creationId xmlns:a16="http://schemas.microsoft.com/office/drawing/2014/main" id="{7EAE8A26-3829-A708-2F3B-EE7D3BC0AB9B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9C4257FD-EA98-F695-248D-B3EFFAC6ABE7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119473">
              <a:extLst>
                <a:ext uri="{FF2B5EF4-FFF2-40B4-BE49-F238E27FC236}">
                  <a16:creationId xmlns:a16="http://schemas.microsoft.com/office/drawing/2014/main" id="{C3506033-F0C3-DCF4-B420-E5C69574A718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807461">
              <a:extLst>
                <a:ext uri="{FF2B5EF4-FFF2-40B4-BE49-F238E27FC236}">
                  <a16:creationId xmlns:a16="http://schemas.microsoft.com/office/drawing/2014/main" id="{28D7801B-B804-58A6-34F5-99FEB46FA5C0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529295">
              <a:extLst>
                <a:ext uri="{FF2B5EF4-FFF2-40B4-BE49-F238E27FC236}">
                  <a16:creationId xmlns:a16="http://schemas.microsoft.com/office/drawing/2014/main" id="{E540C6B8-166E-39A4-6E14-B31D41074F22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718046">
              <a:extLst>
                <a:ext uri="{FF2B5EF4-FFF2-40B4-BE49-F238E27FC236}">
                  <a16:creationId xmlns:a16="http://schemas.microsoft.com/office/drawing/2014/main" id="{0FA42652-D55A-C4D9-BF4B-40C1B8DB7ADC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2122CAA-0D79-1954-7703-76CF179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Ścieżki reagowania na niepożądane zachowanie (w tym: dyskryminację, molestowanie seksualne, mobbing)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9E65705-FBC8-B972-7E49-548CA235E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516867"/>
              </p:ext>
            </p:extLst>
          </p:nvPr>
        </p:nvGraphicFramePr>
        <p:xfrm>
          <a:off x="558210" y="1156708"/>
          <a:ext cx="11167447" cy="4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ACA81A-CD63-5819-A52B-F4D45551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4026F5-9F4B-02EB-DBD5-D6C55D72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BDB6DB-5A32-E174-63D6-648165AE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12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91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E2078-182E-AAD0-1AE6-415FB236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DE97C42A-D4DC-14E0-2F18-C8F24313F1FA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345758">
              <a:extLst>
                <a:ext uri="{FF2B5EF4-FFF2-40B4-BE49-F238E27FC236}">
                  <a16:creationId xmlns:a16="http://schemas.microsoft.com/office/drawing/2014/main" id="{1A0912DA-02C1-8F75-2B28-FDBE44844CAC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959703">
              <a:extLst>
                <a:ext uri="{FF2B5EF4-FFF2-40B4-BE49-F238E27FC236}">
                  <a16:creationId xmlns:a16="http://schemas.microsoft.com/office/drawing/2014/main" id="{F4711F49-1869-CADC-81AC-84955F184B1D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552380">
              <a:extLst>
                <a:ext uri="{FF2B5EF4-FFF2-40B4-BE49-F238E27FC236}">
                  <a16:creationId xmlns:a16="http://schemas.microsoft.com/office/drawing/2014/main" id="{483187F2-9F42-556E-3BE3-8EF30EB8224C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298666">
              <a:extLst>
                <a:ext uri="{FF2B5EF4-FFF2-40B4-BE49-F238E27FC236}">
                  <a16:creationId xmlns:a16="http://schemas.microsoft.com/office/drawing/2014/main" id="{98792600-3C8E-C33B-47A0-751ED2176610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E8721C26-EC49-40DD-D96E-05864CF4DEB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524794">
              <a:extLst>
                <a:ext uri="{FF2B5EF4-FFF2-40B4-BE49-F238E27FC236}">
                  <a16:creationId xmlns:a16="http://schemas.microsoft.com/office/drawing/2014/main" id="{341ADB4C-0EFC-1486-949B-F85CDA7D9B59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584609">
              <a:extLst>
                <a:ext uri="{FF2B5EF4-FFF2-40B4-BE49-F238E27FC236}">
                  <a16:creationId xmlns:a16="http://schemas.microsoft.com/office/drawing/2014/main" id="{9902748E-FA21-8481-61B3-EB3840C1560C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141546">
              <a:extLst>
                <a:ext uri="{FF2B5EF4-FFF2-40B4-BE49-F238E27FC236}">
                  <a16:creationId xmlns:a16="http://schemas.microsoft.com/office/drawing/2014/main" id="{8287C099-8982-9E58-04BC-25A40070930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207937">
              <a:extLst>
                <a:ext uri="{FF2B5EF4-FFF2-40B4-BE49-F238E27FC236}">
                  <a16:creationId xmlns:a16="http://schemas.microsoft.com/office/drawing/2014/main" id="{CAD90CCB-8974-508F-0CA0-72ABC2F3F7F6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6BD5C86-7C7F-3BCC-2D22-E2C55DF6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zakres postępowania miękkiego wchodzą takie działania, jak: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B69FD-EE05-C183-D436-1E096FB6D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Bezpośrednie wsparcie osoby doświadczającej dyskryminacji.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Informacja na temat dostępnej pomocy psychologicznej, w miarę potrzeby przekierowanie do Centrum Pomocy Psychologicznej.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Kontakt z wydziałem/właściwą jednostką akademicką oraz pomoc w  uzyskaniu wsparcia organizacyjnego, w zakresie np. zmiany grup zajęciowych, zmiany terminów egzaminów, uzyskania urlopu zdrowotnego lub okolicznościowego etc.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Działania edukacyjne wobec sprawcy, np. bezpośrednia rozmowa wyjaśniająco-edukacyjna, rozmowa z przełożonymi sprawcy, rekomendacja udziału w szkoleniach/warsztatach antydyskryminacyjnych.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Działania dyscyplinujące wobec sprawcy – sygnalizacja pisemna na ręce przełożonego, rekomendacja wszczęcia formalnej procedury skargowej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AABE3-EDE3-545C-2E1E-2639CF3C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EDE7B1-E7B3-EB6D-DE0D-F32709AD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8D863F-0EE7-52B5-C12A-BF895CC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13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60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tfpColumnIndicatorGroup2">
            <a:extLst>
              <a:ext uri="{FF2B5EF4-FFF2-40B4-BE49-F238E27FC236}">
                <a16:creationId xmlns:a16="http://schemas.microsoft.com/office/drawing/2014/main" id="{F01A6089-F67A-E040-702E-F0BEE56BC55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3" name="btfpColumnGapBlocker883181">
              <a:extLst>
                <a:ext uri="{FF2B5EF4-FFF2-40B4-BE49-F238E27FC236}">
                  <a16:creationId xmlns:a16="http://schemas.microsoft.com/office/drawing/2014/main" id="{86B278B8-4626-4A2A-5A6D-109EC493D541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btfpColumnGapBlocker301645">
              <a:extLst>
                <a:ext uri="{FF2B5EF4-FFF2-40B4-BE49-F238E27FC236}">
                  <a16:creationId xmlns:a16="http://schemas.microsoft.com/office/drawing/2014/main" id="{473AE763-A07C-0DA1-6A54-6E40D242A3FA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btfpColumnIndicator992401">
              <a:extLst>
                <a:ext uri="{FF2B5EF4-FFF2-40B4-BE49-F238E27FC236}">
                  <a16:creationId xmlns:a16="http://schemas.microsoft.com/office/drawing/2014/main" id="{442A517F-4FD5-F548-C404-7F157EECE8E2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727937">
              <a:extLst>
                <a:ext uri="{FF2B5EF4-FFF2-40B4-BE49-F238E27FC236}">
                  <a16:creationId xmlns:a16="http://schemas.microsoft.com/office/drawing/2014/main" id="{774793CF-D197-6B2B-5BDA-108C24BE62BE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btfpColumnIndicatorGroup1">
            <a:extLst>
              <a:ext uri="{FF2B5EF4-FFF2-40B4-BE49-F238E27FC236}">
                <a16:creationId xmlns:a16="http://schemas.microsoft.com/office/drawing/2014/main" id="{CAC5AE13-4718-4B85-1C6C-5A8EBE89B28D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2" name="btfpColumnGapBlocker653041">
              <a:extLst>
                <a:ext uri="{FF2B5EF4-FFF2-40B4-BE49-F238E27FC236}">
                  <a16:creationId xmlns:a16="http://schemas.microsoft.com/office/drawing/2014/main" id="{97373831-7EBD-3DA5-809A-EABB4D91FB0D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btfpColumnGapBlocker430730">
              <a:extLst>
                <a:ext uri="{FF2B5EF4-FFF2-40B4-BE49-F238E27FC236}">
                  <a16:creationId xmlns:a16="http://schemas.microsoft.com/office/drawing/2014/main" id="{6A76F318-3B82-0E00-68EA-8136D84E2453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btfpColumnIndicator719176">
              <a:extLst>
                <a:ext uri="{FF2B5EF4-FFF2-40B4-BE49-F238E27FC236}">
                  <a16:creationId xmlns:a16="http://schemas.microsoft.com/office/drawing/2014/main" id="{7FCFAE53-EA48-15FA-4A77-3C3E21F9B483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121227">
              <a:extLst>
                <a:ext uri="{FF2B5EF4-FFF2-40B4-BE49-F238E27FC236}">
                  <a16:creationId xmlns:a16="http://schemas.microsoft.com/office/drawing/2014/main" id="{1DEFC37D-6937-A1C8-1028-AA74A2AECC50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115DB58-01AF-AAA6-26AB-8123A756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Formalne zgłaszanie skarg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59E6B49-547B-17E8-052B-F4EFE2FEC302}"/>
              </a:ext>
            </a:extLst>
          </p:cNvPr>
          <p:cNvGrpSpPr/>
          <p:nvPr/>
        </p:nvGrpSpPr>
        <p:grpSpPr>
          <a:xfrm>
            <a:off x="558210" y="1156708"/>
            <a:ext cx="11167447" cy="4866719"/>
            <a:chOff x="558210" y="1156708"/>
            <a:chExt cx="11167447" cy="4866719"/>
          </a:xfrm>
        </p:grpSpPr>
        <p:sp>
          <p:nvSpPr>
            <p:cNvPr id="9" name="Strzałka: w prawo z wcięciem 8">
              <a:extLst>
                <a:ext uri="{FF2B5EF4-FFF2-40B4-BE49-F238E27FC236}">
                  <a16:creationId xmlns:a16="http://schemas.microsoft.com/office/drawing/2014/main" id="{502AF740-48D1-C362-D614-520979E07108}"/>
                </a:ext>
              </a:extLst>
            </p:cNvPr>
            <p:cNvSpPr/>
            <p:nvPr/>
          </p:nvSpPr>
          <p:spPr>
            <a:xfrm>
              <a:off x="558210" y="2616723"/>
              <a:ext cx="11167447" cy="1946688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811B49CE-4090-6810-0DF2-E8553BE5B69E}"/>
                </a:ext>
              </a:extLst>
            </p:cNvPr>
            <p:cNvSpPr/>
            <p:nvPr/>
          </p:nvSpPr>
          <p:spPr>
            <a:xfrm>
              <a:off x="563240" y="1156708"/>
              <a:ext cx="2419431" cy="1946688"/>
            </a:xfrm>
            <a:custGeom>
              <a:avLst/>
              <a:gdLst>
                <a:gd name="connsiteX0" fmla="*/ 0 w 2419431"/>
                <a:gd name="connsiteY0" fmla="*/ 0 h 1946688"/>
                <a:gd name="connsiteX1" fmla="*/ 2419431 w 2419431"/>
                <a:gd name="connsiteY1" fmla="*/ 0 h 1946688"/>
                <a:gd name="connsiteX2" fmla="*/ 2419431 w 2419431"/>
                <a:gd name="connsiteY2" fmla="*/ 1946688 h 1946688"/>
                <a:gd name="connsiteX3" fmla="*/ 0 w 2419431"/>
                <a:gd name="connsiteY3" fmla="*/ 1946688 h 1946688"/>
                <a:gd name="connsiteX4" fmla="*/ 0 w 2419431"/>
                <a:gd name="connsiteY4" fmla="*/ 0 h 194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431" h="1946688">
                  <a:moveTo>
                    <a:pt x="0" y="0"/>
                  </a:moveTo>
                  <a:lnTo>
                    <a:pt x="2419431" y="0"/>
                  </a:lnTo>
                  <a:lnTo>
                    <a:pt x="2419431" y="1946688"/>
                  </a:lnTo>
                  <a:lnTo>
                    <a:pt x="0" y="1946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/>
                <a:t>Formularz skargowy  </a:t>
              </a: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3F25BD80-2F41-DBD1-B6F9-7BDF2C656839}"/>
                </a:ext>
              </a:extLst>
            </p:cNvPr>
            <p:cNvSpPr/>
            <p:nvPr/>
          </p:nvSpPr>
          <p:spPr>
            <a:xfrm>
              <a:off x="1529620" y="3346732"/>
              <a:ext cx="486672" cy="486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442C547-4CD4-0ABC-271A-0226530A373C}"/>
                </a:ext>
              </a:extLst>
            </p:cNvPr>
            <p:cNvSpPr/>
            <p:nvPr/>
          </p:nvSpPr>
          <p:spPr>
            <a:xfrm>
              <a:off x="3103643" y="4076739"/>
              <a:ext cx="2419431" cy="1946688"/>
            </a:xfrm>
            <a:custGeom>
              <a:avLst/>
              <a:gdLst>
                <a:gd name="connsiteX0" fmla="*/ 0 w 2419431"/>
                <a:gd name="connsiteY0" fmla="*/ 0 h 1946688"/>
                <a:gd name="connsiteX1" fmla="*/ 2419431 w 2419431"/>
                <a:gd name="connsiteY1" fmla="*/ 0 h 1946688"/>
                <a:gd name="connsiteX2" fmla="*/ 2419431 w 2419431"/>
                <a:gd name="connsiteY2" fmla="*/ 1946688 h 1946688"/>
                <a:gd name="connsiteX3" fmla="*/ 0 w 2419431"/>
                <a:gd name="connsiteY3" fmla="*/ 1946688 h 1946688"/>
                <a:gd name="connsiteX4" fmla="*/ 0 w 2419431"/>
                <a:gd name="connsiteY4" fmla="*/ 0 h 194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431" h="1946688">
                  <a:moveTo>
                    <a:pt x="0" y="0"/>
                  </a:moveTo>
                  <a:lnTo>
                    <a:pt x="2419431" y="0"/>
                  </a:lnTo>
                  <a:lnTo>
                    <a:pt x="2419431" y="1946688"/>
                  </a:lnTo>
                  <a:lnTo>
                    <a:pt x="0" y="1946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/>
                <a:t>Zespół Koordynatorek ds. przeciwdziałania nierównemu traktowaniu, dyskryminacji, mobbingowi oraz innym </a:t>
              </a:r>
              <a:r>
                <a:rPr lang="pl-PL" sz="1500" kern="1200" dirty="0" err="1"/>
                <a:t>zachowaniom</a:t>
              </a:r>
              <a:r>
                <a:rPr lang="pl-PL" sz="1500" kern="1200" dirty="0"/>
                <a:t> niepożądanym </a:t>
              </a:r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EFB7F026-5B8D-ECDF-FB51-77F38DEA8B27}"/>
                </a:ext>
              </a:extLst>
            </p:cNvPr>
            <p:cNvSpPr/>
            <p:nvPr/>
          </p:nvSpPr>
          <p:spPr>
            <a:xfrm>
              <a:off x="4070023" y="3346732"/>
              <a:ext cx="486672" cy="486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8AEF7523-4212-3862-93BA-45E182095C7D}"/>
                </a:ext>
              </a:extLst>
            </p:cNvPr>
            <p:cNvSpPr/>
            <p:nvPr/>
          </p:nvSpPr>
          <p:spPr>
            <a:xfrm>
              <a:off x="5644046" y="1156708"/>
              <a:ext cx="2419431" cy="1946688"/>
            </a:xfrm>
            <a:custGeom>
              <a:avLst/>
              <a:gdLst>
                <a:gd name="connsiteX0" fmla="*/ 0 w 2419431"/>
                <a:gd name="connsiteY0" fmla="*/ 0 h 1946688"/>
                <a:gd name="connsiteX1" fmla="*/ 2419431 w 2419431"/>
                <a:gd name="connsiteY1" fmla="*/ 0 h 1946688"/>
                <a:gd name="connsiteX2" fmla="*/ 2419431 w 2419431"/>
                <a:gd name="connsiteY2" fmla="*/ 1946688 h 1946688"/>
                <a:gd name="connsiteX3" fmla="*/ 0 w 2419431"/>
                <a:gd name="connsiteY3" fmla="*/ 1946688 h 1946688"/>
                <a:gd name="connsiteX4" fmla="*/ 0 w 2419431"/>
                <a:gd name="connsiteY4" fmla="*/ 0 h 194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431" h="1946688">
                  <a:moveTo>
                    <a:pt x="0" y="0"/>
                  </a:moveTo>
                  <a:lnTo>
                    <a:pt x="2419431" y="0"/>
                  </a:lnTo>
                  <a:lnTo>
                    <a:pt x="2419431" y="1946688"/>
                  </a:lnTo>
                  <a:lnTo>
                    <a:pt x="0" y="1946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b="1" kern="1200" dirty="0"/>
                <a:t>Komisja ds. nierównego traktowania i dyskryminacji</a:t>
              </a:r>
              <a:r>
                <a:rPr lang="pl-PL" sz="1500" kern="1200" dirty="0"/>
                <a:t> lub Komisja ds. mobbingu i innych zachowań niepożądanych (opinia + rekomendacje) </a:t>
              </a:r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428BE100-04A6-AAB3-3A9A-4F02620EFF27}"/>
                </a:ext>
              </a:extLst>
            </p:cNvPr>
            <p:cNvSpPr/>
            <p:nvPr/>
          </p:nvSpPr>
          <p:spPr>
            <a:xfrm>
              <a:off x="6610426" y="3346732"/>
              <a:ext cx="486672" cy="486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AC5FD8D2-D18C-87AA-4644-8C43BC41B09C}"/>
                </a:ext>
              </a:extLst>
            </p:cNvPr>
            <p:cNvSpPr/>
            <p:nvPr/>
          </p:nvSpPr>
          <p:spPr>
            <a:xfrm>
              <a:off x="8184450" y="4076739"/>
              <a:ext cx="2419431" cy="1946688"/>
            </a:xfrm>
            <a:custGeom>
              <a:avLst/>
              <a:gdLst>
                <a:gd name="connsiteX0" fmla="*/ 0 w 2419431"/>
                <a:gd name="connsiteY0" fmla="*/ 0 h 1946688"/>
                <a:gd name="connsiteX1" fmla="*/ 2419431 w 2419431"/>
                <a:gd name="connsiteY1" fmla="*/ 0 h 1946688"/>
                <a:gd name="connsiteX2" fmla="*/ 2419431 w 2419431"/>
                <a:gd name="connsiteY2" fmla="*/ 1946688 h 1946688"/>
                <a:gd name="connsiteX3" fmla="*/ 0 w 2419431"/>
                <a:gd name="connsiteY3" fmla="*/ 1946688 h 1946688"/>
                <a:gd name="connsiteX4" fmla="*/ 0 w 2419431"/>
                <a:gd name="connsiteY4" fmla="*/ 0 h 194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431" h="1946688">
                  <a:moveTo>
                    <a:pt x="0" y="0"/>
                  </a:moveTo>
                  <a:lnTo>
                    <a:pt x="2419431" y="0"/>
                  </a:lnTo>
                  <a:lnTo>
                    <a:pt x="2419431" y="1946688"/>
                  </a:lnTo>
                  <a:lnTo>
                    <a:pt x="0" y="1946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/>
                <a:t>Rektor (decyzja)</a:t>
              </a: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BA7D597A-3CD1-4EDF-C1CD-AD93F5E48BED}"/>
                </a:ext>
              </a:extLst>
            </p:cNvPr>
            <p:cNvSpPr/>
            <p:nvPr/>
          </p:nvSpPr>
          <p:spPr>
            <a:xfrm>
              <a:off x="9150830" y="3346732"/>
              <a:ext cx="486672" cy="486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151473-7DAD-EA9E-9498-E3C88B7A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F7D5F2-B5A0-69F3-5670-BCC58148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F13F69-B928-1A10-E63F-7FC43B3E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14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18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2C76CEA5-992F-9171-9588-1328D2606F8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610150">
              <a:extLst>
                <a:ext uri="{FF2B5EF4-FFF2-40B4-BE49-F238E27FC236}">
                  <a16:creationId xmlns:a16="http://schemas.microsoft.com/office/drawing/2014/main" id="{04188EEC-7E1D-FD20-8618-C385A599FBE2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110703">
              <a:extLst>
                <a:ext uri="{FF2B5EF4-FFF2-40B4-BE49-F238E27FC236}">
                  <a16:creationId xmlns:a16="http://schemas.microsoft.com/office/drawing/2014/main" id="{21C9F29B-E041-A659-DE26-5664E2E1E0A1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321370">
              <a:extLst>
                <a:ext uri="{FF2B5EF4-FFF2-40B4-BE49-F238E27FC236}">
                  <a16:creationId xmlns:a16="http://schemas.microsoft.com/office/drawing/2014/main" id="{FA5385FC-4370-BDB3-7D5F-14A3300C8E1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134297">
              <a:extLst>
                <a:ext uri="{FF2B5EF4-FFF2-40B4-BE49-F238E27FC236}">
                  <a16:creationId xmlns:a16="http://schemas.microsoft.com/office/drawing/2014/main" id="{552FC44B-78F0-3507-0730-AF00B37DCF5A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EF35CEBF-F822-84FF-3162-7A604729939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498786">
              <a:extLst>
                <a:ext uri="{FF2B5EF4-FFF2-40B4-BE49-F238E27FC236}">
                  <a16:creationId xmlns:a16="http://schemas.microsoft.com/office/drawing/2014/main" id="{4555D2E9-8169-2DAA-51C0-7520EBDE4D11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143324">
              <a:extLst>
                <a:ext uri="{FF2B5EF4-FFF2-40B4-BE49-F238E27FC236}">
                  <a16:creationId xmlns:a16="http://schemas.microsoft.com/office/drawing/2014/main" id="{22C98B59-3490-B835-2679-C9E617F13C7B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192101">
              <a:extLst>
                <a:ext uri="{FF2B5EF4-FFF2-40B4-BE49-F238E27FC236}">
                  <a16:creationId xmlns:a16="http://schemas.microsoft.com/office/drawing/2014/main" id="{977E9595-0502-9B3A-D08F-96BF1FD70807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351677">
              <a:extLst>
                <a:ext uri="{FF2B5EF4-FFF2-40B4-BE49-F238E27FC236}">
                  <a16:creationId xmlns:a16="http://schemas.microsoft.com/office/drawing/2014/main" id="{7D102CF1-742A-FD55-BCDF-713421B260FF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A5BC799-7239-AF09-7A79-E2C65977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27F451A7-1406-D995-506E-694B46440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78523"/>
              </p:ext>
            </p:extLst>
          </p:nvPr>
        </p:nvGraphicFramePr>
        <p:xfrm>
          <a:off x="558210" y="1156708"/>
          <a:ext cx="11167447" cy="4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544C42-918E-FECF-4F2B-E3E66FE0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35F75C-AE23-8C62-F271-381EB6BD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076065-4824-3697-687D-C0EA9BE1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15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79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2C76CEA5-992F-9171-9588-1328D2606F8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610150">
              <a:extLst>
                <a:ext uri="{FF2B5EF4-FFF2-40B4-BE49-F238E27FC236}">
                  <a16:creationId xmlns:a16="http://schemas.microsoft.com/office/drawing/2014/main" id="{04188EEC-7E1D-FD20-8618-C385A599FBE2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110703">
              <a:extLst>
                <a:ext uri="{FF2B5EF4-FFF2-40B4-BE49-F238E27FC236}">
                  <a16:creationId xmlns:a16="http://schemas.microsoft.com/office/drawing/2014/main" id="{21C9F29B-E041-A659-DE26-5664E2E1E0A1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321370">
              <a:extLst>
                <a:ext uri="{FF2B5EF4-FFF2-40B4-BE49-F238E27FC236}">
                  <a16:creationId xmlns:a16="http://schemas.microsoft.com/office/drawing/2014/main" id="{FA5385FC-4370-BDB3-7D5F-14A3300C8E1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134297">
              <a:extLst>
                <a:ext uri="{FF2B5EF4-FFF2-40B4-BE49-F238E27FC236}">
                  <a16:creationId xmlns:a16="http://schemas.microsoft.com/office/drawing/2014/main" id="{552FC44B-78F0-3507-0730-AF00B37DCF5A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EF35CEBF-F822-84FF-3162-7A604729939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498786">
              <a:extLst>
                <a:ext uri="{FF2B5EF4-FFF2-40B4-BE49-F238E27FC236}">
                  <a16:creationId xmlns:a16="http://schemas.microsoft.com/office/drawing/2014/main" id="{4555D2E9-8169-2DAA-51C0-7520EBDE4D11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143324">
              <a:extLst>
                <a:ext uri="{FF2B5EF4-FFF2-40B4-BE49-F238E27FC236}">
                  <a16:creationId xmlns:a16="http://schemas.microsoft.com/office/drawing/2014/main" id="{22C98B59-3490-B835-2679-C9E617F13C7B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192101">
              <a:extLst>
                <a:ext uri="{FF2B5EF4-FFF2-40B4-BE49-F238E27FC236}">
                  <a16:creationId xmlns:a16="http://schemas.microsoft.com/office/drawing/2014/main" id="{977E9595-0502-9B3A-D08F-96BF1FD70807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351677">
              <a:extLst>
                <a:ext uri="{FF2B5EF4-FFF2-40B4-BE49-F238E27FC236}">
                  <a16:creationId xmlns:a16="http://schemas.microsoft.com/office/drawing/2014/main" id="{7D102CF1-742A-FD55-BCDF-713421B260FF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A5BC799-7239-AF09-7A79-E2C65977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Decyzja rektora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27F451A7-1406-D995-506E-694B46440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95399"/>
              </p:ext>
            </p:extLst>
          </p:nvPr>
        </p:nvGraphicFramePr>
        <p:xfrm>
          <a:off x="558210" y="1156708"/>
          <a:ext cx="11167447" cy="4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544C42-918E-FECF-4F2B-E3E66FE0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35F75C-AE23-8C62-F271-381EB6BD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076065-4824-3697-687D-C0EA9BE1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16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14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379E2913-3A7B-20D2-2E6C-B8D4B9270D3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5" name="btfpColumnGapBlocker133255">
              <a:extLst>
                <a:ext uri="{FF2B5EF4-FFF2-40B4-BE49-F238E27FC236}">
                  <a16:creationId xmlns:a16="http://schemas.microsoft.com/office/drawing/2014/main" id="{9F9DB55C-963E-F379-391A-160A8359623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210113">
              <a:extLst>
                <a:ext uri="{FF2B5EF4-FFF2-40B4-BE49-F238E27FC236}">
                  <a16:creationId xmlns:a16="http://schemas.microsoft.com/office/drawing/2014/main" id="{09B2581A-2B3A-2409-C259-B177FBE8E1C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btfpColumnIndicator175175">
              <a:extLst>
                <a:ext uri="{FF2B5EF4-FFF2-40B4-BE49-F238E27FC236}">
                  <a16:creationId xmlns:a16="http://schemas.microsoft.com/office/drawing/2014/main" id="{54A4C445-BC8C-582F-78F8-D8054BDDB83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194743">
              <a:extLst>
                <a:ext uri="{FF2B5EF4-FFF2-40B4-BE49-F238E27FC236}">
                  <a16:creationId xmlns:a16="http://schemas.microsoft.com/office/drawing/2014/main" id="{D79969C7-DAB8-1A65-0DE2-65871ADA2FC6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B9553B04-82A9-3453-99DE-C049C357133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4" name="btfpColumnGapBlocker680984">
              <a:extLst>
                <a:ext uri="{FF2B5EF4-FFF2-40B4-BE49-F238E27FC236}">
                  <a16:creationId xmlns:a16="http://schemas.microsoft.com/office/drawing/2014/main" id="{A6BA8BFB-6BB4-C80A-57EC-7D020BD716F6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591941">
              <a:extLst>
                <a:ext uri="{FF2B5EF4-FFF2-40B4-BE49-F238E27FC236}">
                  <a16:creationId xmlns:a16="http://schemas.microsoft.com/office/drawing/2014/main" id="{30835AF6-717A-F094-3267-B55714F87635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833152">
              <a:extLst>
                <a:ext uri="{FF2B5EF4-FFF2-40B4-BE49-F238E27FC236}">
                  <a16:creationId xmlns:a16="http://schemas.microsoft.com/office/drawing/2014/main" id="{04B9C27A-7749-A595-EA72-2E4E2536D91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970493">
              <a:extLst>
                <a:ext uri="{FF2B5EF4-FFF2-40B4-BE49-F238E27FC236}">
                  <a16:creationId xmlns:a16="http://schemas.microsoft.com/office/drawing/2014/main" id="{876BFCF3-2518-FAE4-519F-0654F6D5D5B3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37AAB1B-16EA-47F9-AEE2-2CDD0B5F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Relacje emocjonalno-intymne na UW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2BC6D8-4405-4895-AEE4-5BD8DA13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Zdarza się, że osoby, które poznały się w miejscu pracy czy nauki, przenoszą znajomość na grunt prywatny. W przypadku, gdy relacje te nabierają charakteru emocjonalno-intymnego, a w miejscu pracy i nauki istnieje </a:t>
            </a:r>
            <a:r>
              <a:rPr lang="pl-PL" b="1" dirty="0"/>
              <a:t>zależność o charakterze formalnym między dwiema osobami</a:t>
            </a:r>
            <a:r>
              <a:rPr lang="pl-PL" dirty="0"/>
              <a:t> – oznacza to, że jest to relacja </a:t>
            </a:r>
            <a:r>
              <a:rPr lang="pl-PL" b="1" dirty="0"/>
              <a:t>niedozwolona i niewłaściwa </a:t>
            </a:r>
            <a:r>
              <a:rPr lang="pl-PL" dirty="0"/>
              <a:t>z punktu widzenia Uniwersytetu Warszawskiego.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Prawdopodobieństwo faworyzowania, dyskryminacji, konfliktów, mogą źle odbijać się na atmosferze pracy.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CD434B-E493-49ED-B7D4-DF220607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4FD5E-E7C9-4ECF-929E-86AE20DF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38D762-5CEC-4E3E-BC99-D2F42998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17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89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379E2913-3A7B-20D2-2E6C-B8D4B9270D3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5" name="btfpColumnGapBlocker133255">
              <a:extLst>
                <a:ext uri="{FF2B5EF4-FFF2-40B4-BE49-F238E27FC236}">
                  <a16:creationId xmlns:a16="http://schemas.microsoft.com/office/drawing/2014/main" id="{9F9DB55C-963E-F379-391A-160A8359623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210113">
              <a:extLst>
                <a:ext uri="{FF2B5EF4-FFF2-40B4-BE49-F238E27FC236}">
                  <a16:creationId xmlns:a16="http://schemas.microsoft.com/office/drawing/2014/main" id="{09B2581A-2B3A-2409-C259-B177FBE8E1C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btfpColumnIndicator175175">
              <a:extLst>
                <a:ext uri="{FF2B5EF4-FFF2-40B4-BE49-F238E27FC236}">
                  <a16:creationId xmlns:a16="http://schemas.microsoft.com/office/drawing/2014/main" id="{54A4C445-BC8C-582F-78F8-D8054BDDB83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194743">
              <a:extLst>
                <a:ext uri="{FF2B5EF4-FFF2-40B4-BE49-F238E27FC236}">
                  <a16:creationId xmlns:a16="http://schemas.microsoft.com/office/drawing/2014/main" id="{D79969C7-DAB8-1A65-0DE2-65871ADA2FC6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B9553B04-82A9-3453-99DE-C049C357133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4" name="btfpColumnGapBlocker680984">
              <a:extLst>
                <a:ext uri="{FF2B5EF4-FFF2-40B4-BE49-F238E27FC236}">
                  <a16:creationId xmlns:a16="http://schemas.microsoft.com/office/drawing/2014/main" id="{A6BA8BFB-6BB4-C80A-57EC-7D020BD716F6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591941">
              <a:extLst>
                <a:ext uri="{FF2B5EF4-FFF2-40B4-BE49-F238E27FC236}">
                  <a16:creationId xmlns:a16="http://schemas.microsoft.com/office/drawing/2014/main" id="{30835AF6-717A-F094-3267-B55714F87635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833152">
              <a:extLst>
                <a:ext uri="{FF2B5EF4-FFF2-40B4-BE49-F238E27FC236}">
                  <a16:creationId xmlns:a16="http://schemas.microsoft.com/office/drawing/2014/main" id="{04B9C27A-7749-A595-EA72-2E4E2536D91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970493">
              <a:extLst>
                <a:ext uri="{FF2B5EF4-FFF2-40B4-BE49-F238E27FC236}">
                  <a16:creationId xmlns:a16="http://schemas.microsoft.com/office/drawing/2014/main" id="{876BFCF3-2518-FAE4-519F-0654F6D5D5B3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37AAB1B-16EA-47F9-AEE2-2CDD0B5F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 niewłaściwe i niedozwolone uważa się następujące rodzaje relacji o charakterze emocjonalno-intymnym na UW: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2BC6D8-4405-4895-AEE4-5BD8DA13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relacje między osobą prowadzącą zajęcia (nauczyciele akademiccy) a osobą studiującą na studiach I </a:t>
            </a:r>
            <a:r>
              <a:rPr lang="pl-PL" sz="2000" dirty="0" err="1"/>
              <a:t>i</a:t>
            </a:r>
            <a:r>
              <a:rPr lang="pl-PL" sz="2000" dirty="0"/>
              <a:t> II stopnia – nawet jeśli </a:t>
            </a:r>
            <a:r>
              <a:rPr lang="pl-PL" sz="2000" dirty="0" err="1"/>
              <a:t>prowadzący_a</a:t>
            </a:r>
            <a:r>
              <a:rPr lang="pl-PL" sz="2000" dirty="0"/>
              <a:t> zajęcia nie uczy,  nie ocenia i nie doradza osobie studiującej obecnie lub w przyszłości;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relacje między </a:t>
            </a:r>
            <a:r>
              <a:rPr lang="pl-PL" sz="2000" dirty="0" err="1"/>
              <a:t>doktorantem_doktorantką</a:t>
            </a:r>
            <a:r>
              <a:rPr lang="pl-PL" sz="2000" dirty="0"/>
              <a:t> prowadzącymi zajęcia a osobami uczęszczającymi na te zajęcia;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relacje między </a:t>
            </a:r>
            <a:r>
              <a:rPr lang="pl-PL" sz="2000" dirty="0" err="1"/>
              <a:t>wykładowcami_wykładowczyniami</a:t>
            </a:r>
            <a:r>
              <a:rPr lang="pl-PL" sz="2000" dirty="0"/>
              <a:t> a osobami studiującymi na studiach III stopnia – jeśli </a:t>
            </a:r>
            <a:r>
              <a:rPr lang="pl-PL" sz="2000" dirty="0" err="1"/>
              <a:t>wykładowca_wykładowczyni</a:t>
            </a:r>
            <a:r>
              <a:rPr lang="pl-PL" sz="2000" dirty="0"/>
              <a:t> są lub mogą być w przyszłości odpowiedzialni za rozwój naukowy </a:t>
            </a:r>
            <a:r>
              <a:rPr lang="pl-PL" sz="2000" dirty="0" err="1"/>
              <a:t>doktoranta_tki</a:t>
            </a:r>
            <a:r>
              <a:rPr lang="pl-PL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relacje między </a:t>
            </a:r>
            <a:r>
              <a:rPr lang="pl-PL" sz="2000" dirty="0" err="1"/>
              <a:t>pracownikami_pracownicami</a:t>
            </a:r>
            <a:r>
              <a:rPr lang="pl-PL" sz="2000" dirty="0"/>
              <a:t> administracji Uniwersytetu a studiującymi na studiach I </a:t>
            </a:r>
            <a:r>
              <a:rPr lang="pl-PL" sz="2000" dirty="0" err="1"/>
              <a:t>i</a:t>
            </a:r>
            <a:r>
              <a:rPr lang="pl-PL" sz="2000" dirty="0"/>
              <a:t> II stopnia – jeśli pracownicy pełnią funkcje doradcze wobec studiujących lub mają bezpośredni wpływ na sytuację studiujących.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CD434B-E493-49ED-B7D4-DF220607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4FD5E-E7C9-4ECF-929E-86AE20DF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38D762-5CEC-4E3E-BC99-D2F42998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18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58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379E2913-3A7B-20D2-2E6C-B8D4B9270D3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5" name="btfpColumnGapBlocker133255">
              <a:extLst>
                <a:ext uri="{FF2B5EF4-FFF2-40B4-BE49-F238E27FC236}">
                  <a16:creationId xmlns:a16="http://schemas.microsoft.com/office/drawing/2014/main" id="{9F9DB55C-963E-F379-391A-160A8359623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210113">
              <a:extLst>
                <a:ext uri="{FF2B5EF4-FFF2-40B4-BE49-F238E27FC236}">
                  <a16:creationId xmlns:a16="http://schemas.microsoft.com/office/drawing/2014/main" id="{09B2581A-2B3A-2409-C259-B177FBE8E1C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btfpColumnIndicator175175">
              <a:extLst>
                <a:ext uri="{FF2B5EF4-FFF2-40B4-BE49-F238E27FC236}">
                  <a16:creationId xmlns:a16="http://schemas.microsoft.com/office/drawing/2014/main" id="{54A4C445-BC8C-582F-78F8-D8054BDDB83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194743">
              <a:extLst>
                <a:ext uri="{FF2B5EF4-FFF2-40B4-BE49-F238E27FC236}">
                  <a16:creationId xmlns:a16="http://schemas.microsoft.com/office/drawing/2014/main" id="{D79969C7-DAB8-1A65-0DE2-65871ADA2FC6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B9553B04-82A9-3453-99DE-C049C357133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4" name="btfpColumnGapBlocker680984">
              <a:extLst>
                <a:ext uri="{FF2B5EF4-FFF2-40B4-BE49-F238E27FC236}">
                  <a16:creationId xmlns:a16="http://schemas.microsoft.com/office/drawing/2014/main" id="{A6BA8BFB-6BB4-C80A-57EC-7D020BD716F6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591941">
              <a:extLst>
                <a:ext uri="{FF2B5EF4-FFF2-40B4-BE49-F238E27FC236}">
                  <a16:creationId xmlns:a16="http://schemas.microsoft.com/office/drawing/2014/main" id="{30835AF6-717A-F094-3267-B55714F87635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833152">
              <a:extLst>
                <a:ext uri="{FF2B5EF4-FFF2-40B4-BE49-F238E27FC236}">
                  <a16:creationId xmlns:a16="http://schemas.microsoft.com/office/drawing/2014/main" id="{04B9C27A-7749-A595-EA72-2E4E2536D91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970493">
              <a:extLst>
                <a:ext uri="{FF2B5EF4-FFF2-40B4-BE49-F238E27FC236}">
                  <a16:creationId xmlns:a16="http://schemas.microsoft.com/office/drawing/2014/main" id="{876BFCF3-2518-FAE4-519F-0654F6D5D5B3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37AAB1B-16EA-47F9-AEE2-2CDD0B5F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Konieczność powiadomienia przełożonych osób pozostających w relacji na Uniwersytecie Warszawskim: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2BC6D8-4405-4895-AEE4-5BD8DA13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relacja pomiędzy osobami studiującymi, jeśli jedna z osób uczy lub ocenia formalnie drugą osobę;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relacja pomiędzy pracownikami, jeśli zachodzi pomiędzy nimi relacja zwierzchnictwa.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CD434B-E493-49ED-B7D4-DF220607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4FD5E-E7C9-4ECF-929E-86AE20DF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38D762-5CEC-4E3E-BC99-D2F42998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19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6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tfpColumnIndicatorGroup2">
            <a:extLst>
              <a:ext uri="{FF2B5EF4-FFF2-40B4-BE49-F238E27FC236}">
                <a16:creationId xmlns:a16="http://schemas.microsoft.com/office/drawing/2014/main" id="{BD4A37A4-AF94-79A6-5A9F-59AD9FF78337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7" name="btfpColumnGapBlocker878460">
              <a:extLst>
                <a:ext uri="{FF2B5EF4-FFF2-40B4-BE49-F238E27FC236}">
                  <a16:creationId xmlns:a16="http://schemas.microsoft.com/office/drawing/2014/main" id="{89D8EE99-58BA-61F4-D2EA-592578982E4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btfpColumnGapBlocker296990">
              <a:extLst>
                <a:ext uri="{FF2B5EF4-FFF2-40B4-BE49-F238E27FC236}">
                  <a16:creationId xmlns:a16="http://schemas.microsoft.com/office/drawing/2014/main" id="{0D6CD823-7F66-7E98-9E3B-83C2AAD0D4F7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761794">
              <a:extLst>
                <a:ext uri="{FF2B5EF4-FFF2-40B4-BE49-F238E27FC236}">
                  <a16:creationId xmlns:a16="http://schemas.microsoft.com/office/drawing/2014/main" id="{C9624875-4543-79E7-2642-4633B7D67330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920221">
              <a:extLst>
                <a:ext uri="{FF2B5EF4-FFF2-40B4-BE49-F238E27FC236}">
                  <a16:creationId xmlns:a16="http://schemas.microsoft.com/office/drawing/2014/main" id="{1F8F8E2D-336A-96BD-6F91-10CA1BE7D287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94832526-24A4-0206-D295-F234B9F116F4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5" name="btfpColumnGapBlocker689969">
              <a:extLst>
                <a:ext uri="{FF2B5EF4-FFF2-40B4-BE49-F238E27FC236}">
                  <a16:creationId xmlns:a16="http://schemas.microsoft.com/office/drawing/2014/main" id="{18F612F4-5FEE-BC34-83B2-C60F07585C05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tfpColumnGapBlocker789406">
              <a:extLst>
                <a:ext uri="{FF2B5EF4-FFF2-40B4-BE49-F238E27FC236}">
                  <a16:creationId xmlns:a16="http://schemas.microsoft.com/office/drawing/2014/main" id="{80184F04-1CCA-8A01-CFCA-5B4D472C7383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btfpColumnIndicator245235">
              <a:extLst>
                <a:ext uri="{FF2B5EF4-FFF2-40B4-BE49-F238E27FC236}">
                  <a16:creationId xmlns:a16="http://schemas.microsoft.com/office/drawing/2014/main" id="{B12C851F-7167-0E9A-7EE8-7E46A651ECA2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641471">
              <a:extLst>
                <a:ext uri="{FF2B5EF4-FFF2-40B4-BE49-F238E27FC236}">
                  <a16:creationId xmlns:a16="http://schemas.microsoft.com/office/drawing/2014/main" id="{84EFD8E7-8938-FE59-56BB-9AE9232C4D96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3F64D8FB-A8BA-48B6-BE8F-E05930C088FE}"/>
              </a:ext>
            </a:extLst>
          </p:cNvPr>
          <p:cNvSpPr/>
          <p:nvPr/>
        </p:nvSpPr>
        <p:spPr>
          <a:xfrm flipV="1">
            <a:off x="-1" y="0"/>
            <a:ext cx="12192001" cy="10032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62" y="1367957"/>
            <a:ext cx="6272784" cy="1095499"/>
          </a:xfrm>
        </p:spPr>
        <p:txBody>
          <a:bodyPr rtlCol="0"/>
          <a:lstStyle/>
          <a:p>
            <a:pPr rtl="0"/>
            <a:r>
              <a:rPr lang="pl-PL" dirty="0"/>
              <a:t>Plan spotkania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41749033-B92E-4E63-82DE-801849DA2B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" r="243"/>
          <a:stretch/>
        </p:blipFill>
        <p:spPr>
          <a:xfrm>
            <a:off x="7529046" y="1642508"/>
            <a:ext cx="1518121" cy="1786491"/>
          </a:xfrm>
        </p:spPr>
      </p:pic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62" y="2592198"/>
            <a:ext cx="6272784" cy="3141090"/>
          </a:xfrm>
        </p:spPr>
        <p:txBody>
          <a:bodyPr rtlCol="0">
            <a:normAutofit fontScale="92500" lnSpcReduction="20000"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rabicPeriod"/>
            </a:pPr>
            <a:r>
              <a:rPr lang="pl-PL" sz="2000" kern="50" dirty="0">
                <a:effectLst/>
                <a:ea typeface="Arial Unicode MS"/>
              </a:rPr>
              <a:t>Wybrane regulacje prawne dotyczące równości i różnorodności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rabicPeriod"/>
            </a:pPr>
            <a:r>
              <a:rPr lang="pl-PL" sz="2000" kern="50" dirty="0">
                <a:ea typeface="Arial Unicode MS"/>
              </a:rPr>
              <a:t>P</a:t>
            </a:r>
            <a:r>
              <a:rPr lang="pl-PL" sz="2000" kern="50" dirty="0">
                <a:effectLst/>
                <a:ea typeface="Arial Unicode MS"/>
              </a:rPr>
              <a:t>rzeciwdziałanie molestowaniu seksualnemu na UW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rabicPeriod"/>
            </a:pPr>
            <a:r>
              <a:rPr lang="pl-PL" sz="2000" kern="50" dirty="0">
                <a:effectLst/>
                <a:ea typeface="Arial Unicode MS"/>
              </a:rPr>
              <a:t>Stanowiska i instytucje pomocowe na UW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rabicPeriod"/>
            </a:pPr>
            <a:r>
              <a:rPr lang="pl-PL" sz="2000" kern="50" dirty="0">
                <a:effectLst/>
                <a:ea typeface="Arial Unicode MS"/>
              </a:rPr>
              <a:t>Ścieżki działania: nieformalna (zespół rzeczniczki akademickiej) oraz formalna (zespół koordynatorek i komisje)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rabicPeriod"/>
            </a:pPr>
            <a:r>
              <a:rPr lang="pl-PL" sz="2000" kern="50" dirty="0">
                <a:ea typeface="Arial Unicode MS"/>
              </a:rPr>
              <a:t>Zasady obowiązujące na UW dotyczące </a:t>
            </a:r>
            <a:r>
              <a:rPr lang="pl-PL" sz="2000" kern="50" dirty="0">
                <a:effectLst/>
                <a:ea typeface="Arial Unicode MS"/>
              </a:rPr>
              <a:t>przeciwdziałania molestowaniu seksualnemu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rabicPeriod"/>
            </a:pPr>
            <a:r>
              <a:rPr lang="pl-PL" sz="2000" kern="50" dirty="0">
                <a:ea typeface="Arial Unicode MS"/>
              </a:rPr>
              <a:t>Dobre praktyki</a:t>
            </a:r>
            <a:endParaRPr lang="pl-PL" sz="2000" kern="50" dirty="0">
              <a:effectLst/>
              <a:ea typeface="Arial Unicode MS"/>
            </a:endParaRPr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B425C423-85DE-48DB-8096-152D738B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dirty="0"/>
              <a:t> 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714E39E-D8A0-4428-97D8-FE545232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pl-PL" sz="1100" dirty="0"/>
              <a:t> 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37E6BCDD-3BDE-4BA9-AE8D-D89C126D5E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253"/>
          <a:stretch/>
        </p:blipFill>
        <p:spPr>
          <a:xfrm>
            <a:off x="11361420" y="0"/>
            <a:ext cx="830580" cy="6858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4C5B4177-3084-4FA2-B89D-AE8104B4B1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691" y="0"/>
            <a:ext cx="2720309" cy="6869279"/>
          </a:xfrm>
          <a:prstGeom prst="rect">
            <a:avLst/>
          </a:prstGeom>
          <a:ln w="12700">
            <a:noFill/>
          </a:ln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33822377-2706-4376-990B-34A86ACD68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9576" r="30785"/>
          <a:stretch/>
        </p:blipFill>
        <p:spPr>
          <a:xfrm>
            <a:off x="7702582" y="278426"/>
            <a:ext cx="1171048" cy="5580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41FD31D-3536-4DFD-A8BA-59645BFA77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4668" y="240784"/>
            <a:ext cx="3021171" cy="5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379E2913-3A7B-20D2-2E6C-B8D4B9270D3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5" name="btfpColumnGapBlocker133255">
              <a:extLst>
                <a:ext uri="{FF2B5EF4-FFF2-40B4-BE49-F238E27FC236}">
                  <a16:creationId xmlns:a16="http://schemas.microsoft.com/office/drawing/2014/main" id="{9F9DB55C-963E-F379-391A-160A8359623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tfpColumnGapBlocker210113">
              <a:extLst>
                <a:ext uri="{FF2B5EF4-FFF2-40B4-BE49-F238E27FC236}">
                  <a16:creationId xmlns:a16="http://schemas.microsoft.com/office/drawing/2014/main" id="{09B2581A-2B3A-2409-C259-B177FBE8E1C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btfpColumnIndicator175175">
              <a:extLst>
                <a:ext uri="{FF2B5EF4-FFF2-40B4-BE49-F238E27FC236}">
                  <a16:creationId xmlns:a16="http://schemas.microsoft.com/office/drawing/2014/main" id="{54A4C445-BC8C-582F-78F8-D8054BDDB83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194743">
              <a:extLst>
                <a:ext uri="{FF2B5EF4-FFF2-40B4-BE49-F238E27FC236}">
                  <a16:creationId xmlns:a16="http://schemas.microsoft.com/office/drawing/2014/main" id="{D79969C7-DAB8-1A65-0DE2-65871ADA2FC6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B9553B04-82A9-3453-99DE-C049C357133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4" name="btfpColumnGapBlocker680984">
              <a:extLst>
                <a:ext uri="{FF2B5EF4-FFF2-40B4-BE49-F238E27FC236}">
                  <a16:creationId xmlns:a16="http://schemas.microsoft.com/office/drawing/2014/main" id="{A6BA8BFB-6BB4-C80A-57EC-7D020BD716F6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591941">
              <a:extLst>
                <a:ext uri="{FF2B5EF4-FFF2-40B4-BE49-F238E27FC236}">
                  <a16:creationId xmlns:a16="http://schemas.microsoft.com/office/drawing/2014/main" id="{30835AF6-717A-F094-3267-B55714F87635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833152">
              <a:extLst>
                <a:ext uri="{FF2B5EF4-FFF2-40B4-BE49-F238E27FC236}">
                  <a16:creationId xmlns:a16="http://schemas.microsoft.com/office/drawing/2014/main" id="{04B9C27A-7749-A595-EA72-2E4E2536D91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970493">
              <a:extLst>
                <a:ext uri="{FF2B5EF4-FFF2-40B4-BE49-F238E27FC236}">
                  <a16:creationId xmlns:a16="http://schemas.microsoft.com/office/drawing/2014/main" id="{876BFCF3-2518-FAE4-519F-0654F6D5D5B3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37AAB1B-16EA-47F9-AEE2-2CDD0B5F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2BC6D8-4405-4895-AEE4-5BD8DA13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Postaraj się prowadzić dyżury lub konsultacje przy otwartych drzwiach.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Zapoznaj się z materiałami edukacyjnymi oferowanymi przez Uniwersytet Warszawski: www.rownowazni.uw.edu.pl, „Poradnik antydyskryminacyjny” oraz internetowy „Kurs na Równość”.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Unikaj wypowiedzi odwołujących się do stereotypów dotyczących płci  i seksualności.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Szanuj granice i prywatność innych osób pracujących i studiujących na Uniwersytecie Warszawskim – nie nagabuj, nie ponawiaj zaproszeń na randki, jeśli nie słyszysz wyraźnej zgody.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Zapisz się na szkolenia równościowe dla osób pracujących w administracji, pracujących na stanowiskach naukowych i dydaktycznych, dla osób doktoryzujących się i studiujących  na UW.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Jeśli organizujesz wydarzenia na Uniwersytecie Warszawskim, takie jak konferencje czy debaty, wyjazdy integracyjne, wyjazdy badawcze, obozy zerowe, wyjazdy szkoleniowe, zaleca się udostępnienie osobom zaproszonym Informatora z zaznaczeniem, że mogą zgłosić się do organizatorów, jeśli zetkną się z molestowaniem seksualnym.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W sytuacjach zawodowych związanych z pracą i nauką takich jak wyjazdy szkoleniowe, obozy zerowe, juwenalia – należy szczególnie ostrożnie podchodzić do kwestii spożywania alkoholu.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 sytuacjach zawodowych związanych z pracą i nauką zaleca się zachowanie odpowiedniego dystansu przestrzennego – nie podchodź zbyt blisko osób, z którymi rozmawiasz, w celu uszanowania ich przestrzeni osobistej.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CD434B-E493-49ED-B7D4-DF220607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4FD5E-E7C9-4ECF-929E-86AE20DF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38D762-5CEC-4E3E-BC99-D2F42998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20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1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btfpColumnIndicatorGroup2">
            <a:extLst>
              <a:ext uri="{FF2B5EF4-FFF2-40B4-BE49-F238E27FC236}">
                <a16:creationId xmlns:a16="http://schemas.microsoft.com/office/drawing/2014/main" id="{1222BDE5-B9B1-8565-5B67-A24E7138E837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6" name="btfpColumnGapBlocker641489">
              <a:extLst>
                <a:ext uri="{FF2B5EF4-FFF2-40B4-BE49-F238E27FC236}">
                  <a16:creationId xmlns:a16="http://schemas.microsoft.com/office/drawing/2014/main" id="{4EAEBF79-9374-662B-9C31-D9A5DEFB8418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976646">
              <a:extLst>
                <a:ext uri="{FF2B5EF4-FFF2-40B4-BE49-F238E27FC236}">
                  <a16:creationId xmlns:a16="http://schemas.microsoft.com/office/drawing/2014/main" id="{F2C81C28-A9A7-D2C1-1702-CB8CC526E6A7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764386">
              <a:extLst>
                <a:ext uri="{FF2B5EF4-FFF2-40B4-BE49-F238E27FC236}">
                  <a16:creationId xmlns:a16="http://schemas.microsoft.com/office/drawing/2014/main" id="{97F05AE9-EAD4-4C0D-927E-8D3CC070815B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454542">
              <a:extLst>
                <a:ext uri="{FF2B5EF4-FFF2-40B4-BE49-F238E27FC236}">
                  <a16:creationId xmlns:a16="http://schemas.microsoft.com/office/drawing/2014/main" id="{E6550F59-12B9-D055-A2DA-6A48B9BA3AB9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btfpColumnIndicatorGroup1">
            <a:extLst>
              <a:ext uri="{FF2B5EF4-FFF2-40B4-BE49-F238E27FC236}">
                <a16:creationId xmlns:a16="http://schemas.microsoft.com/office/drawing/2014/main" id="{DC04FD2D-064B-3E41-C0D6-76014D50C080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5" name="btfpColumnGapBlocker689077">
              <a:extLst>
                <a:ext uri="{FF2B5EF4-FFF2-40B4-BE49-F238E27FC236}">
                  <a16:creationId xmlns:a16="http://schemas.microsoft.com/office/drawing/2014/main" id="{2136715E-B481-F008-4B6D-7DE3A21BE66D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297937">
              <a:extLst>
                <a:ext uri="{FF2B5EF4-FFF2-40B4-BE49-F238E27FC236}">
                  <a16:creationId xmlns:a16="http://schemas.microsoft.com/office/drawing/2014/main" id="{53CD90FB-60FE-0F78-E84A-6C8FBFC6F502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235004">
              <a:extLst>
                <a:ext uri="{FF2B5EF4-FFF2-40B4-BE49-F238E27FC236}">
                  <a16:creationId xmlns:a16="http://schemas.microsoft.com/office/drawing/2014/main" id="{3F91EF22-30BE-DFFB-32E6-AE05F4A25026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900934">
              <a:extLst>
                <a:ext uri="{FF2B5EF4-FFF2-40B4-BE49-F238E27FC236}">
                  <a16:creationId xmlns:a16="http://schemas.microsoft.com/office/drawing/2014/main" id="{7610BCFF-0C3E-84C3-9EAB-D2BF96E5E531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rostokąt 13">
            <a:extLst>
              <a:ext uri="{FF2B5EF4-FFF2-40B4-BE49-F238E27FC236}">
                <a16:creationId xmlns:a16="http://schemas.microsoft.com/office/drawing/2014/main" id="{147BF04E-FF2F-4AB8-A1E1-D4071940FA0A}"/>
              </a:ext>
            </a:extLst>
          </p:cNvPr>
          <p:cNvSpPr/>
          <p:nvPr/>
        </p:nvSpPr>
        <p:spPr>
          <a:xfrm flipV="1">
            <a:off x="-1" y="0"/>
            <a:ext cx="12192001" cy="10032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62" y="1367957"/>
            <a:ext cx="6272784" cy="1095499"/>
          </a:xfrm>
        </p:spPr>
        <p:txBody>
          <a:bodyPr rtlCol="0">
            <a:normAutofit/>
          </a:bodyPr>
          <a:lstStyle/>
          <a:p>
            <a:pPr rtl="0"/>
            <a:r>
              <a:rPr lang="pl-PL" sz="3600" dirty="0"/>
              <a:t>Anna Grędzińska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6" y="2737454"/>
            <a:ext cx="6466176" cy="2756876"/>
          </a:xfrm>
        </p:spPr>
        <p:txBody>
          <a:bodyPr rtlCol="0">
            <a:normAutofit/>
          </a:bodyPr>
          <a:lstStyle/>
          <a:p>
            <a:pPr marL="0" indent="0"/>
            <a:r>
              <a:rPr lang="pl-PL" sz="2000" dirty="0"/>
              <a:t>Główna specjalistka ds. równouprawnienia na UW  </a:t>
            </a:r>
            <a:endParaRPr lang="pl-PL" sz="1600" dirty="0">
              <a:hlinkClick r:id="rId4"/>
            </a:endParaRPr>
          </a:p>
          <a:p>
            <a:pPr marL="0" indent="0"/>
            <a:r>
              <a:rPr lang="pl-PL" sz="1600" dirty="0">
                <a:hlinkClick r:id="rId5"/>
              </a:rPr>
              <a:t>am.gredzinska@uw.edu.pl</a:t>
            </a:r>
            <a:endParaRPr lang="pl-PL" sz="1600" dirty="0"/>
          </a:p>
          <a:p>
            <a:pPr marL="0" indent="0"/>
            <a:r>
              <a:rPr lang="pl-PL" sz="1600" dirty="0"/>
              <a:t>tel. 22 55 27 185</a:t>
            </a:r>
          </a:p>
          <a:p>
            <a:pPr marL="0" indent="0"/>
            <a:r>
              <a:rPr lang="pl-PL" sz="1600" dirty="0">
                <a:hlinkClick r:id="rId6" action="ppaction://hlinkfile"/>
              </a:rPr>
              <a:t>rownowazni.uw.edu.pl</a:t>
            </a:r>
            <a:endParaRPr lang="pl-PL" sz="1600" dirty="0"/>
          </a:p>
          <a:p>
            <a:pPr marL="0" indent="0"/>
            <a:endParaRPr lang="pl-PL" sz="1600" dirty="0"/>
          </a:p>
          <a:p>
            <a:pPr marL="0" indent="0"/>
            <a:r>
              <a:rPr lang="pl-PL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B425C423-85DE-48DB-8096-152D738B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dirty="0"/>
              <a:t> 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714E39E-D8A0-4428-97D8-FE545232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pl-PL" sz="1100" dirty="0"/>
              <a:t> 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37E6BCDD-3BDE-4BA9-AE8D-D89C126D5E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9253"/>
          <a:stretch/>
        </p:blipFill>
        <p:spPr>
          <a:xfrm>
            <a:off x="11361420" y="0"/>
            <a:ext cx="83058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213377-A4A2-42CD-BF90-A8118964F7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6426" y="0"/>
            <a:ext cx="2825574" cy="6869279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BA308AC8-2110-4CDB-BEA8-65E6113369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5079" y="2651512"/>
            <a:ext cx="647700" cy="6477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4CFB77AF-2222-4120-826B-63F771E1F2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5079" y="3631791"/>
            <a:ext cx="647700" cy="647700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042A98E-E564-485F-8E22-D6B89F8A12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45079" y="4665204"/>
            <a:ext cx="647700" cy="6477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FC5D528A-D0A9-458C-9D4E-E4E2B22A050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9576" r="30785"/>
          <a:stretch/>
        </p:blipFill>
        <p:spPr>
          <a:xfrm>
            <a:off x="7702582" y="278426"/>
            <a:ext cx="1171048" cy="558000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FFC606A7-CA0B-412E-9086-E9DC30CF9A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668" y="240784"/>
            <a:ext cx="3021171" cy="5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3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DAA355C6-C794-8EBE-617B-ABB348709E52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893832">
              <a:extLst>
                <a:ext uri="{FF2B5EF4-FFF2-40B4-BE49-F238E27FC236}">
                  <a16:creationId xmlns:a16="http://schemas.microsoft.com/office/drawing/2014/main" id="{0000532F-4DBF-6A15-772E-C50C94EC7FBB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606640">
              <a:extLst>
                <a:ext uri="{FF2B5EF4-FFF2-40B4-BE49-F238E27FC236}">
                  <a16:creationId xmlns:a16="http://schemas.microsoft.com/office/drawing/2014/main" id="{4F9652B8-6C55-EEF5-7966-32E68936763B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437699">
              <a:extLst>
                <a:ext uri="{FF2B5EF4-FFF2-40B4-BE49-F238E27FC236}">
                  <a16:creationId xmlns:a16="http://schemas.microsoft.com/office/drawing/2014/main" id="{48A9F41F-919B-480C-A7E7-19945A7BACC4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344693">
              <a:extLst>
                <a:ext uri="{FF2B5EF4-FFF2-40B4-BE49-F238E27FC236}">
                  <a16:creationId xmlns:a16="http://schemas.microsoft.com/office/drawing/2014/main" id="{41C6F81C-6C3D-11D6-58AD-6537D02CB038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8E94D77D-4DC5-186A-AAB5-DC7B96EFB437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388714">
              <a:extLst>
                <a:ext uri="{FF2B5EF4-FFF2-40B4-BE49-F238E27FC236}">
                  <a16:creationId xmlns:a16="http://schemas.microsoft.com/office/drawing/2014/main" id="{6C56FE18-2145-7EFC-2A5B-7FFC72EEDF01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723099">
              <a:extLst>
                <a:ext uri="{FF2B5EF4-FFF2-40B4-BE49-F238E27FC236}">
                  <a16:creationId xmlns:a16="http://schemas.microsoft.com/office/drawing/2014/main" id="{165C59D7-1E53-6171-2F25-81095A9873ED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384100">
              <a:extLst>
                <a:ext uri="{FF2B5EF4-FFF2-40B4-BE49-F238E27FC236}">
                  <a16:creationId xmlns:a16="http://schemas.microsoft.com/office/drawing/2014/main" id="{F2FC9DC5-6633-BCCB-8927-7F4BC7183567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340996">
              <a:extLst>
                <a:ext uri="{FF2B5EF4-FFF2-40B4-BE49-F238E27FC236}">
                  <a16:creationId xmlns:a16="http://schemas.microsoft.com/office/drawing/2014/main" id="{300440F7-3847-CB10-6BB4-DB821BB0A874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8E6492E-020C-4D1F-83C7-7BAD2507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Regulacje i programy uniwersyteckie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6BC2A2-747A-4856-97F5-805F307C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Statut UW:</a:t>
            </a:r>
            <a:endParaRPr lang="pl-P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 I UNIWERSYTET WARSZAWSKI POSTANOWIENIA OGÓLNE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§ 3 Podstawowe zasady działania Uniwersytetu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4. Konstytucyjna </a:t>
            </a:r>
            <a:r>
              <a:rPr lang="pl-PL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zasada równego traktowania </a:t>
            </a: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wszystkich członków wspólnoty Uniwersytetu stanowi fundament jego działalności. </a:t>
            </a:r>
            <a:r>
              <a:rPr lang="pl-PL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Uniwersytet wspiera różnorodność i przeciwdziała dyskryminacji</a:t>
            </a: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5. Uniwersytet wdraża najwyższe standardy etyczne, stoi na straży rzetelności naukowej i kieruje się zasadami wynikającymi z Europejskiej Karty Naukowca.  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Wyróżnienie HR Excellence in </a:t>
            </a:r>
            <a:r>
              <a:rPr lang="pl-PL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Plan działań na lata 2022 - 2027</a:t>
            </a:r>
            <a:endParaRPr lang="pl-P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Strategia UW na lata 2023 -2032</a:t>
            </a:r>
            <a:endParaRPr lang="pl-P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Program IDUB</a:t>
            </a:r>
            <a:endParaRPr lang="pl-P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2E184D-A79F-4D8D-9CCD-F528F347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14D56D-1D7A-4126-B650-6F4AE3BD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30775B-1931-4E66-9056-ECB2602C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3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48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A1B03-ACF8-80CD-A6F8-34DA7350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30B41ADC-E61E-3271-B3DC-9A60CAC37DE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909031">
              <a:extLst>
                <a:ext uri="{FF2B5EF4-FFF2-40B4-BE49-F238E27FC236}">
                  <a16:creationId xmlns:a16="http://schemas.microsoft.com/office/drawing/2014/main" id="{690FA34A-05C7-8F18-29D0-47F01EA8CBC3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136154">
              <a:extLst>
                <a:ext uri="{FF2B5EF4-FFF2-40B4-BE49-F238E27FC236}">
                  <a16:creationId xmlns:a16="http://schemas.microsoft.com/office/drawing/2014/main" id="{04B2610A-E12C-3F84-DB29-6FBAFED6327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399950">
              <a:extLst>
                <a:ext uri="{FF2B5EF4-FFF2-40B4-BE49-F238E27FC236}">
                  <a16:creationId xmlns:a16="http://schemas.microsoft.com/office/drawing/2014/main" id="{07F1172C-2AC2-8E1E-C746-ACB8A4EA4CBD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952661">
              <a:extLst>
                <a:ext uri="{FF2B5EF4-FFF2-40B4-BE49-F238E27FC236}">
                  <a16:creationId xmlns:a16="http://schemas.microsoft.com/office/drawing/2014/main" id="{EFF3F857-7C97-DFE1-6191-82C9A2D135F5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9A29C335-0D94-CCFA-3610-3658F12AEBC5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292062">
              <a:extLst>
                <a:ext uri="{FF2B5EF4-FFF2-40B4-BE49-F238E27FC236}">
                  <a16:creationId xmlns:a16="http://schemas.microsoft.com/office/drawing/2014/main" id="{82FFDB26-6CE4-C5FA-4434-B4ADEAB946FA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679112">
              <a:extLst>
                <a:ext uri="{FF2B5EF4-FFF2-40B4-BE49-F238E27FC236}">
                  <a16:creationId xmlns:a16="http://schemas.microsoft.com/office/drawing/2014/main" id="{90CDADF9-774F-7B86-CDDD-697DFA088541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491318">
              <a:extLst>
                <a:ext uri="{FF2B5EF4-FFF2-40B4-BE49-F238E27FC236}">
                  <a16:creationId xmlns:a16="http://schemas.microsoft.com/office/drawing/2014/main" id="{0B07BBD3-F608-5363-4C88-9AB0ACB023F9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941292">
              <a:extLst>
                <a:ext uri="{FF2B5EF4-FFF2-40B4-BE49-F238E27FC236}">
                  <a16:creationId xmlns:a16="http://schemas.microsoft.com/office/drawing/2014/main" id="{E07E02EA-0C51-5FFF-FC31-D3D7E5E666C8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5D8FFC1-3FC0-D4ED-0F6A-D6BDDFE8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Regulacje uniwersyteckie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0F5FA9E0-6264-E861-D8E3-404AEBEED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2469"/>
              </p:ext>
            </p:extLst>
          </p:nvPr>
        </p:nvGraphicFramePr>
        <p:xfrm>
          <a:off x="558210" y="1156708"/>
          <a:ext cx="11167447" cy="4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9E84BD-4076-B01A-9E02-EB150082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C7159A-682A-5FE1-1FAC-4AF059AB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1A7AC1-95FC-82C7-E755-7A6A9D5B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4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6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E2078-182E-AAD0-1AE6-415FB236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DE97C42A-D4DC-14E0-2F18-C8F24313F1FA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345758">
              <a:extLst>
                <a:ext uri="{FF2B5EF4-FFF2-40B4-BE49-F238E27FC236}">
                  <a16:creationId xmlns:a16="http://schemas.microsoft.com/office/drawing/2014/main" id="{1A0912DA-02C1-8F75-2B28-FDBE44844CAC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959703">
              <a:extLst>
                <a:ext uri="{FF2B5EF4-FFF2-40B4-BE49-F238E27FC236}">
                  <a16:creationId xmlns:a16="http://schemas.microsoft.com/office/drawing/2014/main" id="{F4711F49-1869-CADC-81AC-84955F184B1D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552380">
              <a:extLst>
                <a:ext uri="{FF2B5EF4-FFF2-40B4-BE49-F238E27FC236}">
                  <a16:creationId xmlns:a16="http://schemas.microsoft.com/office/drawing/2014/main" id="{483187F2-9F42-556E-3BE3-8EF30EB8224C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298666">
              <a:extLst>
                <a:ext uri="{FF2B5EF4-FFF2-40B4-BE49-F238E27FC236}">
                  <a16:creationId xmlns:a16="http://schemas.microsoft.com/office/drawing/2014/main" id="{98792600-3C8E-C33B-47A0-751ED2176610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E8721C26-EC49-40DD-D96E-05864CF4DEB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524794">
              <a:extLst>
                <a:ext uri="{FF2B5EF4-FFF2-40B4-BE49-F238E27FC236}">
                  <a16:creationId xmlns:a16="http://schemas.microsoft.com/office/drawing/2014/main" id="{341ADB4C-0EFC-1486-949B-F85CDA7D9B59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584609">
              <a:extLst>
                <a:ext uri="{FF2B5EF4-FFF2-40B4-BE49-F238E27FC236}">
                  <a16:creationId xmlns:a16="http://schemas.microsoft.com/office/drawing/2014/main" id="{9902748E-FA21-8481-61B3-EB3840C1560C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141546">
              <a:extLst>
                <a:ext uri="{FF2B5EF4-FFF2-40B4-BE49-F238E27FC236}">
                  <a16:creationId xmlns:a16="http://schemas.microsoft.com/office/drawing/2014/main" id="{8287C099-8982-9E58-04BC-25A40070930E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207937">
              <a:extLst>
                <a:ext uri="{FF2B5EF4-FFF2-40B4-BE49-F238E27FC236}">
                  <a16:creationId xmlns:a16="http://schemas.microsoft.com/office/drawing/2014/main" id="{CAD90CCB-8974-508F-0CA0-72ABC2F3F7F6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6BD5C86-7C7F-3BCC-2D22-E2C55DF6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252399"/>
            <a:ext cx="11167447" cy="582173"/>
          </a:xfrm>
        </p:spPr>
        <p:txBody>
          <a:bodyPr/>
          <a:lstStyle/>
          <a:p>
            <a:r>
              <a:rPr lang="pl-PL" dirty="0"/>
              <a:t>Diagnoza badań równościowych z 2019 i 2024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AABE3-EDE3-545C-2E1E-2639CF3C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B69FD-EE05-C183-D436-1E096FB6D72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Stereotypy, niewypowiedziane uprzedzenia, ale także komunikaty werbalne pod postacią komentarzy i żartów w stosunku do kobiet i mniejszości (głównie osób niebinarnych i transpłciowych)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Stereotypy i uprzedzenia przekładają się na zachowania, takie jak protekcjonalne traktowanie, nieuznawanie kompetencji, degradujące i poniżające komentarze i żarty (kobiety, osoby niebinarne i transpłciowe)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Trudności w reagowaniu i zgłaszaniu przypadków nieprawidłowości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EDE7B1-E7B3-EB6D-DE0D-F32709AD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8D863F-0EE7-52B5-C12A-BF895CC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5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02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862678EC-9E30-BC6F-C818-4C8E0DA10D4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758396">
              <a:extLst>
                <a:ext uri="{FF2B5EF4-FFF2-40B4-BE49-F238E27FC236}">
                  <a16:creationId xmlns:a16="http://schemas.microsoft.com/office/drawing/2014/main" id="{DE4C1FB9-D81D-20E4-84B1-74DF6E88874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945898">
              <a:extLst>
                <a:ext uri="{FF2B5EF4-FFF2-40B4-BE49-F238E27FC236}">
                  <a16:creationId xmlns:a16="http://schemas.microsoft.com/office/drawing/2014/main" id="{C4267F64-12AD-6414-3963-E21DC051535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350566">
              <a:extLst>
                <a:ext uri="{FF2B5EF4-FFF2-40B4-BE49-F238E27FC236}">
                  <a16:creationId xmlns:a16="http://schemas.microsoft.com/office/drawing/2014/main" id="{5595DB38-5457-EE83-DE08-FCB04A19891A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583130">
              <a:extLst>
                <a:ext uri="{FF2B5EF4-FFF2-40B4-BE49-F238E27FC236}">
                  <a16:creationId xmlns:a16="http://schemas.microsoft.com/office/drawing/2014/main" id="{A921B954-DB1B-92E3-BE19-25F5587AC610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7FE329E7-6D8C-D3DF-C0F6-E538D88CD371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562769">
              <a:extLst>
                <a:ext uri="{FF2B5EF4-FFF2-40B4-BE49-F238E27FC236}">
                  <a16:creationId xmlns:a16="http://schemas.microsoft.com/office/drawing/2014/main" id="{50B4D842-4A7E-D65F-61BB-A3DB63931E04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423781">
              <a:extLst>
                <a:ext uri="{FF2B5EF4-FFF2-40B4-BE49-F238E27FC236}">
                  <a16:creationId xmlns:a16="http://schemas.microsoft.com/office/drawing/2014/main" id="{DAA3C8F0-77E8-E0E1-E088-203915EF0050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216523">
              <a:extLst>
                <a:ext uri="{FF2B5EF4-FFF2-40B4-BE49-F238E27FC236}">
                  <a16:creationId xmlns:a16="http://schemas.microsoft.com/office/drawing/2014/main" id="{7B33F74B-1861-2698-6716-BF9625A55992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471724">
              <a:extLst>
                <a:ext uri="{FF2B5EF4-FFF2-40B4-BE49-F238E27FC236}">
                  <a16:creationId xmlns:a16="http://schemas.microsoft.com/office/drawing/2014/main" id="{3E022BE3-0879-617B-4A31-40AB3EF4C765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EEA78B6-AB87-4D65-9E42-7FC5B218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sz="2800" dirty="0"/>
              <a:t>rzeciwdziałanie dyskryminacji na UW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D8D1570B-17E8-3EED-988D-B8CEC26DB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308390"/>
              </p:ext>
            </p:extLst>
          </p:nvPr>
        </p:nvGraphicFramePr>
        <p:xfrm>
          <a:off x="558210" y="1156708"/>
          <a:ext cx="10120975" cy="4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672571-D327-4DE9-9850-8F67E38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503B43-AABD-4D8E-895B-15895510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7796C5-B486-43FE-A9C0-52232881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6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92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btfpColumnIndicatorGroup2">
            <a:extLst>
              <a:ext uri="{FF2B5EF4-FFF2-40B4-BE49-F238E27FC236}">
                <a16:creationId xmlns:a16="http://schemas.microsoft.com/office/drawing/2014/main" id="{2C634577-14C8-A02E-965A-83EC58F167F5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3" name="btfpColumnGapBlocker822227">
              <a:extLst>
                <a:ext uri="{FF2B5EF4-FFF2-40B4-BE49-F238E27FC236}">
                  <a16:creationId xmlns:a16="http://schemas.microsoft.com/office/drawing/2014/main" id="{514ED421-175F-B238-25B9-3ADA262985CF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966649">
              <a:extLst>
                <a:ext uri="{FF2B5EF4-FFF2-40B4-BE49-F238E27FC236}">
                  <a16:creationId xmlns:a16="http://schemas.microsoft.com/office/drawing/2014/main" id="{8F424F59-0B01-7026-2B70-7D1CFC9394FF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692488">
              <a:extLst>
                <a:ext uri="{FF2B5EF4-FFF2-40B4-BE49-F238E27FC236}">
                  <a16:creationId xmlns:a16="http://schemas.microsoft.com/office/drawing/2014/main" id="{8E0D07FA-2B60-2520-475C-61F04BCFD2AC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626292">
              <a:extLst>
                <a:ext uri="{FF2B5EF4-FFF2-40B4-BE49-F238E27FC236}">
                  <a16:creationId xmlns:a16="http://schemas.microsoft.com/office/drawing/2014/main" id="{3E204FE3-1C14-E930-A9AC-2C2DEFD86BC6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btfpColumnIndicatorGroup1">
            <a:extLst>
              <a:ext uri="{FF2B5EF4-FFF2-40B4-BE49-F238E27FC236}">
                <a16:creationId xmlns:a16="http://schemas.microsoft.com/office/drawing/2014/main" id="{D8B78DE4-A24C-FF62-CA30-F0E15BF87797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2" name="btfpColumnGapBlocker958309">
              <a:extLst>
                <a:ext uri="{FF2B5EF4-FFF2-40B4-BE49-F238E27FC236}">
                  <a16:creationId xmlns:a16="http://schemas.microsoft.com/office/drawing/2014/main" id="{7E82F722-FA98-F3D4-5DCA-E817880CAA8D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tfpColumnGapBlocker363077">
              <a:extLst>
                <a:ext uri="{FF2B5EF4-FFF2-40B4-BE49-F238E27FC236}">
                  <a16:creationId xmlns:a16="http://schemas.microsoft.com/office/drawing/2014/main" id="{D7008D46-B3C3-B829-A524-C839F0888175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btfpColumnIndicator857951">
              <a:extLst>
                <a:ext uri="{FF2B5EF4-FFF2-40B4-BE49-F238E27FC236}">
                  <a16:creationId xmlns:a16="http://schemas.microsoft.com/office/drawing/2014/main" id="{64109903-BE98-845F-1D0D-7FB8CDF87D50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749302">
              <a:extLst>
                <a:ext uri="{FF2B5EF4-FFF2-40B4-BE49-F238E27FC236}">
                  <a16:creationId xmlns:a16="http://schemas.microsoft.com/office/drawing/2014/main" id="{5EC23760-E03C-9776-C90F-78667CAD9621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5B78E4-5050-4F74-966F-6529677F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852D3AC-B6EF-4D05-8D4E-1A8C7690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717003-682B-4563-903F-3E92D575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l-PL" noProof="0" smtClean="0"/>
              <a:t>7</a:t>
            </a:fld>
            <a:endParaRPr lang="pl-PL" noProof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9B15F28-1883-4D80-A817-0BCB4DA26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8" y="0"/>
            <a:ext cx="1199252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4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btfpColumnIndicatorGroup2">
            <a:extLst>
              <a:ext uri="{FF2B5EF4-FFF2-40B4-BE49-F238E27FC236}">
                <a16:creationId xmlns:a16="http://schemas.microsoft.com/office/drawing/2014/main" id="{6DA8FC87-309B-1107-503F-F57155FB336C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3" name="btfpColumnGapBlocker336092">
              <a:extLst>
                <a:ext uri="{FF2B5EF4-FFF2-40B4-BE49-F238E27FC236}">
                  <a16:creationId xmlns:a16="http://schemas.microsoft.com/office/drawing/2014/main" id="{E9F4666A-0201-EAB4-8451-F6C2931805B4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132458">
              <a:extLst>
                <a:ext uri="{FF2B5EF4-FFF2-40B4-BE49-F238E27FC236}">
                  <a16:creationId xmlns:a16="http://schemas.microsoft.com/office/drawing/2014/main" id="{32449E5C-9A40-39E2-5E39-601843104963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756664">
              <a:extLst>
                <a:ext uri="{FF2B5EF4-FFF2-40B4-BE49-F238E27FC236}">
                  <a16:creationId xmlns:a16="http://schemas.microsoft.com/office/drawing/2014/main" id="{45FBB126-911B-C2A4-0034-DE570FA5CD0A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370675">
              <a:extLst>
                <a:ext uri="{FF2B5EF4-FFF2-40B4-BE49-F238E27FC236}">
                  <a16:creationId xmlns:a16="http://schemas.microsoft.com/office/drawing/2014/main" id="{5F0183AA-6828-F66A-0D2F-A58C02CA15CF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btfpColumnIndicatorGroup1">
            <a:extLst>
              <a:ext uri="{FF2B5EF4-FFF2-40B4-BE49-F238E27FC236}">
                <a16:creationId xmlns:a16="http://schemas.microsoft.com/office/drawing/2014/main" id="{237C2A77-A5C9-686D-9781-FC48D77D0ABC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2" name="btfpColumnGapBlocker733042">
              <a:extLst>
                <a:ext uri="{FF2B5EF4-FFF2-40B4-BE49-F238E27FC236}">
                  <a16:creationId xmlns:a16="http://schemas.microsoft.com/office/drawing/2014/main" id="{8D376BC0-81F1-A1E7-83BF-C3F6A41DBF23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btfpColumnGapBlocker269185">
              <a:extLst>
                <a:ext uri="{FF2B5EF4-FFF2-40B4-BE49-F238E27FC236}">
                  <a16:creationId xmlns:a16="http://schemas.microsoft.com/office/drawing/2014/main" id="{62D1119F-E551-F956-E5D1-C3A44ED6A232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btfpColumnIndicator635919">
              <a:extLst>
                <a:ext uri="{FF2B5EF4-FFF2-40B4-BE49-F238E27FC236}">
                  <a16:creationId xmlns:a16="http://schemas.microsoft.com/office/drawing/2014/main" id="{21101F18-B43E-F449-D78A-A6BD8E131C73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973311">
              <a:extLst>
                <a:ext uri="{FF2B5EF4-FFF2-40B4-BE49-F238E27FC236}">
                  <a16:creationId xmlns:a16="http://schemas.microsoft.com/office/drawing/2014/main" id="{3C9DCE88-A696-E69A-FC70-BD3D2DAE0934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F05C12-5563-4FB7-9DAD-58FE72F3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04.09.20XX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E308D8C-03C9-4EA4-99F6-76F7EB50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D4F906-0B12-48EB-989A-D64ECBE0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pl-PL" noProof="0" smtClean="0"/>
              <a:t>8</a:t>
            </a:fld>
            <a:endParaRPr lang="pl-PL" noProof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6C5C2D4-5C27-4078-9869-5102FCA2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67" y="1028365"/>
            <a:ext cx="9250066" cy="480127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5C36FFE-84AC-4400-B45E-5ABCAB16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67" y="528232"/>
            <a:ext cx="9069066" cy="5801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37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61550024-1501-5A14-D8A6-04C7769CF0B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4" name="btfpColumnGapBlocker112316">
              <a:extLst>
                <a:ext uri="{FF2B5EF4-FFF2-40B4-BE49-F238E27FC236}">
                  <a16:creationId xmlns:a16="http://schemas.microsoft.com/office/drawing/2014/main" id="{679F9231-3017-FC60-521D-2A61C8A5C3A5}"/>
                </a:ext>
              </a:extLst>
            </p:cNvPr>
            <p:cNvSpPr/>
            <p:nvPr/>
          </p:nvSpPr>
          <p:spPr>
            <a:xfrm>
              <a:off x="1135380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btfpColumnGapBlocker367451">
              <a:extLst>
                <a:ext uri="{FF2B5EF4-FFF2-40B4-BE49-F238E27FC236}">
                  <a16:creationId xmlns:a16="http://schemas.microsoft.com/office/drawing/2014/main" id="{BC9CC626-D8AC-3192-FECB-C6732349B459}"/>
                </a:ext>
              </a:extLst>
            </p:cNvPr>
            <p:cNvSpPr/>
            <p:nvPr/>
          </p:nvSpPr>
          <p:spPr>
            <a:xfrm>
              <a:off x="0" y="692658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btfpColumnIndicator109887">
              <a:extLst>
                <a:ext uri="{FF2B5EF4-FFF2-40B4-BE49-F238E27FC236}">
                  <a16:creationId xmlns:a16="http://schemas.microsoft.com/office/drawing/2014/main" id="{BD183674-900A-7B4B-5583-D205D3DACC9A}"/>
                </a:ext>
              </a:extLst>
            </p:cNvPr>
            <p:cNvCxnSpPr/>
            <p:nvPr/>
          </p:nvCxnSpPr>
          <p:spPr>
            <a:xfrm flipV="1">
              <a:off x="11353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469784">
              <a:extLst>
                <a:ext uri="{FF2B5EF4-FFF2-40B4-BE49-F238E27FC236}">
                  <a16:creationId xmlns:a16="http://schemas.microsoft.com/office/drawing/2014/main" id="{EFE0DB67-9A37-B099-A3C6-BF3241C459BB}"/>
                </a:ext>
              </a:extLst>
            </p:cNvPr>
            <p:cNvCxnSpPr/>
            <p:nvPr/>
          </p:nvCxnSpPr>
          <p:spPr>
            <a:xfrm flipV="1">
              <a:off x="838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9B9AA2BA-D392-CA9B-1AFE-736DD9DBAEB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3" name="btfpColumnGapBlocker730606">
              <a:extLst>
                <a:ext uri="{FF2B5EF4-FFF2-40B4-BE49-F238E27FC236}">
                  <a16:creationId xmlns:a16="http://schemas.microsoft.com/office/drawing/2014/main" id="{FB6ED507-DF69-EFF1-BA65-1A42A37CB6E8}"/>
                </a:ext>
              </a:extLst>
            </p:cNvPr>
            <p:cNvSpPr/>
            <p:nvPr/>
          </p:nvSpPr>
          <p:spPr>
            <a:xfrm>
              <a:off x="1135380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btfpColumnGapBlocker469291">
              <a:extLst>
                <a:ext uri="{FF2B5EF4-FFF2-40B4-BE49-F238E27FC236}">
                  <a16:creationId xmlns:a16="http://schemas.microsoft.com/office/drawing/2014/main" id="{09D30263-A422-9C9E-3429-BDAF8C09C816}"/>
                </a:ext>
              </a:extLst>
            </p:cNvPr>
            <p:cNvSpPr/>
            <p:nvPr/>
          </p:nvSpPr>
          <p:spPr>
            <a:xfrm>
              <a:off x="0" y="-205740"/>
              <a:ext cx="838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btfpColumnIndicator564804">
              <a:extLst>
                <a:ext uri="{FF2B5EF4-FFF2-40B4-BE49-F238E27FC236}">
                  <a16:creationId xmlns:a16="http://schemas.microsoft.com/office/drawing/2014/main" id="{58E68A04-8FC8-1C8F-6962-F43FC88769B1}"/>
                </a:ext>
              </a:extLst>
            </p:cNvPr>
            <p:cNvCxnSpPr/>
            <p:nvPr/>
          </p:nvCxnSpPr>
          <p:spPr>
            <a:xfrm flipV="1">
              <a:off x="11353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334900">
              <a:extLst>
                <a:ext uri="{FF2B5EF4-FFF2-40B4-BE49-F238E27FC236}">
                  <a16:creationId xmlns:a16="http://schemas.microsoft.com/office/drawing/2014/main" id="{92DA6E5C-1142-3ACC-BFDB-487C85491525}"/>
                </a:ext>
              </a:extLst>
            </p:cNvPr>
            <p:cNvCxnSpPr/>
            <p:nvPr/>
          </p:nvCxnSpPr>
          <p:spPr>
            <a:xfrm flipV="1">
              <a:off x="838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599C988-FDAF-4E9F-912E-B9FF4CBB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217418"/>
            <a:ext cx="11167447" cy="939290"/>
          </a:xfrm>
        </p:spPr>
        <p:txBody>
          <a:bodyPr>
            <a:normAutofit/>
          </a:bodyPr>
          <a:lstStyle/>
          <a:p>
            <a:r>
              <a:rPr lang="pl-PL" sz="2800" noProof="0" dirty="0"/>
              <a:t>Instytucje</a:t>
            </a:r>
            <a:r>
              <a:rPr lang="pl-PL" sz="2800" baseline="0" noProof="0" dirty="0"/>
              <a:t> równościowe i </a:t>
            </a:r>
            <a:r>
              <a:rPr lang="pl-PL" baseline="0" dirty="0"/>
              <a:t>pomocowe</a:t>
            </a:r>
            <a:br>
              <a:rPr lang="en-GB" sz="2800" noProof="0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94A8D869-2A19-56FC-95A2-3D1A2FBF8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677534"/>
              </p:ext>
            </p:extLst>
          </p:nvPr>
        </p:nvGraphicFramePr>
        <p:xfrm>
          <a:off x="558210" y="1156708"/>
          <a:ext cx="11167447" cy="4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7E0DAC-5937-40E8-B7CA-47AC326F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 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386D9B-934B-447A-A062-BAE6067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1D4E14-F825-4011-A4B2-992FAFE0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pl-PL" smtClean="0"/>
              <a:pPr/>
              <a:t>9</a:t>
            </a:fld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206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,&quot; ThousandSeparator=&quot;.&quot; NegativeNumberFormat=&quot;1&quot; /&gt;&lt;DateFormat CultureID=&quot;2057&quot; FormatString=&quot;dd/MM/yyyy&quot; /&gt;&lt;Font&gt;&lt;Output_Font_Name Default=&quot;Arial&quot; UsePPTTheme=&quot;True&quot; /&gt;&lt;/Font&gt;&lt;/MekkoFormats&gt;"/>
  <p:tag name="BTFPCOLUMNGUIDE" val="Visib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48_TF89213316_Win32_OJ108761954" id="{D1F783E9-344C-4786-8058-E93DA6695C74}" vid="{6D8CA34B-0F77-4619-A860-09424090F578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1651</Words>
  <Application>Microsoft Office PowerPoint</Application>
  <PresentationFormat>Panoramiczny</PresentationFormat>
  <Paragraphs>187</Paragraphs>
  <Slides>21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Arial</vt:lpstr>
      <vt:lpstr>Segoe UI</vt:lpstr>
      <vt:lpstr>Roboto Light</vt:lpstr>
      <vt:lpstr>Calibri Light</vt:lpstr>
      <vt:lpstr>Calibri</vt:lpstr>
      <vt:lpstr>Symbol</vt:lpstr>
      <vt:lpstr>Wingdings</vt:lpstr>
      <vt:lpstr>Avenir Next LT Pro</vt:lpstr>
      <vt:lpstr>AccentBoxVTI</vt:lpstr>
      <vt:lpstr>Projekt niestandardowy</vt:lpstr>
      <vt:lpstr>Zgłaszanie przypadków molestowania seksualnego. Uczelniane procedury </vt:lpstr>
      <vt:lpstr>Plan spotkania</vt:lpstr>
      <vt:lpstr>Regulacje i programy uniwersyteckie</vt:lpstr>
      <vt:lpstr>Regulacje uniwersyteckie</vt:lpstr>
      <vt:lpstr>Diagnoza badań równościowych z 2019 i 2024</vt:lpstr>
      <vt:lpstr>Przeciwdziałanie dyskryminacji na UW</vt:lpstr>
      <vt:lpstr>Prezentacja programu PowerPoint</vt:lpstr>
      <vt:lpstr>Prezentacja programu PowerPoint</vt:lpstr>
      <vt:lpstr>Instytucje równościowe i pomocowe </vt:lpstr>
      <vt:lpstr>Definicja</vt:lpstr>
      <vt:lpstr>Brak zgody</vt:lpstr>
      <vt:lpstr>Ścieżki reagowania na niepożądane zachowanie (w tym: dyskryminację, molestowanie seksualne, mobbing)</vt:lpstr>
      <vt:lpstr>W zakres postępowania miękkiego wchodzą takie działania, jak:</vt:lpstr>
      <vt:lpstr>Formalne zgłaszanie skarg</vt:lpstr>
      <vt:lpstr>Opinia</vt:lpstr>
      <vt:lpstr>Decyzja rektora</vt:lpstr>
      <vt:lpstr>Relacje emocjonalno-intymne na UW</vt:lpstr>
      <vt:lpstr>Za niewłaściwe i niedozwolone uważa się następujące rodzaje relacji o charakterze emocjonalno-intymnym na UW:</vt:lpstr>
      <vt:lpstr>Konieczność powiadomienia przełożonych osób pozostających w relacji na Uniwersytecie Warszawskim:</vt:lpstr>
      <vt:lpstr>Dobre praktyki</vt:lpstr>
      <vt:lpstr>Anna Grędzińska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Aspekty prawne, teoretyczne i dobre praktyki.</dc:title>
  <dc:creator>HP</dc:creator>
  <cp:lastModifiedBy>Anna Grędzińska</cp:lastModifiedBy>
  <cp:revision>28</cp:revision>
  <dcterms:modified xsi:type="dcterms:W3CDTF">2025-10-08T07:41:05Z</dcterms:modified>
</cp:coreProperties>
</file>