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73" r:id="rId3"/>
    <p:sldId id="303" r:id="rId4"/>
    <p:sldId id="291" r:id="rId5"/>
    <p:sldId id="30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yl pośredni 3 — Ak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4"/>
    <p:restoredTop sz="95921"/>
  </p:normalViewPr>
  <p:slideViewPr>
    <p:cSldViewPr snapToGrid="0" snapToObjects="1">
      <p:cViewPr varScale="1">
        <p:scale>
          <a:sx n="82" d="100"/>
          <a:sy n="82" d="100"/>
        </p:scale>
        <p:origin x="7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A522A424-E077-6949-8774-F4D01C0CD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E64B882-F618-CA43-8663-E378C55E68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BAC29-F5A5-CC4B-9314-70B39069C08D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61E289F-CD5C-8841-A474-B3C63EED1D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C1BBE70-6B5D-B14F-BCC7-3796CA98BA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8A23E-8FE3-D640-9134-5FE3D85C91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59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5D881-58CF-AD4E-95D3-F259FDB7BA4D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6B14A-FD64-A043-89CF-80A8B3D513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9680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1347788"/>
            <a:ext cx="6462712" cy="36369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" name="Google Shape;47;p1:notes"/>
          <p:cNvSpPr txBox="1">
            <a:spLocks noGrp="1"/>
          </p:cNvSpPr>
          <p:nvPr>
            <p:ph type="body" idx="1"/>
          </p:nvPr>
        </p:nvSpPr>
        <p:spPr>
          <a:xfrm>
            <a:off x="673788" y="5186906"/>
            <a:ext cx="5390305" cy="4243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1:notes"/>
          <p:cNvSpPr txBox="1">
            <a:spLocks noGrp="1"/>
          </p:cNvSpPr>
          <p:nvPr>
            <p:ph type="sldNum" idx="12"/>
          </p:nvPr>
        </p:nvSpPr>
        <p:spPr>
          <a:xfrm>
            <a:off x="3816574" y="10237216"/>
            <a:ext cx="2919748" cy="540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0684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C76EB-9310-0349-9E71-28F44B576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15D678A-129F-C841-8539-8D97FE7F4B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EDF16E6-8FB4-AB45-8167-1C6E66339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E8B49E-4A01-D24A-9D17-1E0E8EB44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EFDC47E-DEAE-A44A-BB61-E892646A8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7838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BD492D-F679-EC4E-B9AE-6CE11BD55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633884C-F888-B44B-AC01-8DC4C1DF5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0081261-0CC9-1743-ADB6-A970FFF09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BA16CB-D03F-2E46-BA15-34EFBB42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18DF89-C5B1-7740-BC53-3E5E2C264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157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A113A08-5224-CA48-A3A1-64FB9C3EF6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BD168DB-E3A5-D949-9060-8CEC1B397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4E40320-73C7-D045-BEDE-31591FFEE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5D6F0F-D9AB-634D-B69B-5F0A938EF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DCFB836-7A84-B546-9133-A92674C3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2069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>
  <p:cSld name="1_Slajd tytułow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Roboto Medium"/>
              <a:buNone/>
              <a:defRPr sz="60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R="0"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R="0"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R="0"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R="0"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R="0"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R="0"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R="0"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R="0"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836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ytuł -3 linie">
  <p:cSld name="2_Tytuł -3 lini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Roboto Medium"/>
              <a:buNone/>
              <a:defRPr sz="32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Google Shape;22;p3"/>
          <p:cNvSpPr/>
          <p:nvPr/>
        </p:nvSpPr>
        <p:spPr>
          <a:xfrm rot="5400000">
            <a:off x="45580" y="350324"/>
            <a:ext cx="412835" cy="550447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C000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12659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BEEE6E-69CF-6746-918F-4C4F1F099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4D7A34-3A73-5E46-8BE3-C8F06D7AA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715730-622D-5040-98CC-363A37DD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D11132-61C7-2E40-A9C7-C003FF951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D359A3F-1655-6346-B8D6-09C2070D4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75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EA086E-CE96-C44E-A669-8CAAAB405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EC129E-EA6D-EC46-B989-B6F26673F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28B2176-632B-A043-968F-473E905C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D0488D-7C51-CA4A-A616-39A6063A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C2D538-6F85-F94A-9960-E25E4DAFF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959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DA71D2-4566-5A47-9A31-267D8974E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AA7AD8-ED1E-DE40-B9AA-81C5EF26B7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A3C97D9-D3B8-C44A-8C1F-FD268FBC8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32B4FBB-E076-B943-95E2-FE3CDA51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FED9FE-63EC-964B-89C1-70CFE6B9F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B14151B-EE84-3D45-8F63-D3A7AF3A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30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A95537-B7C1-584A-9AB0-9C6ABA34B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9CFD4F9-562B-F648-8FAB-C8E6BD5FB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2817104-09DA-4749-9C7B-F0C762FBC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101AAB8-4DDF-2445-B656-4EA5E85CE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4A88990-3C86-FE42-BB9B-E40BEFA713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D9EC5C3-6D6B-AD4A-A883-C7B467A91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31F69411-2094-9A4D-8CDA-A7CC78EED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68B31EB-E8B8-2D4C-848B-C3CA984A5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703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D6E327-3C3F-DC48-8559-169FC64DE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1CA767E-8035-4140-83CA-932D48878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AF30136-A43D-0A47-8441-7B2441951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ABCC092-6D23-3148-84BA-4BE5A9347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82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157E5D3-BFB2-5345-9B87-1D7C28EC7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6E77156-43D7-564D-9BF5-C23E35273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973DDA3-D330-DD4F-93D7-3328DF929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800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10565A-AD1A-2542-A92A-8825EB02B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7A5FDE-9A93-474E-9B9F-2B53530FF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1F6166D-082E-EA42-A0B3-8CCF054C5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598C940-F623-2A4B-BE7D-013BC3206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9A7F00C-0CA0-CE47-BD3D-B645ED4DF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B165CD9-0DB7-4247-A018-5E3706B3B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1700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3DE1F6-CB2D-234D-BA9C-FEC7D50F7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D7295AC-6D29-9E44-9DB3-1B86E2A980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1B0A59B-FE91-7848-8468-0BB4FD5D8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EAD26CE-765D-AC41-B9F4-EF8E131CD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362850D-24E7-3F4C-9DF8-775757AA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71C3D42-460A-5343-BB3A-8DF5F4C84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124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E46005B-E06C-3C4C-8ABA-4599741F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39502AB-8532-7446-B9E4-059F1BAD3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7A7955A-DABF-FF4C-9F8D-FD994F39A0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E3921-C746-0247-AFE0-E6067EEA508E}" type="datetimeFigureOut">
              <a:rPr lang="pl-PL" smtClean="0"/>
              <a:t>16.09.2025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1862E85-58CE-B149-BB8D-6B024180A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C9145E5-127A-8E4F-83BE-023D4DECC9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6425D-290E-4841-92D2-A6DB50763A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764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sbir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sbir.p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 rot="5400000">
            <a:off x="-10647" y="258473"/>
            <a:ext cx="569344" cy="548050"/>
          </a:xfrm>
          <a:prstGeom prst="rtTriangle">
            <a:avLst/>
          </a:prstGeom>
          <a:solidFill>
            <a:srgbClr val="014479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algn="ctr">
              <a:buClr>
                <a:srgbClr val="000000"/>
              </a:buClr>
              <a:buSzPts val="1350"/>
            </a:pPr>
            <a:endParaRPr sz="1350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2" name="Google Shape;52;p8"/>
          <p:cNvSpPr txBox="1"/>
          <p:nvPr/>
        </p:nvSpPr>
        <p:spPr>
          <a:xfrm>
            <a:off x="923144" y="2660680"/>
            <a:ext cx="5240718" cy="990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000000"/>
              </a:buClr>
              <a:buSzPts val="1600"/>
            </a:pPr>
            <a:r>
              <a:rPr lang="pl-PL" sz="2000" b="1" kern="0" dirty="0">
                <a:solidFill>
                  <a:srgbClr val="002060"/>
                </a:solidFill>
                <a:latin typeface="Poppins"/>
                <a:cs typeface="Poppins"/>
                <a:sym typeface="Poppins"/>
              </a:rPr>
              <a:t>Rekomendacje </a:t>
            </a:r>
            <a:r>
              <a:rPr lang="pl-PL" sz="2000" b="1" kern="0" dirty="0" err="1">
                <a:solidFill>
                  <a:srgbClr val="002060"/>
                </a:solidFill>
                <a:latin typeface="Poppins"/>
                <a:cs typeface="Poppins"/>
                <a:sym typeface="Poppins"/>
              </a:rPr>
              <a:t>ASBiR</a:t>
            </a:r>
            <a:r>
              <a:rPr lang="pl-PL" sz="2000" b="1" kern="0" dirty="0">
                <a:solidFill>
                  <a:srgbClr val="002060"/>
                </a:solidFill>
                <a:latin typeface="Poppins"/>
                <a:cs typeface="Poppins"/>
                <a:sym typeface="Poppins"/>
              </a:rPr>
              <a:t> dotyczące poprawy sytuacji osób różnorodnych płciowo w polskich uczelniach wyższych</a:t>
            </a:r>
            <a:endParaRPr sz="2000" b="1" dirty="0">
              <a:solidFill>
                <a:schemeClr val="dk1"/>
              </a:solidFill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53" name="Google Shape;53;p8"/>
          <p:cNvCxnSpPr/>
          <p:nvPr/>
        </p:nvCxnSpPr>
        <p:spPr>
          <a:xfrm>
            <a:off x="621842" y="4081781"/>
            <a:ext cx="9172190" cy="1063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" name="Google Shape;64;p9">
            <a:extLst>
              <a:ext uri="{FF2B5EF4-FFF2-40B4-BE49-F238E27FC236}">
                <a16:creationId xmlns:a16="http://schemas.microsoft.com/office/drawing/2014/main" id="{1A72B6FD-3117-DA49-A5FD-C690C77F7E6A}"/>
              </a:ext>
            </a:extLst>
          </p:cNvPr>
          <p:cNvSpPr txBox="1"/>
          <p:nvPr/>
        </p:nvSpPr>
        <p:spPr>
          <a:xfrm>
            <a:off x="274025" y="4536486"/>
            <a:ext cx="5965371" cy="7249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endParaRPr lang="en-GB" sz="1600" dirty="0">
              <a:solidFill>
                <a:schemeClr val="dk1"/>
              </a:solidFill>
              <a:latin typeface="Poppins" charset="-18"/>
              <a:ea typeface="Roboto Light"/>
              <a:cs typeface="Poppins" charset="-18"/>
              <a:sym typeface="Roboto Light"/>
            </a:endParaRPr>
          </a:p>
          <a:p>
            <a:endParaRPr lang="en-GB" sz="2000" dirty="0">
              <a:solidFill>
                <a:schemeClr val="dk1"/>
              </a:solidFill>
              <a:ea typeface="Roboto Light"/>
              <a:cs typeface="Roboto Light"/>
              <a:sym typeface="Roboto Light"/>
            </a:endParaRPr>
          </a:p>
          <a:p>
            <a:endParaRPr lang="en-GB" sz="2000" dirty="0">
              <a:solidFill>
                <a:schemeClr val="dk1"/>
              </a:solidFill>
              <a:ea typeface="Roboto Light"/>
              <a:cs typeface="Roboto Light"/>
              <a:sym typeface="Roboto Light"/>
            </a:endParaRPr>
          </a:p>
        </p:txBody>
      </p:sp>
      <p:pic>
        <p:nvPicPr>
          <p:cNvPr id="1026" name="Picture 2" descr="ASBIR">
            <a:hlinkClick r:id="rId3"/>
            <a:extLst>
              <a:ext uri="{FF2B5EF4-FFF2-40B4-BE49-F238E27FC236}">
                <a16:creationId xmlns:a16="http://schemas.microsoft.com/office/drawing/2014/main" id="{F58C1A19-2D62-2682-0D6B-63C71E441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000" y="247826"/>
            <a:ext cx="3107000" cy="31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8CE7F3AA-1B70-F356-1C88-C5ADA9FBCA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5163" y="0"/>
            <a:ext cx="5715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454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31607" y="1147368"/>
            <a:ext cx="10515600" cy="4365917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5. Dane w systemach elektronicznych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Dla osób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transpłciowych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bardzo ważne jest, by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preferowane dane osobowe były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zapisywane prawidłowo także w systemach elektronicznych uczelni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, co w przypadku osób studiujących daje możliwość generowania list obecności uwzględniających dane preferowane. Możliwość taką daje tzw.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nakładka tożsamościowa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używana w Uniwersyteckim Systemie Obsługi Studiów (USOS) rozwijanym przez Międzyuniwersyteckie Centrum Informatyzacji (MUCI). Zastosowanie „nakładki” powinno być wprowadzane we wszystkich uczelniach korzystających z USOS, a w uczelniach, które stosują inne systemy powinny być wprowadzane jej odpowiedniki.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Należy jednocześnie zaznaczyć, że zgodnie z wymogami obowiązującego prawa, dokumentacja pracownicza lub dokumentacja związana z tokiem studiów musi być prowadzona w oparciu o dane urzędowe.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47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31607" y="1147368"/>
            <a:ext cx="10515600" cy="4365917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b="1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6. Wewnętrzne instytucje wsparcia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charset="-18"/>
              <a:cs typeface="Poppins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W każdej uczelni </a:t>
            </a:r>
            <a:r>
              <a:rPr lang="pl-PL" sz="1800" b="1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powinna istnieć funkcja, stanowisko lub dział mające w zakresie swoich obowiązków praktyczne wsparcie osób transpłciowych i niebinarnych</a:t>
            </a:r>
            <a:r>
              <a:rPr lang="pl-PL" sz="1800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, w tym także działania monitorujące lub interwencyjne. Upoważniona do tego osoba lub osoby powinny być przygotowane merytorycznie do zajmowania się zgłaszanymi do nich sprawami.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charset="-18"/>
              <a:cs typeface="Poppins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Istotne jest, by była to kompetencja nie tylko przypisana zwyczajowo, lecz zapisana w stosownym dokumencie. Należy także zadbać o </a:t>
            </a:r>
            <a:r>
              <a:rPr lang="pl-PL" sz="1800" b="1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widoczność tej osoby lub działu wśród osób pracujących i studiujących</a:t>
            </a:r>
            <a:r>
              <a:rPr lang="pl-PL" sz="1800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, w tym także wśród osób dopiero rozpoczynających studia, by wiedziały, gdzie szukać informacji i wsparcia.</a:t>
            </a:r>
            <a:endParaRPr lang="pl-PL" sz="1800" dirty="0">
              <a:latin typeface="Poppins" charset="-18"/>
              <a:ea typeface="Calibri" panose="020F0502020204030204" pitchFamily="34" charset="0"/>
              <a:cs typeface="Poppins" charset="-18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317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31607" y="1147368"/>
            <a:ext cx="10515600" cy="4365917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7. Szkolenie i informowanie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O istniejących rozwiązaniach dotyczących osób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transpłciowych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i niebinarnych trzeba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jak najszerzej informować całą wspólnotę akademicką, a także osoby kandydujące na studia. 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Te ostatnie często w wyborze miejsca swojej edukacji szukają uczelni przyjaznej, w której będą mogły czuć się bezpiecznie.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Dobrą praktyką jest także oferowanie dostępnych dla wszystkich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szkoleń poświęconych tematyce potrzeb osób </a:t>
            </a:r>
            <a:r>
              <a:rPr lang="pl-PL" sz="1800" b="1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transpłciowych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i niebinarnych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, ze szczególnym uwzględnieniem szkoleń dla osób pełniących funkcje kierownicze i dla osób prowadzących zajęcia.</a:t>
            </a: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041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31607" y="1147368"/>
            <a:ext cx="10515600" cy="4365917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8. Troska o osoby pracujące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Większość osób różnorodnych płciowo w polskich uczelniach to osoby studiujące,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nie można jednakże zapominać o potrzebach osób pracujących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. Bywa, że osoby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transpłciowe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i niebinarne zatrudnione w uczelni nie mówią nikomu w pracy o swojej tożsamości płciowej. Nie robią tego, gdyż uważają, że atmosfera w uczelni temu nie sprzyja, obawiają się braku zrozumienia u przełożonych, koleżanek i kolegów lub władz akademickich.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W przypadku osób pracujących jednym z ważnych wyzwań na przyszłość będzie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wypracowanie rozwiązań pozwalających na wpisywanie danych zgodnych z tożsamością płciową w elektronicznych systemach obsługi zatrudnienia i raportowania dorobku naukowego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.</a:t>
            </a: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545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31607" y="1147368"/>
            <a:ext cx="10515600" cy="4365917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Podsumowanie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Uczelnie wyższe wywierają istotny wpływ na standardy moralne obowiązujące w życiu publicznym. Mając na uwadze troskę o te standardy władze uniwersyteckie powinny dbać o jak najlepsze warunki studiów i pracy wszystkich osób tworzących wspólnotę akademicką bez względu na ich tożsamość płciową.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Tworzenie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inkluzywnych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wspólnot akademickich, opartych na dostrzeganiu potrzeb mniejszości, pozwala zapewnić poczucie bezpieczeństwa i szacunku osobom o zróżnicowanych tożsamościach, przyczyniając się do zwiększenia ich zaangażowania w życie uczelni, w tym w edukację i pracę na jej rzecz.</a:t>
            </a: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7955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6864" y="4623248"/>
            <a:ext cx="10515600" cy="1617955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Rekomendacje ASBiR dotyczących poprawy sytuacji osób różnorodnych płciowo w polskich uczelniach wyższych zostały zaprezentowane przez przedstawicieli Akademickiej Sieci Bezpieczeństwa i Równości 9 czerwca 2025 r. podczas konferencji w Ministerstwie Nauki i Szkolnictwa Wyższego z udziałem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wiceministry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Karoliny Zioło-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Pużuk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4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1600" b="0" i="0" dirty="0">
              <a:solidFill>
                <a:srgbClr val="222222"/>
              </a:solidFill>
              <a:effectLst/>
              <a:latin typeface="+mn-lt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effectLst/>
              <a:latin typeface="+mn-lt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83D09F2-F634-47A2-9C69-679008DB33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6164" y="365127"/>
            <a:ext cx="5896999" cy="393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30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pl-PL" sz="2400" b="1" kern="0" dirty="0">
                <a:solidFill>
                  <a:srgbClr val="002060"/>
                </a:solidFill>
                <a:latin typeface="Poppins"/>
                <a:ea typeface="Poppins"/>
                <a:cs typeface="Poppins"/>
                <a:sym typeface="Poppins"/>
              </a:rPr>
              <a:t>Kim są osoby zróżnicowane płciowo na polskich uczelniach?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199" y="1811045"/>
            <a:ext cx="10582469" cy="4365917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Osoby zróżnicowane płciowo to niejednorodna grupa stanowiąca część wspólnoty akademickiej.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Są to zarówno osoby studiujące, przygotowujące rozprawy doktorskie, jak i zatrudnione w uczelniach wyższych. Należą do niej osoby o różnej płciowej cielesności, tożsamościach (w tym niebinarnych i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transpłciowych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), różnie wyrażające swoją płciowość. Niektóre są w procesie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tranzycji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prawnej lub medycznej, lub ją rozważają.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Różnorodność sytuacji osobistych implikuje zróżnicowane potrzeby tej grupy w środowisku akademickim. Ich rozpoznanie i odpowiedź na nie wymaga indywidualnego i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intersekcjonalnego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podejścia biorącego pod uwagę m.in. rolę w strukturze uczelni, status ekonomiczny, wiek, stan zdrowia i inne cechy.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4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4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1600" b="0" i="0" dirty="0">
              <a:solidFill>
                <a:srgbClr val="222222"/>
              </a:solidFill>
              <a:effectLst/>
              <a:latin typeface="+mn-lt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sz="2400" dirty="0">
              <a:effectLst/>
              <a:latin typeface="+mn-lt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3788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15000"/>
              </a:lnSpc>
            </a:pPr>
            <a:r>
              <a:rPr lang="pl-PL" sz="24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Potrzeby osób różnorodnych płciowo - kluczowe kwestie 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11045"/>
            <a:ext cx="10515600" cy="4365917"/>
          </a:xfrm>
        </p:spPr>
        <p:txBody>
          <a:bodyPr/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Szczegółowe potrzeby osób różnorodnych płciowo są zależne od ich konkretnych sytuacji życiowych. Rozpoznanie tych potrzeb wymaga otwartości i wyjścia poza schematy: usłyszenia tego, co każda z osób ma  do powiedzenia.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W kontekście akademickim dają się zauważyć powtarzalnej kwestie, do których należą m.in.: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285750" lvl="0" indent="-28575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Font typeface="Arial" panose="020B0604020202020204" pitchFamily="34" charset="0"/>
              <a:buChar char="•"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potrzeba używania w komunikacji nieoficjalnej i oficjalnej (w tym także w systemach elektronicznych) preferowanych danych osobowych oraz preferowanego rodzaju gramatycznego zaimków i końcówek fleksyjnych,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285750" lvl="0" indent="-28575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Font typeface="Arial" panose="020B0604020202020204" pitchFamily="34" charset="0"/>
              <a:buChar char="•"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potrzeba wsparcia w funkcjonowaniu zgodnym z tożsamością płciową w codziennym życiu w uczelni (np. w zakresie dostępu do łazienek, organizacji zajęć WF, zakwaterowania w akademikach itp.).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817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37532" y="365127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</a:pPr>
            <a:r>
              <a:rPr lang="pl-PL" sz="23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Rekomendacje dotyczące poprawy sytuacji osób różnorodnych </a:t>
            </a:r>
            <a:br>
              <a:rPr lang="pl-PL" sz="23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</a:br>
            <a:r>
              <a:rPr lang="pl-PL" sz="23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płciowo w polskich uczelniach wyższych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11045"/>
            <a:ext cx="10515600" cy="4365917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4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Font typeface="Arial"/>
              <a:buAutoNum type="arabicPeriod"/>
            </a:pP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Dialog i włączanie osób różnorodnych płciowo w procesy decyzyjne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Rozwiązania służące poprawie sytuacji osób transpłciowych i niebinarnych należy tworzyć i rozwijać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we współpracy przede wszystkim z nimi samymi, wsłuchując się w ich opinie i wskazówki.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Wewnątrz uniwersyteckie rozwiązania dotyczące osób różnorodnych płciowo nie mogą być – nawet z najlepszymi intencjami – narzucane, lecz powinny powstawać w dialogu i z poszanowaniem podmiotowości samych zainteresowanych.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Działać należy nie tylko dla nich, ale przede wszystkim z nimi.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4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17838" y="1164664"/>
            <a:ext cx="10735962" cy="4751299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2. Tworzenie przyjaznej atmosfery i zwiększanie widzialności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Obowiązkiem władz akademickich jest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tworzenie atmosfery pracy i studiów przyjaznej wszystkim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. Wyłączanie kogokolwiek ze starań o to, by czuć się dobrze w murach uczelni jest formą dyskryminacji.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Tworzeniu atmosfery przyjaznej wobec osób transpłciowych i niebinarnych służy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zwiększanie ich widzialności, otwarte mówienie o różnorodności wewnątrzuczelnianej, publiczne zwracanie uwagi na ich potrzeby oraz wspólne rozwiązywanie ich problemów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. Należy mówić i pisać o sprawach osób różnorodnych płciowo otwarcie przy okazji różnych wydarzeń akademickich, na stronach internetowych uczelni (w tym także w zakładce z informacjami dla kandydatów) czy w uniwersyteckich mediach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społecznościowych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.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Sposobem na tworzenie przyjaznej atmosfery jest także używanie w wypowiedziach przedstawicieli władz akademickich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języka </a:t>
            </a:r>
            <a:r>
              <a:rPr lang="pl-PL" sz="1800" b="1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inkluzywnego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⮚"/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000000"/>
              </a:solidFill>
              <a:effectLst/>
              <a:latin typeface="Noto Sans Symbols"/>
              <a:ea typeface="Noto Sans Symbols"/>
              <a:cs typeface="Noto Sans Symbols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985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31607" y="1147368"/>
            <a:ext cx="10515600" cy="4365917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3. Zawieranie zasad dot. osób różnorodnych płciowo w dokumentach uczelni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b="1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Informacje i zasady dotyczące uczestnictwa osób trans i niebinarnych w życiu uczelni powinny być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sformułowane na piśmie w stosownych dokumentach (np. w procedurze antydyskryminacyjnej, regulaminie studiów, zasadach używania języka </a:t>
            </a:r>
            <a:r>
              <a:rPr lang="pl-PL" sz="1800" b="1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inkluzywnego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itd.) 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podkreślających znaczenie przeciwdziałania dyskryminacji ze względu na tożsamość płciową.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Spisanie zasad umożliwia powoływanie się na nie w różnych jednostkach organizacyjnych uczelni bez potrzeby poszukiwania za każdym razem na nowo rozwiązania, gdy już ono istnieje.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607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31607" y="1147368"/>
            <a:ext cx="10515600" cy="4365917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b="1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Dokumenty te powinny dotyczyć m.in.: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b="1" kern="0" dirty="0">
              <a:solidFill>
                <a:srgbClr val="002060"/>
              </a:solidFill>
              <a:latin typeface="Poppins" charset="-18"/>
              <a:cs typeface="Poppins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1. określenia uczelni jako instytucji włączającej i przeciwdziałającej dyskryminacji;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charset="-18"/>
              <a:cs typeface="Poppins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2. używania wskazanych przez zainteresowane osoby danych osobowych i form gramatycznych w codziennych kontaktach z innymi osobami pracującymi i studiującymi;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charset="-18"/>
              <a:cs typeface="Poppins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3. ustanowienia jasnej procedury dotyczącej korekty tychże danych w systemach elektronicznych uczelni;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charset="-18"/>
              <a:cs typeface="Poppins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charset="-18"/>
                <a:cs typeface="Poppins" charset="-18"/>
                <a:sym typeface="Arial"/>
              </a:rPr>
              <a:t>4. ustanowienia lub wskazania osoby lub działu zajmującego się wsparciem osób różnorodnych płciowo.</a:t>
            </a:r>
            <a:endParaRPr lang="pl-PL" sz="1800" dirty="0">
              <a:effectLst/>
              <a:latin typeface="Poppins" charset="-18"/>
              <a:ea typeface="Calibri" panose="020F0502020204030204" pitchFamily="34" charset="0"/>
              <a:cs typeface="Poppins" charset="-18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393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31607" y="1147368"/>
            <a:ext cx="10515600" cy="4365917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4. Przeciwdziałanie dyskryminacji w komunikacji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Dla osób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transpłciowych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i niebinarnych szczególnie bolesny jest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misgendering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 i </a:t>
            </a:r>
            <a:r>
              <a:rPr lang="pl-PL" sz="1800" kern="0" dirty="0" err="1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deadnaming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. Uczelnia powinna w jasny sposób, w zaleceniach sformułowanych na piśmie,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promować stosowanie zaimków i imion wskazywanych przez zainteresowane osoby zawsze, gdy jest to możliwe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, w szczególności w codziennej komunikacji. 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Należy jednocześnie zaznaczyć, że zgodnie z wymogami obowiązującego prawa, dokumentacja pracownicza lub dokumentacja związana z tokiem studiów musi być prowadzona w oparciu o dane urzędowe.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Uczelnia powinna także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aktywnie przeciwdziałać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, a gdy jest to potrzebne – także </a:t>
            </a:r>
            <a:r>
              <a:rPr lang="pl-PL" sz="1800" b="1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zdecydowanie i konsekwentnie reagować na przemoc werbalną</a:t>
            </a:r>
            <a:r>
              <a:rPr lang="pl-PL" sz="1800" kern="0" dirty="0">
                <a:solidFill>
                  <a:srgbClr val="002060"/>
                </a:solidFill>
                <a:latin typeface="Poppins" panose="00000500000000000000" pitchFamily="2" charset="-18"/>
                <a:cs typeface="Poppins" panose="00000500000000000000" pitchFamily="2" charset="-18"/>
                <a:sym typeface="Arial"/>
              </a:rPr>
              <a:t>, której doświadczają osoby transpłciowe i niebinarne. Przemoc nigdy nie jest niewinna i komunikacja w murach uczelni powinna być zawsze od niej wolna.</a:t>
            </a: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Tx/>
              <a:buNone/>
            </a:pPr>
            <a:endParaRPr lang="pl-PL" sz="1800" kern="0" dirty="0">
              <a:solidFill>
                <a:srgbClr val="002060"/>
              </a:solidFill>
              <a:latin typeface="Poppins" panose="00000500000000000000" pitchFamily="2" charset="-18"/>
              <a:cs typeface="Poppins" panose="00000500000000000000" pitchFamily="2" charset="-18"/>
              <a:sym typeface="Arial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pl-PL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ASBIR">
            <a:hlinkClick r:id="rId2"/>
            <a:extLst>
              <a:ext uri="{FF2B5EF4-FFF2-40B4-BE49-F238E27FC236}">
                <a16:creationId xmlns:a16="http://schemas.microsoft.com/office/drawing/2014/main" id="{042EE3BC-E685-7E3E-6FAB-50DE74C42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365127"/>
            <a:ext cx="1206498" cy="120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42304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5189</TotalTime>
  <Words>1276</Words>
  <Application>Microsoft Office PowerPoint</Application>
  <PresentationFormat>Panoramiczny</PresentationFormat>
  <Paragraphs>98</Paragraphs>
  <Slides>14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Noto Sans Symbols</vt:lpstr>
      <vt:lpstr>Poppins</vt:lpstr>
      <vt:lpstr>Roboto Light</vt:lpstr>
      <vt:lpstr>Roboto Medium</vt:lpstr>
      <vt:lpstr>Motyw pakietu Office</vt:lpstr>
      <vt:lpstr>Prezentacja programu PowerPoint</vt:lpstr>
      <vt:lpstr>Prezentacja programu PowerPoint</vt:lpstr>
      <vt:lpstr>Kim są osoby zróżnicowane płciowo na polskich uczelniach?</vt:lpstr>
      <vt:lpstr>Potrzeby osób różnorodnych płciowo - kluczowe kwestie </vt:lpstr>
      <vt:lpstr>Rekomendacje dotyczące poprawy sytuacji osób różnorodnych  płciowo w polskich uczelniach wyższych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Julia Kubisa</dc:creator>
  <cp:lastModifiedBy>Magdalena Miksa</cp:lastModifiedBy>
  <cp:revision>90</cp:revision>
  <cp:lastPrinted>2024-04-16T11:25:57Z</cp:lastPrinted>
  <dcterms:created xsi:type="dcterms:W3CDTF">2021-04-20T16:04:23Z</dcterms:created>
  <dcterms:modified xsi:type="dcterms:W3CDTF">2025-09-16T06:57:20Z</dcterms:modified>
</cp:coreProperties>
</file>