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656" r:id="rId2"/>
  </p:sldMasterIdLst>
  <p:notesMasterIdLst>
    <p:notesMasterId r:id="rId39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</p:sldIdLst>
  <p:sldSz cx="9144000" cy="6858000" type="screen4x3"/>
  <p:notesSz cx="6797675" cy="9928225"/>
  <p:embeddedFontLst>
    <p:embeddedFont>
      <p:font typeface="Calibri" panose="020F0502020204030204" pitchFamily="34" charset="0"/>
      <p:regular r:id="rId40"/>
      <p:bold r:id="rId41"/>
      <p:italic r:id="rId42"/>
      <p:boldItalic r:id="rId43"/>
    </p:embeddedFont>
    <p:embeddedFont>
      <p:font typeface="Roboto" panose="02000000000000000000" pitchFamily="2" charset="0"/>
      <p:regular r:id="rId44"/>
      <p:bold r:id="rId45"/>
      <p:italic r:id="rId46"/>
      <p:boldItalic r:id="rId47"/>
    </p:embeddedFont>
    <p:embeddedFont>
      <p:font typeface="Roboto Light" panose="02000000000000000000" pitchFamily="2" charset="0"/>
      <p:regular r:id="rId48"/>
      <p:bold r:id="rId49"/>
      <p:italic r:id="rId50"/>
      <p:boldItalic r:id="rId51"/>
    </p:embeddedFont>
    <p:embeddedFont>
      <p:font typeface="Roboto Medium" panose="02000000000000000000" pitchFamily="2" charset="0"/>
      <p:regular r:id="rId52"/>
      <p:bold r:id="rId53"/>
      <p:italic r:id="rId54"/>
      <p:boldItalic r:id="rId5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657">
          <p15:clr>
            <a:srgbClr val="A4A3A4"/>
          </p15:clr>
        </p15:guide>
      </p15:sldGuideLst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56" roundtripDataSignature="AMtx7mhQ1lK9ar19aE/fs27rqaMnLVPmm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1530" y="54"/>
      </p:cViewPr>
      <p:guideLst>
        <p:guide orient="horz" pos="2160"/>
        <p:guide pos="365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font" Target="fonts/font3.fntdata"/><Relationship Id="rId47" Type="http://schemas.openxmlformats.org/officeDocument/2006/relationships/font" Target="fonts/font8.fntdata"/><Relationship Id="rId50" Type="http://schemas.openxmlformats.org/officeDocument/2006/relationships/font" Target="fonts/font11.fntdata"/><Relationship Id="rId55" Type="http://schemas.openxmlformats.org/officeDocument/2006/relationships/font" Target="fonts/font16.fntdata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font" Target="fonts/font1.fntdata"/><Relationship Id="rId45" Type="http://schemas.openxmlformats.org/officeDocument/2006/relationships/font" Target="fonts/font6.fntdata"/><Relationship Id="rId53" Type="http://schemas.openxmlformats.org/officeDocument/2006/relationships/font" Target="fonts/font14.fntdata"/><Relationship Id="rId58" Type="http://schemas.openxmlformats.org/officeDocument/2006/relationships/viewProps" Target="viewProps.xml"/><Relationship Id="rId5" Type="http://schemas.openxmlformats.org/officeDocument/2006/relationships/slide" Target="slides/slide3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font" Target="fonts/font4.fntdata"/><Relationship Id="rId48" Type="http://schemas.openxmlformats.org/officeDocument/2006/relationships/font" Target="fonts/font9.fntdata"/><Relationship Id="rId56" Type="http://customschemas.google.com/relationships/presentationmetadata" Target="metadata"/><Relationship Id="rId8" Type="http://schemas.openxmlformats.org/officeDocument/2006/relationships/slide" Target="slides/slide6.xml"/><Relationship Id="rId51" Type="http://schemas.openxmlformats.org/officeDocument/2006/relationships/font" Target="fonts/font12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font" Target="fonts/font7.fntdata"/><Relationship Id="rId59" Type="http://schemas.openxmlformats.org/officeDocument/2006/relationships/theme" Target="theme/theme1.xml"/><Relationship Id="rId20" Type="http://schemas.openxmlformats.org/officeDocument/2006/relationships/slide" Target="slides/slide18.xml"/><Relationship Id="rId41" Type="http://schemas.openxmlformats.org/officeDocument/2006/relationships/font" Target="fonts/font2.fntdata"/><Relationship Id="rId54" Type="http://schemas.openxmlformats.org/officeDocument/2006/relationships/font" Target="fonts/font1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font" Target="fonts/font10.fntdata"/><Relationship Id="rId57" Type="http://schemas.openxmlformats.org/officeDocument/2006/relationships/presProps" Target="presProps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font" Target="fonts/font5.fntdata"/><Relationship Id="rId52" Type="http://schemas.openxmlformats.org/officeDocument/2006/relationships/font" Target="fonts/font13.fntdata"/><Relationship Id="rId6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46400" cy="498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49688" y="0"/>
            <a:ext cx="2946400" cy="498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1165225" y="1241425"/>
            <a:ext cx="44672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79450" y="4778375"/>
            <a:ext cx="5438775" cy="3908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9429750"/>
            <a:ext cx="2946400" cy="498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49688" y="9429750"/>
            <a:ext cx="2946400" cy="498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pl-PL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65225" y="1241425"/>
            <a:ext cx="44672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8" name="Google Shape;88;p1:notes"/>
          <p:cNvSpPr txBox="1">
            <a:spLocks noGrp="1"/>
          </p:cNvSpPr>
          <p:nvPr>
            <p:ph type="body" idx="1"/>
          </p:nvPr>
        </p:nvSpPr>
        <p:spPr>
          <a:xfrm>
            <a:off x="679450" y="4778375"/>
            <a:ext cx="5438775" cy="3908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9" name="Google Shape;89;p1:notes"/>
          <p:cNvSpPr txBox="1">
            <a:spLocks noGrp="1"/>
          </p:cNvSpPr>
          <p:nvPr>
            <p:ph type="sldNum" idx="12"/>
          </p:nvPr>
        </p:nvSpPr>
        <p:spPr>
          <a:xfrm>
            <a:off x="3849688" y="9429750"/>
            <a:ext cx="2946400" cy="498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pl-PL"/>
              <a:t>1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65225" y="1241425"/>
            <a:ext cx="44672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4" name="Google Shape;174;p3:notes"/>
          <p:cNvSpPr txBox="1">
            <a:spLocks noGrp="1"/>
          </p:cNvSpPr>
          <p:nvPr>
            <p:ph type="body" idx="1"/>
          </p:nvPr>
        </p:nvSpPr>
        <p:spPr>
          <a:xfrm>
            <a:off x="679450" y="4778375"/>
            <a:ext cx="5438775" cy="3908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75" name="Google Shape;175;p3:notes"/>
          <p:cNvSpPr txBox="1">
            <a:spLocks noGrp="1"/>
          </p:cNvSpPr>
          <p:nvPr>
            <p:ph type="sldNum" idx="12"/>
          </p:nvPr>
        </p:nvSpPr>
        <p:spPr>
          <a:xfrm>
            <a:off x="3849688" y="9429750"/>
            <a:ext cx="2946400" cy="498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pl-PL"/>
              <a:t>10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372d80ae461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65225" y="1241425"/>
            <a:ext cx="4467300" cy="3349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3" name="Google Shape;183;g372d80ae461_0_9:notes"/>
          <p:cNvSpPr txBox="1">
            <a:spLocks noGrp="1"/>
          </p:cNvSpPr>
          <p:nvPr>
            <p:ph type="body" idx="1"/>
          </p:nvPr>
        </p:nvSpPr>
        <p:spPr>
          <a:xfrm>
            <a:off x="679450" y="4778375"/>
            <a:ext cx="5438700" cy="390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84" name="Google Shape;184;g372d80ae461_0_9:notes"/>
          <p:cNvSpPr txBox="1">
            <a:spLocks noGrp="1"/>
          </p:cNvSpPr>
          <p:nvPr>
            <p:ph type="sldNum" idx="12"/>
          </p:nvPr>
        </p:nvSpPr>
        <p:spPr>
          <a:xfrm>
            <a:off x="3849688" y="9429750"/>
            <a:ext cx="2946300" cy="49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pl-PL"/>
              <a:t>11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372d80ae461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65225" y="1241425"/>
            <a:ext cx="4467300" cy="3349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9" name="Google Shape;199;g372d80ae461_0_23:notes"/>
          <p:cNvSpPr txBox="1">
            <a:spLocks noGrp="1"/>
          </p:cNvSpPr>
          <p:nvPr>
            <p:ph type="body" idx="1"/>
          </p:nvPr>
        </p:nvSpPr>
        <p:spPr>
          <a:xfrm>
            <a:off x="679450" y="4778375"/>
            <a:ext cx="5438700" cy="390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00" name="Google Shape;200;g372d80ae461_0_23:notes"/>
          <p:cNvSpPr txBox="1">
            <a:spLocks noGrp="1"/>
          </p:cNvSpPr>
          <p:nvPr>
            <p:ph type="sldNum" idx="12"/>
          </p:nvPr>
        </p:nvSpPr>
        <p:spPr>
          <a:xfrm>
            <a:off x="3849688" y="9429750"/>
            <a:ext cx="2946300" cy="49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pl-PL"/>
              <a:t>12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g372d80ae461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65225" y="1241425"/>
            <a:ext cx="4467300" cy="3349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4" name="Google Shape;214;g372d80ae461_0_30:notes"/>
          <p:cNvSpPr txBox="1">
            <a:spLocks noGrp="1"/>
          </p:cNvSpPr>
          <p:nvPr>
            <p:ph type="body" idx="1"/>
          </p:nvPr>
        </p:nvSpPr>
        <p:spPr>
          <a:xfrm>
            <a:off x="679450" y="4778375"/>
            <a:ext cx="5438700" cy="390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15" name="Google Shape;215;g372d80ae461_0_30:notes"/>
          <p:cNvSpPr txBox="1">
            <a:spLocks noGrp="1"/>
          </p:cNvSpPr>
          <p:nvPr>
            <p:ph type="sldNum" idx="12"/>
          </p:nvPr>
        </p:nvSpPr>
        <p:spPr>
          <a:xfrm>
            <a:off x="3849688" y="9429750"/>
            <a:ext cx="2946300" cy="49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pl-PL"/>
              <a:t>13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65225" y="1241425"/>
            <a:ext cx="44672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7" name="Google Shape;227;p14:notes"/>
          <p:cNvSpPr txBox="1">
            <a:spLocks noGrp="1"/>
          </p:cNvSpPr>
          <p:nvPr>
            <p:ph type="body" idx="1"/>
          </p:nvPr>
        </p:nvSpPr>
        <p:spPr>
          <a:xfrm>
            <a:off x="679450" y="4778375"/>
            <a:ext cx="5438775" cy="3908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28" name="Google Shape;228;p14:notes"/>
          <p:cNvSpPr txBox="1">
            <a:spLocks noGrp="1"/>
          </p:cNvSpPr>
          <p:nvPr>
            <p:ph type="sldNum" idx="12"/>
          </p:nvPr>
        </p:nvSpPr>
        <p:spPr>
          <a:xfrm>
            <a:off x="3849688" y="9429750"/>
            <a:ext cx="2946400" cy="498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pl-PL"/>
              <a:t>14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g372d80ae461_0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65225" y="1241425"/>
            <a:ext cx="4467300" cy="3349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0" name="Google Shape;240;g372d80ae461_0_37:notes"/>
          <p:cNvSpPr txBox="1">
            <a:spLocks noGrp="1"/>
          </p:cNvSpPr>
          <p:nvPr>
            <p:ph type="body" idx="1"/>
          </p:nvPr>
        </p:nvSpPr>
        <p:spPr>
          <a:xfrm>
            <a:off x="679450" y="4778375"/>
            <a:ext cx="5438700" cy="390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41" name="Google Shape;241;g372d80ae461_0_37:notes"/>
          <p:cNvSpPr txBox="1">
            <a:spLocks noGrp="1"/>
          </p:cNvSpPr>
          <p:nvPr>
            <p:ph type="sldNum" idx="12"/>
          </p:nvPr>
        </p:nvSpPr>
        <p:spPr>
          <a:xfrm>
            <a:off x="3849688" y="9429750"/>
            <a:ext cx="2946300" cy="49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pl-PL"/>
              <a:t>15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g363bf091b43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65225" y="1241425"/>
            <a:ext cx="4467300" cy="3349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5" name="Google Shape;255;g363bf091b43_0_20:notes"/>
          <p:cNvSpPr txBox="1">
            <a:spLocks noGrp="1"/>
          </p:cNvSpPr>
          <p:nvPr>
            <p:ph type="body" idx="1"/>
          </p:nvPr>
        </p:nvSpPr>
        <p:spPr>
          <a:xfrm>
            <a:off x="679450" y="4778375"/>
            <a:ext cx="5438700" cy="390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56" name="Google Shape;256;g363bf091b43_0_20:notes"/>
          <p:cNvSpPr txBox="1">
            <a:spLocks noGrp="1"/>
          </p:cNvSpPr>
          <p:nvPr>
            <p:ph type="sldNum" idx="12"/>
          </p:nvPr>
        </p:nvSpPr>
        <p:spPr>
          <a:xfrm>
            <a:off x="3849688" y="9429750"/>
            <a:ext cx="2946300" cy="49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pl-PL"/>
              <a:t>16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g372d80ae461_0_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65225" y="1241425"/>
            <a:ext cx="4467300" cy="3349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8" name="Google Shape;268;g372d80ae461_0_44:notes"/>
          <p:cNvSpPr txBox="1">
            <a:spLocks noGrp="1"/>
          </p:cNvSpPr>
          <p:nvPr>
            <p:ph type="body" idx="1"/>
          </p:nvPr>
        </p:nvSpPr>
        <p:spPr>
          <a:xfrm>
            <a:off x="679450" y="4778375"/>
            <a:ext cx="5438700" cy="390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69" name="Google Shape;269;g372d80ae461_0_44:notes"/>
          <p:cNvSpPr txBox="1">
            <a:spLocks noGrp="1"/>
          </p:cNvSpPr>
          <p:nvPr>
            <p:ph type="sldNum" idx="12"/>
          </p:nvPr>
        </p:nvSpPr>
        <p:spPr>
          <a:xfrm>
            <a:off x="3849688" y="9429750"/>
            <a:ext cx="2946300" cy="49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pl-PL"/>
              <a:t>17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65225" y="1241425"/>
            <a:ext cx="44672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6" name="Google Shape;286;p13:notes"/>
          <p:cNvSpPr txBox="1">
            <a:spLocks noGrp="1"/>
          </p:cNvSpPr>
          <p:nvPr>
            <p:ph type="body" idx="1"/>
          </p:nvPr>
        </p:nvSpPr>
        <p:spPr>
          <a:xfrm>
            <a:off x="679450" y="4778375"/>
            <a:ext cx="5438775" cy="3908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87" name="Google Shape;287;p13:notes"/>
          <p:cNvSpPr txBox="1">
            <a:spLocks noGrp="1"/>
          </p:cNvSpPr>
          <p:nvPr>
            <p:ph type="sldNum" idx="12"/>
          </p:nvPr>
        </p:nvSpPr>
        <p:spPr>
          <a:xfrm>
            <a:off x="3849688" y="9429750"/>
            <a:ext cx="2946400" cy="498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pl-PL"/>
              <a:t>18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g372d80ae461_0_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65225" y="1241425"/>
            <a:ext cx="4467300" cy="3349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4" name="Google Shape;294;g372d80ae461_0_61:notes"/>
          <p:cNvSpPr txBox="1">
            <a:spLocks noGrp="1"/>
          </p:cNvSpPr>
          <p:nvPr>
            <p:ph type="body" idx="1"/>
          </p:nvPr>
        </p:nvSpPr>
        <p:spPr>
          <a:xfrm>
            <a:off x="679450" y="4778375"/>
            <a:ext cx="5438700" cy="390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95" name="Google Shape;295;g372d80ae461_0_61:notes"/>
          <p:cNvSpPr txBox="1">
            <a:spLocks noGrp="1"/>
          </p:cNvSpPr>
          <p:nvPr>
            <p:ph type="sldNum" idx="12"/>
          </p:nvPr>
        </p:nvSpPr>
        <p:spPr>
          <a:xfrm>
            <a:off x="3849688" y="9429750"/>
            <a:ext cx="2946300" cy="49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pl-PL"/>
              <a:t>19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372d59f7e1c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65225" y="1241425"/>
            <a:ext cx="4467300" cy="3349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0" name="Google Shape;100;g372d59f7e1c_0_3:notes"/>
          <p:cNvSpPr txBox="1">
            <a:spLocks noGrp="1"/>
          </p:cNvSpPr>
          <p:nvPr>
            <p:ph type="body" idx="1"/>
          </p:nvPr>
        </p:nvSpPr>
        <p:spPr>
          <a:xfrm>
            <a:off x="679450" y="4778375"/>
            <a:ext cx="5438700" cy="390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1" name="Google Shape;101;g372d59f7e1c_0_3:notes"/>
          <p:cNvSpPr txBox="1">
            <a:spLocks noGrp="1"/>
          </p:cNvSpPr>
          <p:nvPr>
            <p:ph type="sldNum" idx="12"/>
          </p:nvPr>
        </p:nvSpPr>
        <p:spPr>
          <a:xfrm>
            <a:off x="3849688" y="9429750"/>
            <a:ext cx="2946300" cy="49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pl-PL"/>
              <a:t>2</a:t>
            </a:fld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g372d80ae461_0_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65225" y="1241425"/>
            <a:ext cx="4467300" cy="3349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7" name="Google Shape;307;g372d80ae461_0_68:notes"/>
          <p:cNvSpPr txBox="1">
            <a:spLocks noGrp="1"/>
          </p:cNvSpPr>
          <p:nvPr>
            <p:ph type="body" idx="1"/>
          </p:nvPr>
        </p:nvSpPr>
        <p:spPr>
          <a:xfrm>
            <a:off x="679450" y="4778375"/>
            <a:ext cx="5438700" cy="390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08" name="Google Shape;308;g372d80ae461_0_68:notes"/>
          <p:cNvSpPr txBox="1">
            <a:spLocks noGrp="1"/>
          </p:cNvSpPr>
          <p:nvPr>
            <p:ph type="sldNum" idx="12"/>
          </p:nvPr>
        </p:nvSpPr>
        <p:spPr>
          <a:xfrm>
            <a:off x="3849688" y="9429750"/>
            <a:ext cx="2946300" cy="49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pl-PL"/>
              <a:t>20</a:t>
            </a:fld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g372d80ae461_0_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65225" y="1241425"/>
            <a:ext cx="4467300" cy="3349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22" name="Google Shape;322;g372d80ae461_0_75:notes"/>
          <p:cNvSpPr txBox="1">
            <a:spLocks noGrp="1"/>
          </p:cNvSpPr>
          <p:nvPr>
            <p:ph type="body" idx="1"/>
          </p:nvPr>
        </p:nvSpPr>
        <p:spPr>
          <a:xfrm>
            <a:off x="679450" y="4778375"/>
            <a:ext cx="5438700" cy="390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23" name="Google Shape;323;g372d80ae461_0_75:notes"/>
          <p:cNvSpPr txBox="1">
            <a:spLocks noGrp="1"/>
          </p:cNvSpPr>
          <p:nvPr>
            <p:ph type="sldNum" idx="12"/>
          </p:nvPr>
        </p:nvSpPr>
        <p:spPr>
          <a:xfrm>
            <a:off x="3849688" y="9429750"/>
            <a:ext cx="2946300" cy="49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pl-PL"/>
              <a:t>21</a:t>
            </a:fld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g372d80ae461_0_1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65225" y="1241425"/>
            <a:ext cx="4467300" cy="3349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31" name="Google Shape;331;g372d80ae461_0_181:notes"/>
          <p:cNvSpPr txBox="1">
            <a:spLocks noGrp="1"/>
          </p:cNvSpPr>
          <p:nvPr>
            <p:ph type="body" idx="1"/>
          </p:nvPr>
        </p:nvSpPr>
        <p:spPr>
          <a:xfrm>
            <a:off x="679450" y="4778375"/>
            <a:ext cx="5438700" cy="390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32" name="Google Shape;332;g372d80ae461_0_181:notes"/>
          <p:cNvSpPr txBox="1">
            <a:spLocks noGrp="1"/>
          </p:cNvSpPr>
          <p:nvPr>
            <p:ph type="sldNum" idx="12"/>
          </p:nvPr>
        </p:nvSpPr>
        <p:spPr>
          <a:xfrm>
            <a:off x="3849688" y="9429750"/>
            <a:ext cx="2946300" cy="49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pl-PL"/>
              <a:t>22</a:t>
            </a:fld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65225" y="1241425"/>
            <a:ext cx="44672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40" name="Google Shape;340;p19:notes"/>
          <p:cNvSpPr txBox="1">
            <a:spLocks noGrp="1"/>
          </p:cNvSpPr>
          <p:nvPr>
            <p:ph type="body" idx="1"/>
          </p:nvPr>
        </p:nvSpPr>
        <p:spPr>
          <a:xfrm>
            <a:off x="679450" y="4778375"/>
            <a:ext cx="5438775" cy="3908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41" name="Google Shape;341;p19:notes"/>
          <p:cNvSpPr txBox="1">
            <a:spLocks noGrp="1"/>
          </p:cNvSpPr>
          <p:nvPr>
            <p:ph type="sldNum" idx="12"/>
          </p:nvPr>
        </p:nvSpPr>
        <p:spPr>
          <a:xfrm>
            <a:off x="3849688" y="9429750"/>
            <a:ext cx="2946400" cy="498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pl-PL"/>
              <a:t>23</a:t>
            </a:fld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g372d80ae461_0_1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65225" y="1241425"/>
            <a:ext cx="4467300" cy="3349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49" name="Google Shape;349;g372d80ae461_0_156:notes"/>
          <p:cNvSpPr txBox="1">
            <a:spLocks noGrp="1"/>
          </p:cNvSpPr>
          <p:nvPr>
            <p:ph type="body" idx="1"/>
          </p:nvPr>
        </p:nvSpPr>
        <p:spPr>
          <a:xfrm>
            <a:off x="679450" y="4778375"/>
            <a:ext cx="5438700" cy="390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50" name="Google Shape;350;g372d80ae461_0_156:notes"/>
          <p:cNvSpPr txBox="1">
            <a:spLocks noGrp="1"/>
          </p:cNvSpPr>
          <p:nvPr>
            <p:ph type="sldNum" idx="12"/>
          </p:nvPr>
        </p:nvSpPr>
        <p:spPr>
          <a:xfrm>
            <a:off x="3849688" y="9429750"/>
            <a:ext cx="2946300" cy="49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pl-PL"/>
              <a:t>24</a:t>
            </a:fld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g377a86a3b77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65225" y="1241425"/>
            <a:ext cx="4467300" cy="3349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58" name="Google Shape;358;g377a86a3b77_0_16:notes"/>
          <p:cNvSpPr txBox="1">
            <a:spLocks noGrp="1"/>
          </p:cNvSpPr>
          <p:nvPr>
            <p:ph type="body" idx="1"/>
          </p:nvPr>
        </p:nvSpPr>
        <p:spPr>
          <a:xfrm>
            <a:off x="679450" y="4778375"/>
            <a:ext cx="5438700" cy="390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59" name="Google Shape;359;g377a86a3b77_0_16:notes"/>
          <p:cNvSpPr txBox="1">
            <a:spLocks noGrp="1"/>
          </p:cNvSpPr>
          <p:nvPr>
            <p:ph type="sldNum" idx="12"/>
          </p:nvPr>
        </p:nvSpPr>
        <p:spPr>
          <a:xfrm>
            <a:off x="3849688" y="9429750"/>
            <a:ext cx="2946300" cy="49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pl-PL"/>
              <a:t>25</a:t>
            </a:fld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65225" y="1241425"/>
            <a:ext cx="44672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67" name="Google Shape;367;p25:notes"/>
          <p:cNvSpPr txBox="1">
            <a:spLocks noGrp="1"/>
          </p:cNvSpPr>
          <p:nvPr>
            <p:ph type="body" idx="1"/>
          </p:nvPr>
        </p:nvSpPr>
        <p:spPr>
          <a:xfrm>
            <a:off x="679450" y="4778375"/>
            <a:ext cx="5438775" cy="3908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68" name="Google Shape;368;p25:notes"/>
          <p:cNvSpPr txBox="1">
            <a:spLocks noGrp="1"/>
          </p:cNvSpPr>
          <p:nvPr>
            <p:ph type="sldNum" idx="12"/>
          </p:nvPr>
        </p:nvSpPr>
        <p:spPr>
          <a:xfrm>
            <a:off x="3849688" y="9429750"/>
            <a:ext cx="2946400" cy="498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pl-PL"/>
              <a:t>26</a:t>
            </a:fld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g372d80ae461_0_1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65225" y="1241425"/>
            <a:ext cx="4467300" cy="3349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76" name="Google Shape;376;g372d80ae461_0_164:notes"/>
          <p:cNvSpPr txBox="1">
            <a:spLocks noGrp="1"/>
          </p:cNvSpPr>
          <p:nvPr>
            <p:ph type="body" idx="1"/>
          </p:nvPr>
        </p:nvSpPr>
        <p:spPr>
          <a:xfrm>
            <a:off x="679450" y="4778375"/>
            <a:ext cx="5438700" cy="390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77" name="Google Shape;377;g372d80ae461_0_164:notes"/>
          <p:cNvSpPr txBox="1">
            <a:spLocks noGrp="1"/>
          </p:cNvSpPr>
          <p:nvPr>
            <p:ph type="sldNum" idx="12"/>
          </p:nvPr>
        </p:nvSpPr>
        <p:spPr>
          <a:xfrm>
            <a:off x="3849688" y="9429750"/>
            <a:ext cx="2946300" cy="49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pl-PL"/>
              <a:t>27</a:t>
            </a:fld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g372d80ae461_0_1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65225" y="1241425"/>
            <a:ext cx="4467300" cy="3349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85" name="Google Shape;385;g372d80ae461_0_114:notes"/>
          <p:cNvSpPr txBox="1">
            <a:spLocks noGrp="1"/>
          </p:cNvSpPr>
          <p:nvPr>
            <p:ph type="body" idx="1"/>
          </p:nvPr>
        </p:nvSpPr>
        <p:spPr>
          <a:xfrm>
            <a:off x="679450" y="4778375"/>
            <a:ext cx="5438700" cy="390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86" name="Google Shape;386;g372d80ae461_0_114:notes"/>
          <p:cNvSpPr txBox="1">
            <a:spLocks noGrp="1"/>
          </p:cNvSpPr>
          <p:nvPr>
            <p:ph type="sldNum" idx="12"/>
          </p:nvPr>
        </p:nvSpPr>
        <p:spPr>
          <a:xfrm>
            <a:off x="3849688" y="9429750"/>
            <a:ext cx="2946300" cy="49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pl-PL"/>
              <a:t>28</a:t>
            </a:fld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g372d80ae461_0_1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65225" y="1241425"/>
            <a:ext cx="4467300" cy="3349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94" name="Google Shape;394;g372d80ae461_0_147:notes"/>
          <p:cNvSpPr txBox="1">
            <a:spLocks noGrp="1"/>
          </p:cNvSpPr>
          <p:nvPr>
            <p:ph type="body" idx="1"/>
          </p:nvPr>
        </p:nvSpPr>
        <p:spPr>
          <a:xfrm>
            <a:off x="679450" y="4778375"/>
            <a:ext cx="5438700" cy="390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95" name="Google Shape;395;g372d80ae461_0_147:notes"/>
          <p:cNvSpPr txBox="1">
            <a:spLocks noGrp="1"/>
          </p:cNvSpPr>
          <p:nvPr>
            <p:ph type="sldNum" idx="12"/>
          </p:nvPr>
        </p:nvSpPr>
        <p:spPr>
          <a:xfrm>
            <a:off x="3849688" y="9429750"/>
            <a:ext cx="2946300" cy="49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pl-PL"/>
              <a:t>29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65225" y="1241425"/>
            <a:ext cx="44672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9" name="Google Shape;109;p20:notes"/>
          <p:cNvSpPr txBox="1">
            <a:spLocks noGrp="1"/>
          </p:cNvSpPr>
          <p:nvPr>
            <p:ph type="body" idx="1"/>
          </p:nvPr>
        </p:nvSpPr>
        <p:spPr>
          <a:xfrm>
            <a:off x="679450" y="4778375"/>
            <a:ext cx="5438775" cy="3908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0" name="Google Shape;110;p20:notes"/>
          <p:cNvSpPr txBox="1">
            <a:spLocks noGrp="1"/>
          </p:cNvSpPr>
          <p:nvPr>
            <p:ph type="sldNum" idx="12"/>
          </p:nvPr>
        </p:nvSpPr>
        <p:spPr>
          <a:xfrm>
            <a:off x="3849688" y="9429750"/>
            <a:ext cx="2946400" cy="498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pl-PL"/>
              <a:t>3</a:t>
            </a:fld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g372d80ae461_0_1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65225" y="1241425"/>
            <a:ext cx="4467300" cy="3349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03" name="Google Shape;403;g372d80ae461_0_139:notes"/>
          <p:cNvSpPr txBox="1">
            <a:spLocks noGrp="1"/>
          </p:cNvSpPr>
          <p:nvPr>
            <p:ph type="body" idx="1"/>
          </p:nvPr>
        </p:nvSpPr>
        <p:spPr>
          <a:xfrm>
            <a:off x="679450" y="4778375"/>
            <a:ext cx="5438700" cy="390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04" name="Google Shape;404;g372d80ae461_0_139:notes"/>
          <p:cNvSpPr txBox="1">
            <a:spLocks noGrp="1"/>
          </p:cNvSpPr>
          <p:nvPr>
            <p:ph type="sldNum" idx="12"/>
          </p:nvPr>
        </p:nvSpPr>
        <p:spPr>
          <a:xfrm>
            <a:off x="3849688" y="9429750"/>
            <a:ext cx="2946300" cy="49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pl-PL"/>
              <a:t>30</a:t>
            </a:fld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g372d80ae46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65225" y="1241425"/>
            <a:ext cx="4467300" cy="3349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12" name="Google Shape;412;g372d80ae461_0_0:notes"/>
          <p:cNvSpPr txBox="1">
            <a:spLocks noGrp="1"/>
          </p:cNvSpPr>
          <p:nvPr>
            <p:ph type="body" idx="1"/>
          </p:nvPr>
        </p:nvSpPr>
        <p:spPr>
          <a:xfrm>
            <a:off x="679450" y="4778375"/>
            <a:ext cx="5438700" cy="390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13" name="Google Shape;413;g372d80ae461_0_0:notes"/>
          <p:cNvSpPr txBox="1">
            <a:spLocks noGrp="1"/>
          </p:cNvSpPr>
          <p:nvPr>
            <p:ph type="sldNum" idx="12"/>
          </p:nvPr>
        </p:nvSpPr>
        <p:spPr>
          <a:xfrm>
            <a:off x="3849688" y="9429750"/>
            <a:ext cx="2946300" cy="49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pl-PL"/>
              <a:t>31</a:t>
            </a:fld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g372d80ae461_0_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65225" y="1241425"/>
            <a:ext cx="4467300" cy="3349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21" name="Google Shape;421;g372d80ae461_0_90:notes"/>
          <p:cNvSpPr txBox="1">
            <a:spLocks noGrp="1"/>
          </p:cNvSpPr>
          <p:nvPr>
            <p:ph type="body" idx="1"/>
          </p:nvPr>
        </p:nvSpPr>
        <p:spPr>
          <a:xfrm>
            <a:off x="679450" y="4778375"/>
            <a:ext cx="5438700" cy="390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22" name="Google Shape;422;g372d80ae461_0_90:notes"/>
          <p:cNvSpPr txBox="1">
            <a:spLocks noGrp="1"/>
          </p:cNvSpPr>
          <p:nvPr>
            <p:ph type="sldNum" idx="12"/>
          </p:nvPr>
        </p:nvSpPr>
        <p:spPr>
          <a:xfrm>
            <a:off x="3849688" y="9429750"/>
            <a:ext cx="2946300" cy="49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pl-PL"/>
              <a:t>32</a:t>
            </a:fld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g372d80ae461_0_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65225" y="1241425"/>
            <a:ext cx="4467300" cy="3349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30" name="Google Shape;430;g372d80ae461_0_82:notes"/>
          <p:cNvSpPr txBox="1">
            <a:spLocks noGrp="1"/>
          </p:cNvSpPr>
          <p:nvPr>
            <p:ph type="body" idx="1"/>
          </p:nvPr>
        </p:nvSpPr>
        <p:spPr>
          <a:xfrm>
            <a:off x="679450" y="4778375"/>
            <a:ext cx="5438700" cy="390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31" name="Google Shape;431;g372d80ae461_0_82:notes"/>
          <p:cNvSpPr txBox="1">
            <a:spLocks noGrp="1"/>
          </p:cNvSpPr>
          <p:nvPr>
            <p:ph type="sldNum" idx="12"/>
          </p:nvPr>
        </p:nvSpPr>
        <p:spPr>
          <a:xfrm>
            <a:off x="3849688" y="9429750"/>
            <a:ext cx="2946300" cy="49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pl-PL"/>
              <a:t>33</a:t>
            </a:fld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Google Shape;438;g372d80ae461_0_2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65225" y="1241425"/>
            <a:ext cx="4467300" cy="3349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39" name="Google Shape;439;g372d80ae461_0_205:notes"/>
          <p:cNvSpPr txBox="1">
            <a:spLocks noGrp="1"/>
          </p:cNvSpPr>
          <p:nvPr>
            <p:ph type="body" idx="1"/>
          </p:nvPr>
        </p:nvSpPr>
        <p:spPr>
          <a:xfrm>
            <a:off x="679450" y="4778375"/>
            <a:ext cx="5438700" cy="390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40" name="Google Shape;440;g372d80ae461_0_205:notes"/>
          <p:cNvSpPr txBox="1">
            <a:spLocks noGrp="1"/>
          </p:cNvSpPr>
          <p:nvPr>
            <p:ph type="sldNum" idx="12"/>
          </p:nvPr>
        </p:nvSpPr>
        <p:spPr>
          <a:xfrm>
            <a:off x="3849688" y="9429750"/>
            <a:ext cx="2946300" cy="49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pl-PL"/>
              <a:t>34</a:t>
            </a:fld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Google Shape;447;g372d80ae461_0_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65225" y="1241425"/>
            <a:ext cx="4467300" cy="3349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48" name="Google Shape;448;g372d80ae461_0_98:notes"/>
          <p:cNvSpPr txBox="1">
            <a:spLocks noGrp="1"/>
          </p:cNvSpPr>
          <p:nvPr>
            <p:ph type="body" idx="1"/>
          </p:nvPr>
        </p:nvSpPr>
        <p:spPr>
          <a:xfrm>
            <a:off x="679450" y="4778375"/>
            <a:ext cx="5438700" cy="390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49" name="Google Shape;449;g372d80ae461_0_98:notes"/>
          <p:cNvSpPr txBox="1">
            <a:spLocks noGrp="1"/>
          </p:cNvSpPr>
          <p:nvPr>
            <p:ph type="sldNum" idx="12"/>
          </p:nvPr>
        </p:nvSpPr>
        <p:spPr>
          <a:xfrm>
            <a:off x="3849688" y="9429750"/>
            <a:ext cx="2946300" cy="49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pl-PL"/>
              <a:t>35</a:t>
            </a:fld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65225" y="1241425"/>
            <a:ext cx="44672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57" name="Google Shape;457;p26:notes"/>
          <p:cNvSpPr txBox="1">
            <a:spLocks noGrp="1"/>
          </p:cNvSpPr>
          <p:nvPr>
            <p:ph type="body" idx="1"/>
          </p:nvPr>
        </p:nvSpPr>
        <p:spPr>
          <a:xfrm>
            <a:off x="679450" y="4778375"/>
            <a:ext cx="5438775" cy="3908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58" name="Google Shape;458;p26:notes"/>
          <p:cNvSpPr txBox="1">
            <a:spLocks noGrp="1"/>
          </p:cNvSpPr>
          <p:nvPr>
            <p:ph type="sldNum" idx="12"/>
          </p:nvPr>
        </p:nvSpPr>
        <p:spPr>
          <a:xfrm>
            <a:off x="3849688" y="9429750"/>
            <a:ext cx="2946400" cy="498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pl-PL"/>
              <a:t>36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372d59f7e1c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65225" y="1241425"/>
            <a:ext cx="4467300" cy="3349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8" name="Google Shape;118;g372d59f7e1c_0_13:notes"/>
          <p:cNvSpPr txBox="1">
            <a:spLocks noGrp="1"/>
          </p:cNvSpPr>
          <p:nvPr>
            <p:ph type="body" idx="1"/>
          </p:nvPr>
        </p:nvSpPr>
        <p:spPr>
          <a:xfrm>
            <a:off x="679450" y="4778375"/>
            <a:ext cx="5438700" cy="390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9" name="Google Shape;119;g372d59f7e1c_0_13:notes"/>
          <p:cNvSpPr txBox="1">
            <a:spLocks noGrp="1"/>
          </p:cNvSpPr>
          <p:nvPr>
            <p:ph type="sldNum" idx="12"/>
          </p:nvPr>
        </p:nvSpPr>
        <p:spPr>
          <a:xfrm>
            <a:off x="3849688" y="9429750"/>
            <a:ext cx="2946300" cy="49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pl-PL"/>
              <a:t>4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372d59f7e1c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65225" y="1241425"/>
            <a:ext cx="4467300" cy="3349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8" name="Google Shape;128;g372d59f7e1c_0_21:notes"/>
          <p:cNvSpPr txBox="1">
            <a:spLocks noGrp="1"/>
          </p:cNvSpPr>
          <p:nvPr>
            <p:ph type="body" idx="1"/>
          </p:nvPr>
        </p:nvSpPr>
        <p:spPr>
          <a:xfrm>
            <a:off x="679450" y="4778375"/>
            <a:ext cx="5438700" cy="390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9" name="Google Shape;129;g372d59f7e1c_0_21:notes"/>
          <p:cNvSpPr txBox="1">
            <a:spLocks noGrp="1"/>
          </p:cNvSpPr>
          <p:nvPr>
            <p:ph type="sldNum" idx="12"/>
          </p:nvPr>
        </p:nvSpPr>
        <p:spPr>
          <a:xfrm>
            <a:off x="3849688" y="9429750"/>
            <a:ext cx="2946300" cy="49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pl-PL"/>
              <a:t>5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377a86a3b77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65225" y="1241425"/>
            <a:ext cx="4467300" cy="3349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8" name="Google Shape;138;g377a86a3b77_0_7:notes"/>
          <p:cNvSpPr txBox="1">
            <a:spLocks noGrp="1"/>
          </p:cNvSpPr>
          <p:nvPr>
            <p:ph type="body" idx="1"/>
          </p:nvPr>
        </p:nvSpPr>
        <p:spPr>
          <a:xfrm>
            <a:off x="679450" y="4778375"/>
            <a:ext cx="5438700" cy="390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39" name="Google Shape;139;g377a86a3b77_0_7:notes"/>
          <p:cNvSpPr txBox="1">
            <a:spLocks noGrp="1"/>
          </p:cNvSpPr>
          <p:nvPr>
            <p:ph type="sldNum" idx="12"/>
          </p:nvPr>
        </p:nvSpPr>
        <p:spPr>
          <a:xfrm>
            <a:off x="3849688" y="9429750"/>
            <a:ext cx="2946300" cy="49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pl-PL"/>
              <a:t>6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65225" y="1241425"/>
            <a:ext cx="4467300" cy="3349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7" name="Google Shape;147;p6:notes"/>
          <p:cNvSpPr txBox="1">
            <a:spLocks noGrp="1"/>
          </p:cNvSpPr>
          <p:nvPr>
            <p:ph type="body" idx="1"/>
          </p:nvPr>
        </p:nvSpPr>
        <p:spPr>
          <a:xfrm>
            <a:off x="679450" y="4778375"/>
            <a:ext cx="5438700" cy="390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48" name="Google Shape;148;p6:notes"/>
          <p:cNvSpPr txBox="1">
            <a:spLocks noGrp="1"/>
          </p:cNvSpPr>
          <p:nvPr>
            <p:ph type="sldNum" idx="12"/>
          </p:nvPr>
        </p:nvSpPr>
        <p:spPr>
          <a:xfrm>
            <a:off x="3849688" y="9429750"/>
            <a:ext cx="2946300" cy="49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pl-PL"/>
              <a:t>7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37ac0a41d5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65225" y="1241425"/>
            <a:ext cx="4467300" cy="3349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6" name="Google Shape;156;g37ac0a41d5f_0_0:notes"/>
          <p:cNvSpPr txBox="1">
            <a:spLocks noGrp="1"/>
          </p:cNvSpPr>
          <p:nvPr>
            <p:ph type="body" idx="1"/>
          </p:nvPr>
        </p:nvSpPr>
        <p:spPr>
          <a:xfrm>
            <a:off x="679450" y="4778375"/>
            <a:ext cx="5438700" cy="390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57" name="Google Shape;157;g37ac0a41d5f_0_0:notes"/>
          <p:cNvSpPr txBox="1">
            <a:spLocks noGrp="1"/>
          </p:cNvSpPr>
          <p:nvPr>
            <p:ph type="sldNum" idx="12"/>
          </p:nvPr>
        </p:nvSpPr>
        <p:spPr>
          <a:xfrm>
            <a:off x="3849688" y="9429750"/>
            <a:ext cx="2946300" cy="49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pl-PL"/>
              <a:t>8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65225" y="1241425"/>
            <a:ext cx="44672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4:notes"/>
          <p:cNvSpPr txBox="1">
            <a:spLocks noGrp="1"/>
          </p:cNvSpPr>
          <p:nvPr>
            <p:ph type="body" idx="1"/>
          </p:nvPr>
        </p:nvSpPr>
        <p:spPr>
          <a:xfrm>
            <a:off x="679450" y="4778375"/>
            <a:ext cx="5438775" cy="3908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66" name="Google Shape;166;p4:notes"/>
          <p:cNvSpPr txBox="1">
            <a:spLocks noGrp="1"/>
          </p:cNvSpPr>
          <p:nvPr>
            <p:ph type="sldNum" idx="12"/>
          </p:nvPr>
        </p:nvSpPr>
        <p:spPr>
          <a:xfrm>
            <a:off x="3849688" y="9429750"/>
            <a:ext cx="2946400" cy="498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pl-PL"/>
              <a:t>9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lajd tytułowy">
  <p:cSld name="Slajd tytułowy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8"/>
          <p:cNvSpPr txBox="1"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Roboto Medium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8"/>
          <p:cNvSpPr txBox="1"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ytuł DWIE LINIE" type="obj">
  <p:cSld name="OBJECT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38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oboto Medium"/>
              <a:buNone/>
              <a:defRPr sz="3200" b="0" i="0" u="none" strike="noStrike" cap="none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66" name="Google Shape;66;p38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81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Noto Sans Symbols"/>
              <a:buChar char="▪"/>
              <a:defRPr sz="240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L="914400" marR="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Noto Sans Symbols"/>
              <a:buChar char="▪"/>
              <a:defRPr sz="240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2pPr>
            <a:lvl3pPr marL="1371600" marR="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Char char="▪"/>
              <a:defRPr sz="200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3pPr>
            <a:lvl4pPr marL="1828800" marR="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4pPr>
            <a:lvl5pPr marL="2286000" marR="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5pPr>
            <a:lvl6pPr marL="2743200" marR="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6pPr>
            <a:lvl7pPr marL="3200400" marR="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7pPr>
            <a:lvl8pPr marL="3657600" marR="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8pPr>
            <a:lvl9pPr marL="4114800" marR="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9pPr>
          </a:lstStyle>
          <a:p>
            <a:endParaRPr/>
          </a:p>
        </p:txBody>
      </p:sp>
      <p:sp>
        <p:nvSpPr>
          <p:cNvPr id="67" name="Google Shape;67;p38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  <p:sp>
        <p:nvSpPr>
          <p:cNvPr id="68" name="Google Shape;68;p38"/>
          <p:cNvSpPr/>
          <p:nvPr/>
        </p:nvSpPr>
        <p:spPr>
          <a:xfrm rot="5400000">
            <a:off x="-17420" y="615072"/>
            <a:ext cx="412835" cy="412835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C000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ytuł jedna linia">
  <p:cSld name="Tytuł jedna linia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39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oboto Medium"/>
              <a:buNone/>
              <a:defRPr sz="3200" b="0" i="0" u="none" strike="noStrike" cap="none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1" name="Google Shape;71;p39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81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Noto Sans Symbols"/>
              <a:buChar char="▪"/>
              <a:defRPr sz="240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L="914400" marR="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Noto Sans Symbols"/>
              <a:buChar char="▪"/>
              <a:defRPr sz="240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2pPr>
            <a:lvl3pPr marL="1371600" marR="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Char char="▪"/>
              <a:defRPr sz="200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3pPr>
            <a:lvl4pPr marL="1828800" marR="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4pPr>
            <a:lvl5pPr marL="2286000" marR="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5pPr>
            <a:lvl6pPr marL="2743200" marR="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6pPr>
            <a:lvl7pPr marL="3200400" marR="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7pPr>
            <a:lvl8pPr marL="3657600" marR="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8pPr>
            <a:lvl9pPr marL="4114800" marR="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9pPr>
          </a:lstStyle>
          <a:p>
            <a:endParaRPr/>
          </a:p>
        </p:txBody>
      </p:sp>
      <p:sp>
        <p:nvSpPr>
          <p:cNvPr id="72" name="Google Shape;72;p39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  <p:sp>
        <p:nvSpPr>
          <p:cNvPr id="73" name="Google Shape;73;p39"/>
          <p:cNvSpPr/>
          <p:nvPr/>
        </p:nvSpPr>
        <p:spPr>
          <a:xfrm rot="5400000">
            <a:off x="-17420" y="891766"/>
            <a:ext cx="412835" cy="412835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C000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zdjecie z prawej">
  <p:cSld name="zdjecie z prawej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40"/>
          <p:cNvSpPr txBox="1">
            <a:spLocks noGrp="1"/>
          </p:cNvSpPr>
          <p:nvPr>
            <p:ph type="title"/>
          </p:nvPr>
        </p:nvSpPr>
        <p:spPr>
          <a:xfrm>
            <a:off x="628650" y="1614262"/>
            <a:ext cx="3469821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oboto Medium"/>
              <a:buNone/>
              <a:defRPr sz="3200" b="0" i="0" u="none" strike="noStrike" cap="none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6" name="Google Shape;76;p40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  <p:sp>
        <p:nvSpPr>
          <p:cNvPr id="77" name="Google Shape;77;p40"/>
          <p:cNvSpPr/>
          <p:nvPr/>
        </p:nvSpPr>
        <p:spPr>
          <a:xfrm rot="-5400000">
            <a:off x="4143290" y="6445165"/>
            <a:ext cx="412835" cy="412835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C000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78" name="Google Shape;78;p40"/>
          <p:cNvSpPr txBox="1">
            <a:spLocks noGrp="1"/>
          </p:cNvSpPr>
          <p:nvPr>
            <p:ph type="body" idx="1"/>
          </p:nvPr>
        </p:nvSpPr>
        <p:spPr>
          <a:xfrm>
            <a:off x="628650" y="3453493"/>
            <a:ext cx="3469821" cy="2513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L="914400" marR="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2pPr>
            <a:lvl3pPr marL="1371600" marR="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3pPr>
            <a:lvl4pPr marL="1828800" marR="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4pPr>
            <a:lvl5pPr marL="2286000" marR="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5pPr>
            <a:lvl6pPr marL="2743200" marR="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6pPr>
            <a:lvl7pPr marL="3200400" marR="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7pPr>
            <a:lvl8pPr marL="3657600" marR="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8pPr>
            <a:lvl9pPr marL="4114800" marR="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9pPr>
          </a:lstStyle>
          <a:p>
            <a:endParaRPr/>
          </a:p>
        </p:txBody>
      </p:sp>
      <p:sp>
        <p:nvSpPr>
          <p:cNvPr id="79" name="Google Shape;79;p40"/>
          <p:cNvSpPr>
            <a:spLocks noGrp="1"/>
          </p:cNvSpPr>
          <p:nvPr>
            <p:ph type="pic" idx="2"/>
          </p:nvPr>
        </p:nvSpPr>
        <p:spPr>
          <a:xfrm>
            <a:off x="4556125" y="0"/>
            <a:ext cx="4587875" cy="6858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zdjecie z lewej">
  <p:cSld name="1_zdjecie z lewej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41"/>
          <p:cNvSpPr>
            <a:spLocks noGrp="1"/>
          </p:cNvSpPr>
          <p:nvPr>
            <p:ph type="pic" idx="2"/>
          </p:nvPr>
        </p:nvSpPr>
        <p:spPr>
          <a:xfrm>
            <a:off x="0" y="0"/>
            <a:ext cx="4587875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82" name="Google Shape;82;p41"/>
          <p:cNvSpPr txBox="1">
            <a:spLocks noGrp="1"/>
          </p:cNvSpPr>
          <p:nvPr>
            <p:ph type="title"/>
          </p:nvPr>
        </p:nvSpPr>
        <p:spPr>
          <a:xfrm>
            <a:off x="5143500" y="1614262"/>
            <a:ext cx="3469821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oboto Medium"/>
              <a:buNone/>
              <a:defRPr sz="3200" b="0" i="0" u="none" strike="noStrike" cap="none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3" name="Google Shape;83;p41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  <p:sp>
        <p:nvSpPr>
          <p:cNvPr id="84" name="Google Shape;84;p41"/>
          <p:cNvSpPr/>
          <p:nvPr/>
        </p:nvSpPr>
        <p:spPr>
          <a:xfrm rot="10800000">
            <a:off x="4190830" y="0"/>
            <a:ext cx="412835" cy="412835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C000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85" name="Google Shape;85;p41"/>
          <p:cNvSpPr txBox="1">
            <a:spLocks noGrp="1"/>
          </p:cNvSpPr>
          <p:nvPr>
            <p:ph type="body" idx="1"/>
          </p:nvPr>
        </p:nvSpPr>
        <p:spPr>
          <a:xfrm>
            <a:off x="5143500" y="3453493"/>
            <a:ext cx="3469821" cy="2513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L="914400" marR="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2pPr>
            <a:lvl3pPr marL="1371600" marR="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3pPr>
            <a:lvl4pPr marL="1828800" marR="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4pPr>
            <a:lvl5pPr marL="2286000" marR="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5pPr>
            <a:lvl6pPr marL="2743200" marR="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6pPr>
            <a:lvl7pPr marL="3200400" marR="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7pPr>
            <a:lvl8pPr marL="3657600" marR="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8pPr>
            <a:lvl9pPr marL="4114800" marR="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ytuł -3 linie" type="obj">
  <p:cSld name="OBJECT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29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oboto Medium"/>
              <a:buNone/>
              <a:defRPr sz="3200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9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Noto Sans Symbols"/>
              <a:buChar char="▪"/>
              <a:defRPr sz="2400">
                <a:solidFill>
                  <a:schemeClr val="dk1"/>
                </a:solidFill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Noto Sans Symbols"/>
              <a:buChar char="▪"/>
              <a:defRPr>
                <a:solidFill>
                  <a:schemeClr val="dk1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Char char="▪"/>
              <a:defRPr>
                <a:solidFill>
                  <a:schemeClr val="dk1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▪"/>
              <a:defRPr>
                <a:solidFill>
                  <a:schemeClr val="dk1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▪"/>
              <a:defRPr>
                <a:solidFill>
                  <a:schemeClr val="dk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1" name="Google Shape;21;p29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  <p:sp>
        <p:nvSpPr>
          <p:cNvPr id="22" name="Google Shape;22;p29"/>
          <p:cNvSpPr/>
          <p:nvPr/>
        </p:nvSpPr>
        <p:spPr>
          <a:xfrm rot="5400000">
            <a:off x="-17420" y="419129"/>
            <a:ext cx="412835" cy="412835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C000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ytuł jedna linia">
  <p:cSld name="Tytuł jedna linia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30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oboto Medium"/>
              <a:buNone/>
              <a:defRPr sz="3200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30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Noto Sans Symbols"/>
              <a:buChar char="▪"/>
              <a:defRPr sz="2400">
                <a:solidFill>
                  <a:schemeClr val="dk1"/>
                </a:solidFill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Noto Sans Symbols"/>
              <a:buChar char="▪"/>
              <a:defRPr>
                <a:solidFill>
                  <a:schemeClr val="dk1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Char char="▪"/>
              <a:defRPr>
                <a:solidFill>
                  <a:schemeClr val="dk1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▪"/>
              <a:defRPr>
                <a:solidFill>
                  <a:schemeClr val="dk1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▪"/>
              <a:defRPr>
                <a:solidFill>
                  <a:schemeClr val="dk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6" name="Google Shape;26;p30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  <p:sp>
        <p:nvSpPr>
          <p:cNvPr id="27" name="Google Shape;27;p30"/>
          <p:cNvSpPr/>
          <p:nvPr/>
        </p:nvSpPr>
        <p:spPr>
          <a:xfrm rot="5400000">
            <a:off x="-17420" y="891766"/>
            <a:ext cx="412835" cy="412835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C000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ytuł DWIE LINIE">
  <p:cSld name="1_Tytuł DWIE LINIE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34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oboto Medium"/>
              <a:buNone/>
              <a:defRPr sz="3200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34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Noto Sans Symbols"/>
              <a:buChar char="▪"/>
              <a:defRPr sz="2400">
                <a:solidFill>
                  <a:schemeClr val="dk1"/>
                </a:solidFill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Noto Sans Symbols"/>
              <a:buChar char="▪"/>
              <a:defRPr>
                <a:solidFill>
                  <a:schemeClr val="dk1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Char char="▪"/>
              <a:defRPr>
                <a:solidFill>
                  <a:schemeClr val="dk1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▪"/>
              <a:defRPr>
                <a:solidFill>
                  <a:schemeClr val="dk1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▪"/>
              <a:defRPr>
                <a:solidFill>
                  <a:schemeClr val="dk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1" name="Google Shape;31;p34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  <p:sp>
        <p:nvSpPr>
          <p:cNvPr id="32" name="Google Shape;32;p34"/>
          <p:cNvSpPr/>
          <p:nvPr/>
        </p:nvSpPr>
        <p:spPr>
          <a:xfrm rot="5400000">
            <a:off x="-17420" y="615072"/>
            <a:ext cx="412835" cy="412835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C000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zdjecie z prawej">
  <p:cSld name="zdjecie z prawej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35"/>
          <p:cNvSpPr txBox="1">
            <a:spLocks noGrp="1"/>
          </p:cNvSpPr>
          <p:nvPr>
            <p:ph type="title"/>
          </p:nvPr>
        </p:nvSpPr>
        <p:spPr>
          <a:xfrm>
            <a:off x="628650" y="1614262"/>
            <a:ext cx="3469821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oboto Medium"/>
              <a:buNone/>
              <a:defRPr sz="3200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35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  <p:sp>
        <p:nvSpPr>
          <p:cNvPr id="36" name="Google Shape;36;p35"/>
          <p:cNvSpPr/>
          <p:nvPr/>
        </p:nvSpPr>
        <p:spPr>
          <a:xfrm rot="-5400000">
            <a:off x="4143290" y="6445165"/>
            <a:ext cx="412835" cy="412835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C000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37" name="Google Shape;37;p35"/>
          <p:cNvSpPr txBox="1">
            <a:spLocks noGrp="1"/>
          </p:cNvSpPr>
          <p:nvPr>
            <p:ph type="body" idx="1"/>
          </p:nvPr>
        </p:nvSpPr>
        <p:spPr>
          <a:xfrm>
            <a:off x="628650" y="3453493"/>
            <a:ext cx="3469821" cy="2513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8" name="Google Shape;38;p35"/>
          <p:cNvSpPr>
            <a:spLocks noGrp="1"/>
          </p:cNvSpPr>
          <p:nvPr>
            <p:ph type="pic" idx="2"/>
          </p:nvPr>
        </p:nvSpPr>
        <p:spPr>
          <a:xfrm>
            <a:off x="4556125" y="0"/>
            <a:ext cx="4587875" cy="6858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zdjecie z lewej">
  <p:cSld name="1_zdjecie z lewej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36"/>
          <p:cNvSpPr>
            <a:spLocks noGrp="1"/>
          </p:cNvSpPr>
          <p:nvPr>
            <p:ph type="pic" idx="2"/>
          </p:nvPr>
        </p:nvSpPr>
        <p:spPr>
          <a:xfrm>
            <a:off x="0" y="0"/>
            <a:ext cx="4587875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41" name="Google Shape;41;p36"/>
          <p:cNvSpPr txBox="1">
            <a:spLocks noGrp="1"/>
          </p:cNvSpPr>
          <p:nvPr>
            <p:ph type="title"/>
          </p:nvPr>
        </p:nvSpPr>
        <p:spPr>
          <a:xfrm>
            <a:off x="5143500" y="1614262"/>
            <a:ext cx="3469821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oboto Medium"/>
              <a:buNone/>
              <a:defRPr sz="3200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36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  <p:sp>
        <p:nvSpPr>
          <p:cNvPr id="43" name="Google Shape;43;p36"/>
          <p:cNvSpPr/>
          <p:nvPr/>
        </p:nvSpPr>
        <p:spPr>
          <a:xfrm rot="10800000">
            <a:off x="4190830" y="0"/>
            <a:ext cx="412835" cy="412835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C000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44" name="Google Shape;44;p36"/>
          <p:cNvSpPr txBox="1">
            <a:spLocks noGrp="1"/>
          </p:cNvSpPr>
          <p:nvPr>
            <p:ph type="body" idx="1"/>
          </p:nvPr>
        </p:nvSpPr>
        <p:spPr>
          <a:xfrm>
            <a:off x="5143500" y="3453493"/>
            <a:ext cx="3469821" cy="2513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wa elementy zawartości">
  <p:cSld name="Dwa elementy zawartości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37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oboto Medium"/>
              <a:buNone/>
              <a:defRPr sz="3200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37"/>
          <p:cNvSpPr/>
          <p:nvPr/>
        </p:nvSpPr>
        <p:spPr>
          <a:xfrm rot="5400000">
            <a:off x="-17420" y="891766"/>
            <a:ext cx="412835" cy="412835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C000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48" name="Google Shape;48;p37"/>
          <p:cNvSpPr txBox="1">
            <a:spLocks noGrp="1"/>
          </p:cNvSpPr>
          <p:nvPr>
            <p:ph type="body" idx="1"/>
          </p:nvPr>
        </p:nvSpPr>
        <p:spPr>
          <a:xfrm>
            <a:off x="628649" y="1825625"/>
            <a:ext cx="3641271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Roboto Light"/>
              <a:buNone/>
              <a:defRPr sz="24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Roboto Light"/>
              <a:buNone/>
              <a:defRPr>
                <a:solidFill>
                  <a:schemeClr val="dk1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oboto Light"/>
              <a:buNone/>
              <a:defRPr>
                <a:solidFill>
                  <a:schemeClr val="dk1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▪"/>
              <a:defRPr>
                <a:solidFill>
                  <a:schemeClr val="dk1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▪"/>
              <a:defRPr>
                <a:solidFill>
                  <a:schemeClr val="dk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37"/>
          <p:cNvSpPr txBox="1">
            <a:spLocks noGrp="1"/>
          </p:cNvSpPr>
          <p:nvPr>
            <p:ph type="body" idx="2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Roboto Light"/>
              <a:buNone/>
              <a:defRPr sz="24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Roboto Light"/>
              <a:buNone/>
              <a:defRPr>
                <a:solidFill>
                  <a:schemeClr val="dk1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oboto Light"/>
              <a:buNone/>
              <a:defRPr>
                <a:solidFill>
                  <a:schemeClr val="dk1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▪"/>
              <a:defRPr>
                <a:solidFill>
                  <a:schemeClr val="dk1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▪"/>
              <a:defRPr>
                <a:solidFill>
                  <a:schemeClr val="dk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wa elementy zawartości">
  <p:cSld name="Dwa elementy zawartości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32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oboto Medium"/>
              <a:buNone/>
              <a:defRPr sz="3200" b="0" i="0" u="none" strike="noStrike" cap="none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58" name="Google Shape;58;p32"/>
          <p:cNvSpPr/>
          <p:nvPr/>
        </p:nvSpPr>
        <p:spPr>
          <a:xfrm rot="5400000">
            <a:off x="-17420" y="891766"/>
            <a:ext cx="412835" cy="412835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C000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59" name="Google Shape;59;p32"/>
          <p:cNvSpPr txBox="1">
            <a:spLocks noGrp="1"/>
          </p:cNvSpPr>
          <p:nvPr>
            <p:ph type="body" idx="1"/>
          </p:nvPr>
        </p:nvSpPr>
        <p:spPr>
          <a:xfrm>
            <a:off x="628649" y="1825625"/>
            <a:ext cx="3641271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L="914400" marR="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2pPr>
            <a:lvl3pPr marL="1371600" marR="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3pPr>
            <a:lvl4pPr marL="1828800" marR="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4pPr>
            <a:lvl5pPr marL="2286000" marR="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5pPr>
            <a:lvl6pPr marL="2743200" marR="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6pPr>
            <a:lvl7pPr marL="3200400" marR="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7pPr>
            <a:lvl8pPr marL="3657600" marR="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8pPr>
            <a:lvl9pPr marL="4114800" marR="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9pPr>
          </a:lstStyle>
          <a:p>
            <a:endParaRPr/>
          </a:p>
        </p:txBody>
      </p:sp>
      <p:sp>
        <p:nvSpPr>
          <p:cNvPr id="60" name="Google Shape;60;p32"/>
          <p:cNvSpPr txBox="1">
            <a:spLocks noGrp="1"/>
          </p:cNvSpPr>
          <p:nvPr>
            <p:ph type="body" idx="2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L="914400" marR="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2pPr>
            <a:lvl3pPr marL="1371600" marR="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3pPr>
            <a:lvl4pPr marL="1828800" marR="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4pPr>
            <a:lvl5pPr marL="2286000" marR="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5pPr>
            <a:lvl6pPr marL="2743200" marR="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6pPr>
            <a:lvl7pPr marL="3200400" marR="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7pPr>
            <a:lvl8pPr marL="3657600" marR="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8pPr>
            <a:lvl9pPr marL="4114800" marR="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ajd tytułowy">
  <p:cSld name="Slajd tytułowy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33"/>
          <p:cNvSpPr txBox="1"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Roboto Medium"/>
              <a:buNone/>
              <a:defRPr sz="6000" b="0" i="0" u="none" strike="noStrike" cap="none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63" name="Google Shape;63;p33"/>
          <p:cNvSpPr txBox="1"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R="0"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2pPr>
            <a:lvl3pPr marR="0"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3pPr>
            <a:lvl4pPr marR="0"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4pPr>
            <a:lvl5pPr marR="0"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5pPr>
            <a:lvl6pPr marR="0"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6pPr>
            <a:lvl7pPr marR="0"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7pPr>
            <a:lvl8pPr marR="0"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8pPr>
            <a:lvl9pPr marR="0"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g"/><Relationship Id="rId3" Type="http://schemas.openxmlformats.org/officeDocument/2006/relationships/slideLayout" Target="../slideLayouts/slideLayout10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5" Type="http://schemas.openxmlformats.org/officeDocument/2006/relationships/slideLayout" Target="../slideLayouts/slideLayout12.xml"/><Relationship Id="rId4" Type="http://schemas.openxmlformats.org/officeDocument/2006/relationships/slideLayout" Target="../slideLayouts/slideLayout1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7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oboto Medium"/>
              <a:buNone/>
              <a:defRPr sz="3200" b="0" i="0" u="none" strike="noStrike" cap="none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27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9pPr>
          </a:lstStyle>
          <a:p>
            <a:endParaRPr/>
          </a:p>
        </p:txBody>
      </p:sp>
      <p:sp>
        <p:nvSpPr>
          <p:cNvPr id="12" name="Google Shape;12;p27"/>
          <p:cNvSpPr/>
          <p:nvPr/>
        </p:nvSpPr>
        <p:spPr>
          <a:xfrm rot="-5400000">
            <a:off x="8566898" y="6293838"/>
            <a:ext cx="583352" cy="570853"/>
          </a:xfrm>
          <a:prstGeom prst="rtTriangle">
            <a:avLst/>
          </a:prstGeom>
          <a:solidFill>
            <a:srgbClr val="014479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endParaRPr sz="1350" b="0" i="0" u="none" strike="noStrike" cap="none">
              <a:solidFill>
                <a:schemeClr val="lt1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pic>
        <p:nvPicPr>
          <p:cNvPr id="13" name="Google Shape;13;p27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7476633" y="6407549"/>
            <a:ext cx="1018337" cy="426828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14;p27"/>
          <p:cNvSpPr/>
          <p:nvPr/>
        </p:nvSpPr>
        <p:spPr>
          <a:xfrm rot="-5400000">
            <a:off x="8566898" y="6293838"/>
            <a:ext cx="583352" cy="570853"/>
          </a:xfrm>
          <a:prstGeom prst="rtTriangle">
            <a:avLst/>
          </a:prstGeom>
          <a:solidFill>
            <a:srgbClr val="014479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endParaRPr sz="1350" b="0" i="0" u="none" strike="noStrike" cap="none">
              <a:solidFill>
                <a:schemeClr val="lt1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31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oboto Medium"/>
              <a:buNone/>
              <a:defRPr sz="3200" b="0" i="0" u="none" strike="noStrike" cap="none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2" name="Google Shape;52;p31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9pPr>
          </a:lstStyle>
          <a:p>
            <a:endParaRPr/>
          </a:p>
        </p:txBody>
      </p:sp>
      <p:sp>
        <p:nvSpPr>
          <p:cNvPr id="53" name="Google Shape;53;p31"/>
          <p:cNvSpPr/>
          <p:nvPr/>
        </p:nvSpPr>
        <p:spPr>
          <a:xfrm rot="-5400000">
            <a:off x="8566898" y="6293838"/>
            <a:ext cx="583352" cy="570853"/>
          </a:xfrm>
          <a:prstGeom prst="rtTriangle">
            <a:avLst/>
          </a:prstGeom>
          <a:solidFill>
            <a:srgbClr val="014479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endParaRPr sz="1350" b="0" i="0" u="none" strike="noStrike" cap="none">
              <a:solidFill>
                <a:srgbClr val="FFFFFF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pic>
        <p:nvPicPr>
          <p:cNvPr id="54" name="Google Shape;54;p31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7469082" y="6383927"/>
            <a:ext cx="1033439" cy="474073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31"/>
          <p:cNvSpPr/>
          <p:nvPr/>
        </p:nvSpPr>
        <p:spPr>
          <a:xfrm rot="-5400000">
            <a:off x="8566898" y="6293838"/>
            <a:ext cx="583352" cy="570853"/>
          </a:xfrm>
          <a:prstGeom prst="rtTriangle">
            <a:avLst/>
          </a:prstGeom>
          <a:solidFill>
            <a:srgbClr val="014479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endParaRPr sz="1350" b="0" i="0" u="none" strike="noStrike" cap="none">
              <a:solidFill>
                <a:srgbClr val="FFFFFF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7" r:id="rId1"/>
    <p:sldLayoutId id="2147483658" r:id="rId2"/>
    <p:sldLayoutId id="2147483659" r:id="rId3"/>
    <p:sldLayoutId id="2147483660" r:id="rId4"/>
    <p:sldLayoutId id="2147483661" r:id="rId5"/>
    <p:sldLayoutId id="2147483662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" name="Google Shape;91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88000" y="329592"/>
            <a:ext cx="3312401" cy="1230959"/>
          </a:xfrm>
          <a:prstGeom prst="rect">
            <a:avLst/>
          </a:prstGeom>
          <a:noFill/>
          <a:ln>
            <a:noFill/>
          </a:ln>
        </p:spPr>
      </p:pic>
      <p:sp>
        <p:nvSpPr>
          <p:cNvPr id="92" name="Google Shape;92;p1"/>
          <p:cNvSpPr txBox="1"/>
          <p:nvPr/>
        </p:nvSpPr>
        <p:spPr>
          <a:xfrm>
            <a:off x="386725" y="2008800"/>
            <a:ext cx="4988700" cy="272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15000"/>
              </a:lnSpc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-PL" sz="3700" b="1" i="0" u="none" strike="noStrike" cap="none">
                <a:solidFill>
                  <a:srgbClr val="0B539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Równość na UW</a:t>
            </a:r>
            <a:endParaRPr sz="3700" b="1" i="0" u="none" strike="noStrike" cap="none">
              <a:solidFill>
                <a:srgbClr val="0B5394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-PL" sz="1800" b="1" i="0" u="none" strike="noStrike" cap="none">
                <a:solidFill>
                  <a:srgbClr val="0B539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NAJWAŻNIEJSZE WNIOSKI</a:t>
            </a:r>
            <a:endParaRPr sz="1800" b="1" i="0" u="none" strike="noStrike" cap="none">
              <a:solidFill>
                <a:srgbClr val="0B5394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-PL" sz="1800" b="1" i="0" u="none" strike="noStrike" cap="none">
                <a:solidFill>
                  <a:srgbClr val="0B539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Z BADANIA JAKOŚCIOWEGO</a:t>
            </a:r>
            <a:endParaRPr sz="1800" b="1" i="0" u="none" strike="noStrike" cap="none">
              <a:solidFill>
                <a:srgbClr val="0B5394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just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-PL" sz="1400" b="0" i="0" u="none" strike="noStrike" cap="none">
                <a:solidFill>
                  <a:srgbClr val="0B539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 ramach przygotowań do nowej edycji </a:t>
            </a:r>
            <a:r>
              <a:rPr lang="pl-PL">
                <a:solidFill>
                  <a:srgbClr val="0B539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Inkluzywnego</a:t>
            </a:r>
            <a:r>
              <a:rPr lang="pl-PL" sz="1400" b="0" i="0" u="none" strike="noStrike" cap="none">
                <a:solidFill>
                  <a:srgbClr val="0B539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Planu Równości Płci </a:t>
            </a:r>
            <a:endParaRPr sz="1400" b="0" i="0" u="none" strike="noStrike" cap="none">
              <a:solidFill>
                <a:srgbClr val="0B5394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-PL" sz="1400" b="0" i="0" u="none" strike="noStrike" cap="none">
                <a:solidFill>
                  <a:srgbClr val="0B539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dla Uniwersytetu Warszawskiego na lata 2025-2029</a:t>
            </a:r>
            <a:endParaRPr sz="1400" b="0" i="0" u="none" strike="noStrike" cap="none">
              <a:solidFill>
                <a:srgbClr val="0B5394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cxnSp>
        <p:nvCxnSpPr>
          <p:cNvPr id="93" name="Google Shape;93;p1"/>
          <p:cNvCxnSpPr/>
          <p:nvPr/>
        </p:nvCxnSpPr>
        <p:spPr>
          <a:xfrm>
            <a:off x="-14099" y="1741282"/>
            <a:ext cx="9172200" cy="105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94" name="Google Shape;94;p1"/>
          <p:cNvSpPr/>
          <p:nvPr/>
        </p:nvSpPr>
        <p:spPr>
          <a:xfrm rot="-5400000">
            <a:off x="5032621" y="6297849"/>
            <a:ext cx="569400" cy="548100"/>
          </a:xfrm>
          <a:prstGeom prst="rtTriangle">
            <a:avLst/>
          </a:prstGeom>
          <a:solidFill>
            <a:srgbClr val="00B0F0"/>
          </a:solidFill>
          <a:ln>
            <a:noFill/>
          </a:ln>
          <a:effectLst>
            <a:outerShdw blurRad="50800" dist="38100" dir="8100000" algn="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endParaRPr sz="1350" b="0" i="0" u="none" strike="noStrike" cap="none">
              <a:solidFill>
                <a:schemeClr val="lt1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95" name="Google Shape;95;p1"/>
          <p:cNvSpPr/>
          <p:nvPr/>
        </p:nvSpPr>
        <p:spPr>
          <a:xfrm rot="5400000">
            <a:off x="-10647" y="10648"/>
            <a:ext cx="569343" cy="548050"/>
          </a:xfrm>
          <a:prstGeom prst="rtTriangle">
            <a:avLst/>
          </a:prstGeom>
          <a:solidFill>
            <a:srgbClr val="014479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endParaRPr sz="1350" b="0" i="0" u="none" strike="noStrike" cap="none">
              <a:solidFill>
                <a:schemeClr val="lt1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pic>
        <p:nvPicPr>
          <p:cNvPr id="96" name="Google Shape;96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428575" y="-12550"/>
            <a:ext cx="3715425" cy="6869150"/>
          </a:xfrm>
          <a:prstGeom prst="rect">
            <a:avLst/>
          </a:prstGeom>
          <a:noFill/>
          <a:ln>
            <a:noFill/>
          </a:ln>
        </p:spPr>
      </p:pic>
      <p:sp>
        <p:nvSpPr>
          <p:cNvPr id="97" name="Google Shape;97;p1"/>
          <p:cNvSpPr txBox="1"/>
          <p:nvPr/>
        </p:nvSpPr>
        <p:spPr>
          <a:xfrm>
            <a:off x="416275" y="4931450"/>
            <a:ext cx="4929600" cy="156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pl-PL" sz="1300" b="1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Autorki:</a:t>
            </a:r>
            <a:endParaRPr sz="1300" b="1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just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pl-PL" sz="1500" b="1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dra hab. Aneta Ostaszewska, prof. ucz.</a:t>
            </a:r>
            <a:endParaRPr sz="1500" b="1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pl-PL" sz="11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WSNSiR, Centrum Badań nad Problematyką Kobiet i Płci </a:t>
            </a:r>
            <a:endParaRPr sz="11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just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pl-PL" sz="1500" b="1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dra Marta Jadwiga Pietrusińska</a:t>
            </a:r>
            <a:endParaRPr sz="1500" b="1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pl-PL" sz="11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Wydział Pedagogiczny, Centrum Badań nad Problematyką Kobiet i Płci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3"/>
          <p:cNvSpPr txBox="1">
            <a:spLocks noGrp="1"/>
          </p:cNvSpPr>
          <p:nvPr>
            <p:ph type="body" idx="1"/>
          </p:nvPr>
        </p:nvSpPr>
        <p:spPr>
          <a:xfrm>
            <a:off x="67112" y="2239051"/>
            <a:ext cx="90099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-2476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Char char="▪"/>
            </a:pPr>
            <a:r>
              <a:rPr lang="pl-PL" sz="1500">
                <a:latin typeface="Times New Roman"/>
                <a:ea typeface="Times New Roman"/>
                <a:cs typeface="Times New Roman"/>
                <a:sym typeface="Times New Roman"/>
              </a:rPr>
              <a:t>struktura uniwersytetu </a:t>
            </a:r>
            <a:r>
              <a:rPr lang="pl-PL" sz="1500" b="1">
                <a:latin typeface="Times New Roman"/>
                <a:ea typeface="Times New Roman"/>
                <a:cs typeface="Times New Roman"/>
                <a:sym typeface="Times New Roman"/>
              </a:rPr>
              <a:t>silnie zhierarchizowana </a:t>
            </a:r>
            <a:r>
              <a:rPr lang="pl-PL" sz="1500">
                <a:latin typeface="Times New Roman"/>
                <a:ea typeface="Times New Roman"/>
                <a:cs typeface="Times New Roman"/>
                <a:sym typeface="Times New Roman"/>
              </a:rPr>
              <a:t>i zamknięta</a:t>
            </a:r>
            <a:endParaRPr sz="15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228600" lvl="0" indent="-24765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300"/>
              <a:buChar char="▪"/>
            </a:pPr>
            <a:r>
              <a:rPr lang="pl-PL" sz="1500" b="1">
                <a:latin typeface="Times New Roman"/>
                <a:ea typeface="Times New Roman"/>
                <a:cs typeface="Times New Roman"/>
                <a:sym typeface="Times New Roman"/>
              </a:rPr>
              <a:t>rola, pozycja i status formalny</a:t>
            </a:r>
            <a:r>
              <a:rPr lang="pl-PL" sz="150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pl-PL" sz="1200">
                <a:latin typeface="Times New Roman"/>
                <a:ea typeface="Times New Roman"/>
                <a:cs typeface="Times New Roman"/>
                <a:sym typeface="Times New Roman"/>
              </a:rPr>
              <a:t>(m.in. stopnie i tytuły naukowe)</a:t>
            </a:r>
            <a:r>
              <a:rPr lang="pl-PL" sz="1500">
                <a:latin typeface="Times New Roman"/>
                <a:ea typeface="Times New Roman"/>
                <a:cs typeface="Times New Roman"/>
                <a:sym typeface="Times New Roman"/>
              </a:rPr>
              <a:t> jako</a:t>
            </a:r>
            <a:r>
              <a:rPr lang="pl-PL" sz="1500" b="1">
                <a:latin typeface="Times New Roman"/>
                <a:ea typeface="Times New Roman"/>
                <a:cs typeface="Times New Roman"/>
                <a:sym typeface="Times New Roman"/>
              </a:rPr>
              <a:t> kluczowe dla sposobu traktowania </a:t>
            </a:r>
            <a:r>
              <a:rPr lang="pl-PL" sz="1500">
                <a:latin typeface="Times New Roman"/>
                <a:ea typeface="Times New Roman"/>
                <a:cs typeface="Times New Roman"/>
                <a:sym typeface="Times New Roman"/>
              </a:rPr>
              <a:t>pracowników_nic  oraz dostępu do zasobów, wsparcia czy możliwości rozwoju</a:t>
            </a:r>
            <a:endParaRPr sz="15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228600" lvl="0" indent="-24765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300"/>
              <a:buChar char="▪"/>
            </a:pPr>
            <a:r>
              <a:rPr lang="pl-PL" sz="1500" b="1">
                <a:latin typeface="Times New Roman"/>
                <a:ea typeface="Times New Roman"/>
                <a:cs typeface="Times New Roman"/>
                <a:sym typeface="Times New Roman"/>
              </a:rPr>
              <a:t>osoby będące niżej w hierarchii uniwersyteckiej:</a:t>
            </a:r>
            <a:endParaRPr sz="1500" b="1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914400" lvl="1" indent="-37465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300"/>
              <a:buChar char="▪"/>
            </a:pPr>
            <a:r>
              <a:rPr lang="pl-PL" sz="1500" b="1">
                <a:latin typeface="Times New Roman"/>
                <a:ea typeface="Times New Roman"/>
                <a:cs typeface="Times New Roman"/>
                <a:sym typeface="Times New Roman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40"/>
                  </a:ext>
                </a:extLst>
              </a:rPr>
              <a:t>mają ograniczone zaufanie do procedur i wytycznych</a:t>
            </a:r>
            <a:r>
              <a:rPr lang="pl-PL" sz="1500">
                <a:latin typeface="Times New Roman"/>
                <a:ea typeface="Times New Roman"/>
                <a:cs typeface="Times New Roman"/>
                <a:sym typeface="Times New Roman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41"/>
                  </a:ext>
                </a:extLst>
              </a:rPr>
              <a:t> związanych z przeciwdziałaniem dyskryminacji </a:t>
            </a:r>
            <a:r>
              <a:rPr lang="pl-PL" sz="1200">
                <a:latin typeface="Times New Roman"/>
                <a:ea typeface="Times New Roman"/>
                <a:cs typeface="Times New Roman"/>
                <a:sym typeface="Times New Roman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42"/>
                  </a:ext>
                </a:extLst>
              </a:rPr>
              <a:t>(osoby studenckie, osoby doktoranckie, pracowniczki_cy administracji,  pracowniczki_cy naukowi niesamodzielni)</a:t>
            </a:r>
            <a:endParaRPr sz="1200">
              <a:latin typeface="Times New Roman"/>
              <a:ea typeface="Times New Roman"/>
              <a:cs typeface="Times New Roman"/>
              <a:sym typeface="Times New Roman"/>
              <a:extLst>
                <a:ext uri="http://customooxmlschemas.google.com/">
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43"/>
                </a:ext>
              </a:extLst>
            </a:endParaRPr>
          </a:p>
          <a:p>
            <a:pPr marL="914400" lvl="1" indent="-37465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300"/>
              <a:buChar char="▪"/>
            </a:pPr>
            <a:r>
              <a:rPr lang="pl-PL" sz="1500" b="1">
                <a:latin typeface="Times New Roman"/>
                <a:ea typeface="Times New Roman"/>
                <a:cs typeface="Times New Roman"/>
                <a:sym typeface="Times New Roman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44"/>
                  </a:ext>
                </a:extLst>
              </a:rPr>
              <a:t>mają ograniczone zaufanie w hierarchii do bezstronności procedur</a:t>
            </a:r>
            <a:r>
              <a:rPr lang="pl-PL" sz="1500">
                <a:latin typeface="Times New Roman"/>
                <a:ea typeface="Times New Roman"/>
                <a:cs typeface="Times New Roman"/>
                <a:sym typeface="Times New Roman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45"/>
                  </a:ext>
                </a:extLst>
              </a:rPr>
              <a:t>, ich </a:t>
            </a:r>
            <a:r>
              <a:rPr lang="pl-PL" sz="1500" b="1">
                <a:latin typeface="Times New Roman"/>
                <a:ea typeface="Times New Roman"/>
                <a:cs typeface="Times New Roman"/>
                <a:sym typeface="Times New Roman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46"/>
                  </a:ext>
                </a:extLst>
              </a:rPr>
              <a:t>skuteczności</a:t>
            </a:r>
            <a:r>
              <a:rPr lang="pl-PL" sz="1500">
                <a:latin typeface="Times New Roman"/>
                <a:ea typeface="Times New Roman"/>
                <a:cs typeface="Times New Roman"/>
                <a:sym typeface="Times New Roman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47"/>
                  </a:ext>
                </a:extLst>
              </a:rPr>
              <a:t>, </a:t>
            </a:r>
            <a:r>
              <a:rPr lang="pl-PL" sz="1500" b="1">
                <a:latin typeface="Times New Roman"/>
                <a:ea typeface="Times New Roman"/>
                <a:cs typeface="Times New Roman"/>
                <a:sym typeface="Times New Roman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48"/>
                  </a:ext>
                </a:extLst>
              </a:rPr>
              <a:t>ochrony</a:t>
            </a:r>
            <a:r>
              <a:rPr lang="pl-PL" sz="1500">
                <a:latin typeface="Times New Roman"/>
                <a:ea typeface="Times New Roman"/>
                <a:cs typeface="Times New Roman"/>
                <a:sym typeface="Times New Roman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49"/>
                  </a:ext>
                </a:extLst>
              </a:rPr>
              <a:t> osób zgłaszających dyskryminację, molestowanie seksualne czy nierówne traktowanie</a:t>
            </a:r>
            <a:endParaRPr sz="15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914400" lvl="1" indent="-37465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300"/>
              <a:buChar char="▪"/>
            </a:pPr>
            <a:r>
              <a:rPr lang="pl-PL" sz="1500">
                <a:latin typeface="Times New Roman"/>
                <a:ea typeface="Times New Roman"/>
                <a:cs typeface="Times New Roman"/>
                <a:sym typeface="Times New Roman"/>
              </a:rPr>
              <a:t>mają poczucie, że </a:t>
            </a:r>
            <a:r>
              <a:rPr lang="pl-PL" sz="1500" b="1">
                <a:latin typeface="Times New Roman"/>
                <a:ea typeface="Times New Roman"/>
                <a:cs typeface="Times New Roman"/>
                <a:sym typeface="Times New Roman"/>
              </a:rPr>
              <a:t>osoby dyskryminujące</a:t>
            </a:r>
            <a:r>
              <a:rPr lang="pl-PL" sz="150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pl-PL" sz="1500" b="1">
                <a:latin typeface="Times New Roman"/>
                <a:ea typeface="Times New Roman"/>
                <a:cs typeface="Times New Roman"/>
                <a:sym typeface="Times New Roman"/>
              </a:rPr>
              <a:t>nie ponoszą </a:t>
            </a:r>
            <a:r>
              <a:rPr lang="pl-PL" sz="1500">
                <a:latin typeface="Times New Roman"/>
                <a:ea typeface="Times New Roman"/>
                <a:cs typeface="Times New Roman"/>
                <a:sym typeface="Times New Roman"/>
              </a:rPr>
              <a:t>wystarczających </a:t>
            </a:r>
            <a:r>
              <a:rPr lang="pl-PL" sz="1500" b="1">
                <a:latin typeface="Times New Roman"/>
                <a:ea typeface="Times New Roman"/>
                <a:cs typeface="Times New Roman"/>
                <a:sym typeface="Times New Roman"/>
              </a:rPr>
              <a:t>konsekwencji</a:t>
            </a:r>
            <a:r>
              <a:rPr lang="pl-PL" sz="150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pl-PL" sz="1200">
                <a:latin typeface="Times New Roman"/>
                <a:ea typeface="Times New Roman"/>
                <a:cs typeface="Times New Roman"/>
                <a:sym typeface="Times New Roman"/>
              </a:rPr>
              <a:t>(to osoby dyskryminowane częściej niż dyskryminujące zmieniają wydział/ jednostkę/ grupę, w której pracują lub uczą się)</a:t>
            </a:r>
            <a:endParaRPr sz="12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12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cxnSp>
        <p:nvCxnSpPr>
          <p:cNvPr id="178" name="Google Shape;178;p3"/>
          <p:cNvCxnSpPr/>
          <p:nvPr/>
        </p:nvCxnSpPr>
        <p:spPr>
          <a:xfrm rot="10800000" flipH="1">
            <a:off x="-20850" y="2070343"/>
            <a:ext cx="9185700" cy="285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79" name="Google Shape;179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047575" y="0"/>
            <a:ext cx="4096425" cy="2070349"/>
          </a:xfrm>
          <a:prstGeom prst="rect">
            <a:avLst/>
          </a:prstGeom>
          <a:noFill/>
          <a:ln>
            <a:noFill/>
          </a:ln>
        </p:spPr>
      </p:pic>
      <p:sp>
        <p:nvSpPr>
          <p:cNvPr id="180" name="Google Shape;180;p3"/>
          <p:cNvSpPr txBox="1"/>
          <p:nvPr/>
        </p:nvSpPr>
        <p:spPr>
          <a:xfrm>
            <a:off x="41550" y="702381"/>
            <a:ext cx="4991700" cy="10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2100" b="1">
                <a:latin typeface="Times New Roman"/>
                <a:ea typeface="Times New Roman"/>
                <a:cs typeface="Times New Roman"/>
                <a:sym typeface="Times New Roman"/>
              </a:rPr>
              <a:t>HIERARCHICZNA STRUKTURA UNIWERSYTETU </a:t>
            </a:r>
            <a:endParaRPr sz="2100" b="1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 b="1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372d80ae461_0_9"/>
          <p:cNvSpPr txBox="1">
            <a:spLocks noGrp="1"/>
          </p:cNvSpPr>
          <p:nvPr>
            <p:ph type="body" idx="1"/>
          </p:nvPr>
        </p:nvSpPr>
        <p:spPr>
          <a:xfrm>
            <a:off x="67050" y="2058025"/>
            <a:ext cx="9009900" cy="467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352920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 b="1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marR="3529200" lvl="0" indent="-37465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300"/>
              <a:buChar char="▪"/>
            </a:pPr>
            <a:r>
              <a:rPr lang="pl-PL" sz="1500" b="1">
                <a:latin typeface="Times New Roman"/>
                <a:ea typeface="Times New Roman"/>
                <a:cs typeface="Times New Roman"/>
                <a:sym typeface="Times New Roman"/>
              </a:rPr>
              <a:t>brak uznania</a:t>
            </a:r>
            <a:r>
              <a:rPr lang="pl-PL" sz="1500">
                <a:latin typeface="Times New Roman"/>
                <a:ea typeface="Times New Roman"/>
                <a:cs typeface="Times New Roman"/>
                <a:sym typeface="Times New Roman"/>
              </a:rPr>
              <a:t> wobec osób - głównie kobiet - pracujących w </a:t>
            </a:r>
            <a:r>
              <a:rPr lang="pl-PL" sz="1500" b="1">
                <a:latin typeface="Times New Roman"/>
                <a:ea typeface="Times New Roman"/>
                <a:cs typeface="Times New Roman"/>
                <a:sym typeface="Times New Roman"/>
              </a:rPr>
              <a:t>administracji,</a:t>
            </a:r>
            <a:r>
              <a:rPr lang="pl-PL" sz="1500">
                <a:latin typeface="Times New Roman"/>
                <a:ea typeface="Times New Roman"/>
                <a:cs typeface="Times New Roman"/>
                <a:sym typeface="Times New Roman"/>
              </a:rPr>
              <a:t> a także doktorantów i doktorantek.</a:t>
            </a:r>
            <a:endParaRPr sz="15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marR="3529200" lvl="0" indent="-37465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300"/>
              <a:buChar char="▪"/>
            </a:pPr>
            <a:r>
              <a:rPr lang="pl-PL" sz="1500" b="1">
                <a:latin typeface="Times New Roman"/>
                <a:ea typeface="Times New Roman"/>
                <a:cs typeface="Times New Roman"/>
                <a:sym typeface="Times New Roman"/>
              </a:rPr>
              <a:t>niejasny status osób doktoryzujących</a:t>
            </a:r>
            <a:r>
              <a:rPr lang="pl-PL" sz="1500">
                <a:latin typeface="Times New Roman"/>
                <a:ea typeface="Times New Roman"/>
                <a:cs typeface="Times New Roman"/>
                <a:sym typeface="Times New Roman"/>
              </a:rPr>
              <a:t> się oraz ich </a:t>
            </a:r>
            <a:r>
              <a:rPr lang="pl-PL" sz="1500">
                <a:latin typeface="Times New Roman"/>
                <a:ea typeface="Times New Roman"/>
                <a:cs typeface="Times New Roman"/>
                <a:sym typeface="Times New Roman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50"/>
                  </a:ext>
                </a:extLst>
              </a:rPr>
              <a:t>infantylizacja </a:t>
            </a:r>
            <a:r>
              <a:rPr lang="pl-PL" sz="1500">
                <a:latin typeface="Times New Roman"/>
                <a:ea typeface="Times New Roman"/>
                <a:cs typeface="Times New Roman"/>
                <a:sym typeface="Times New Roman"/>
              </a:rPr>
              <a:t>-</a:t>
            </a:r>
            <a:r>
              <a:rPr lang="pl-PL" sz="1500">
                <a:latin typeface="Times New Roman"/>
                <a:ea typeface="Times New Roman"/>
                <a:cs typeface="Times New Roman"/>
                <a:sym typeface="Times New Roman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51"/>
                  </a:ext>
                </a:extLst>
              </a:rPr>
              <a:t> traktowanie ich j</a:t>
            </a:r>
            <a:r>
              <a:rPr lang="pl-PL" sz="1500">
                <a:latin typeface="Times New Roman"/>
                <a:ea typeface="Times New Roman"/>
                <a:cs typeface="Times New Roman"/>
                <a:sym typeface="Times New Roman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52"/>
                  </a:ext>
                </a:extLst>
              </a:rPr>
              <a:t>ako osób </a:t>
            </a:r>
            <a:r>
              <a:rPr lang="pl-PL" sz="1500">
                <a:latin typeface="Times New Roman"/>
                <a:ea typeface="Times New Roman"/>
                <a:cs typeface="Times New Roman"/>
                <a:sym typeface="Times New Roman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53"/>
                  </a:ext>
                </a:extLst>
              </a:rPr>
              <a:t>studenckich, czyli osób bez zobowiązań </a:t>
            </a:r>
            <a:r>
              <a:rPr lang="pl-PL" sz="1300">
                <a:latin typeface="Times New Roman"/>
                <a:ea typeface="Times New Roman"/>
                <a:cs typeface="Times New Roman"/>
                <a:sym typeface="Times New Roman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54"/>
                  </a:ext>
                </a:extLst>
              </a:rPr>
              <a:t>(np. rodzinnych, ekonomicznych) </a:t>
            </a:r>
            <a:r>
              <a:rPr lang="pl-PL" sz="1500">
                <a:latin typeface="Times New Roman"/>
                <a:ea typeface="Times New Roman"/>
                <a:cs typeface="Times New Roman"/>
                <a:sym typeface="Times New Roman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55"/>
                  </a:ext>
                </a:extLst>
              </a:rPr>
              <a:t>właściwych  dorosły</a:t>
            </a:r>
            <a:r>
              <a:rPr lang="pl-PL" sz="1500">
                <a:latin typeface="Times New Roman"/>
                <a:ea typeface="Times New Roman"/>
                <a:cs typeface="Times New Roman"/>
                <a:sym typeface="Times New Roman"/>
              </a:rPr>
              <a:t>m</a:t>
            </a:r>
            <a:endParaRPr sz="15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marR="3529200" lvl="0" indent="-37465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300"/>
              <a:buChar char="▪"/>
            </a:pPr>
            <a:r>
              <a:rPr lang="pl-PL" sz="1500">
                <a:latin typeface="Times New Roman"/>
                <a:ea typeface="Times New Roman"/>
                <a:cs typeface="Times New Roman"/>
                <a:sym typeface="Times New Roman"/>
              </a:rPr>
              <a:t>brak formalnych/ praktycznych rozwiązań umożliwiających </a:t>
            </a:r>
            <a:r>
              <a:rPr lang="pl-PL" sz="1500" b="1">
                <a:latin typeface="Times New Roman"/>
                <a:ea typeface="Times New Roman"/>
                <a:cs typeface="Times New Roman"/>
                <a:sym typeface="Times New Roman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56"/>
                  </a:ext>
                </a:extLst>
              </a:rPr>
              <a:t>wsparcie osób </a:t>
            </a:r>
            <a:r>
              <a:rPr lang="pl-PL" sz="1300">
                <a:latin typeface="Times New Roman"/>
                <a:ea typeface="Times New Roman"/>
                <a:cs typeface="Times New Roman"/>
                <a:sym typeface="Times New Roman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57"/>
                  </a:ext>
                </a:extLst>
              </a:rPr>
              <a:t>(np. doktoranckich lub na umowach na czas określony)</a:t>
            </a:r>
            <a:r>
              <a:rPr lang="pl-PL" sz="1500" b="1">
                <a:latin typeface="Times New Roman"/>
                <a:ea typeface="Times New Roman"/>
                <a:cs typeface="Times New Roman"/>
                <a:sym typeface="Times New Roman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58"/>
                  </a:ext>
                </a:extLst>
              </a:rPr>
              <a:t> wymagających leczenia lub czasowej absencji</a:t>
            </a:r>
            <a:r>
              <a:rPr lang="pl-PL" sz="1500">
                <a:latin typeface="Times New Roman"/>
                <a:ea typeface="Times New Roman"/>
                <a:cs typeface="Times New Roman"/>
                <a:sym typeface="Times New Roman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59"/>
                  </a:ext>
                </a:extLst>
              </a:rPr>
              <a:t> </a:t>
            </a:r>
            <a:r>
              <a:rPr lang="pl-PL" sz="1500">
                <a:latin typeface="Times New Roman"/>
                <a:ea typeface="Times New Roman"/>
                <a:cs typeface="Times New Roman"/>
                <a:sym typeface="Times New Roman"/>
              </a:rPr>
              <a:t>z powodów zdrowotnych </a:t>
            </a:r>
            <a:r>
              <a:rPr lang="pl-PL" sz="1200">
                <a:latin typeface="Times New Roman"/>
                <a:ea typeface="Times New Roman"/>
                <a:cs typeface="Times New Roman"/>
                <a:sym typeface="Times New Roman"/>
              </a:rPr>
              <a:t>(w tym związanych ze zdrowiem psychicznym).</a:t>
            </a:r>
            <a:endParaRPr sz="12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352920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9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marR="1077428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50" i="1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marR="1077428" lvl="0" indent="0" algn="just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200" i="1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914400" marR="1077428" lvl="0" indent="0" algn="just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endParaRPr sz="1200" i="1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cxnSp>
        <p:nvCxnSpPr>
          <p:cNvPr id="187" name="Google Shape;187;g372d80ae461_0_9"/>
          <p:cNvCxnSpPr/>
          <p:nvPr/>
        </p:nvCxnSpPr>
        <p:spPr>
          <a:xfrm rot="10800000" flipH="1">
            <a:off x="-20850" y="1971268"/>
            <a:ext cx="9185700" cy="285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88" name="Google Shape;188;g372d80ae461_0_9"/>
          <p:cNvSpPr txBox="1"/>
          <p:nvPr/>
        </p:nvSpPr>
        <p:spPr>
          <a:xfrm>
            <a:off x="189525" y="573818"/>
            <a:ext cx="4991700" cy="133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2000" b="1">
                <a:latin typeface="Times New Roman"/>
                <a:ea typeface="Times New Roman"/>
                <a:cs typeface="Times New Roman"/>
                <a:sym typeface="Times New Roman"/>
              </a:rPr>
              <a:t>PŁEĆ, WIEK, POZYCJA  - INTERSEKCJONALNOŚĆ DOŚWIADCZEŃ</a:t>
            </a:r>
            <a:endParaRPr sz="2000" b="1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 b="1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89" name="Google Shape;189;g372d80ae461_0_9"/>
          <p:cNvSpPr/>
          <p:nvPr/>
        </p:nvSpPr>
        <p:spPr>
          <a:xfrm>
            <a:off x="5966025" y="2044875"/>
            <a:ext cx="3007500" cy="1498500"/>
          </a:xfrm>
          <a:prstGeom prst="rect">
            <a:avLst/>
          </a:prstGeom>
          <a:solidFill>
            <a:schemeClr val="dk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179999" marR="35999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100" i="1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60"/>
                  </a:ext>
                </a:extLst>
              </a:rPr>
              <a:t>Jest parę osób, które mój zespół traktują z góry, ponieważ oni są w tym pionie głównym jednostki i po prostu nas </a:t>
            </a:r>
            <a:r>
              <a:rPr lang="pl-PL" sz="1100" b="1" i="1">
                <a:solidFill>
                  <a:srgbClr val="FFC000"/>
                </a:solidFill>
                <a:latin typeface="Times New Roman"/>
                <a:ea typeface="Times New Roman"/>
                <a:cs typeface="Times New Roman"/>
                <a:sym typeface="Times New Roman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61"/>
                  </a:ext>
                </a:extLst>
              </a:rPr>
              <a:t>traktują jako chłopców i dziewczyny na  posyłki</a:t>
            </a:r>
            <a:r>
              <a:rPr lang="pl-PL" sz="1100" i="1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62"/>
                  </a:ext>
                </a:extLst>
              </a:rPr>
              <a:t>. Przynieś, podaj, pozamiataj, przynieść kawę, pilnuj bramy</a:t>
            </a:r>
            <a:r>
              <a:rPr lang="pl-PL" sz="1100" b="1" i="1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63"/>
                  </a:ext>
                </a:extLst>
              </a:rPr>
              <a:t> </a:t>
            </a:r>
            <a:endParaRPr sz="1800" b="1">
              <a:solidFill>
                <a:srgbClr val="FF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90" name="Google Shape;190;g372d80ae461_0_9"/>
          <p:cNvSpPr/>
          <p:nvPr/>
        </p:nvSpPr>
        <p:spPr>
          <a:xfrm>
            <a:off x="5966050" y="5080175"/>
            <a:ext cx="3007500" cy="1168500"/>
          </a:xfrm>
          <a:prstGeom prst="rect">
            <a:avLst/>
          </a:prstGeom>
          <a:solidFill>
            <a:schemeClr val="dk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269999" marR="98819" lvl="0" indent="0" algn="just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-PL" sz="1050" i="1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</a:t>
            </a:r>
            <a:r>
              <a:rPr lang="pl-PL" sz="1200" i="1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zuję się wyjątkowo pokrzywdzona w momencie, kiedy dowiaduję się, że </a:t>
            </a:r>
            <a:r>
              <a:rPr lang="pl-PL" sz="1200" b="1" i="1">
                <a:solidFill>
                  <a:srgbClr val="FFC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osoby nowozatrudnione dostają wyższą pensję ode mnie</a:t>
            </a:r>
            <a:r>
              <a:rPr lang="pl-PL" sz="1200" i="1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ja pracuję już prawie 7 lat.</a:t>
            </a:r>
            <a:endParaRPr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191" name="Google Shape;191;g372d80ae461_0_9"/>
          <p:cNvSpPr/>
          <p:nvPr/>
        </p:nvSpPr>
        <p:spPr>
          <a:xfrm>
            <a:off x="5966050" y="3682975"/>
            <a:ext cx="3007500" cy="1257600"/>
          </a:xfrm>
          <a:prstGeom prst="rect">
            <a:avLst/>
          </a:prstGeom>
          <a:solidFill>
            <a:schemeClr val="dk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179999" marR="98819" lvl="0" indent="0" algn="just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pl-PL" sz="1200" i="1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Jeśli na przykład mamy coś robić, jeśli mamy gdzieś pojechać, reprezentować, to </a:t>
            </a:r>
            <a:r>
              <a:rPr lang="pl-PL" sz="1200" b="1" i="1">
                <a:solidFill>
                  <a:srgbClr val="FFC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wybierani są głównie panowie</a:t>
            </a:r>
            <a:r>
              <a:rPr lang="pl-PL" sz="1200" i="1">
                <a:solidFill>
                  <a:srgbClr val="FFC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pl-PL" sz="1200" i="1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 cytuję profesora, no </a:t>
            </a:r>
            <a:r>
              <a:rPr lang="pl-PL" sz="1200" b="1" i="1">
                <a:solidFill>
                  <a:srgbClr val="FFC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dajmy jakąś panią do dekoracji</a:t>
            </a:r>
            <a:r>
              <a:rPr lang="pl-PL" sz="1200" i="1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  <a:endParaRPr>
              <a:latin typeface="Roboto Light"/>
              <a:ea typeface="Roboto Light"/>
              <a:cs typeface="Roboto Light"/>
              <a:sym typeface="Roboto Light"/>
            </a:endParaRPr>
          </a:p>
        </p:txBody>
      </p:sp>
      <p:pic>
        <p:nvPicPr>
          <p:cNvPr id="192" name="Google Shape;192;g372d80ae461_0_9"/>
          <p:cNvPicPr preferRelativeResize="0"/>
          <p:nvPr/>
        </p:nvPicPr>
        <p:blipFill rotWithShape="1">
          <a:blip r:embed="rId3">
            <a:alphaModFix/>
          </a:blip>
          <a:srcRect b="11699"/>
          <a:stretch/>
        </p:blipFill>
        <p:spPr>
          <a:xfrm>
            <a:off x="5034875" y="0"/>
            <a:ext cx="4109126" cy="1971276"/>
          </a:xfrm>
          <a:prstGeom prst="rect">
            <a:avLst/>
          </a:prstGeom>
          <a:noFill/>
          <a:ln>
            <a:noFill/>
          </a:ln>
        </p:spPr>
      </p:pic>
      <p:sp>
        <p:nvSpPr>
          <p:cNvPr id="193" name="Google Shape;193;g372d80ae461_0_9"/>
          <p:cNvSpPr txBox="1"/>
          <p:nvPr/>
        </p:nvSpPr>
        <p:spPr>
          <a:xfrm>
            <a:off x="335875" y="6425125"/>
            <a:ext cx="5469000" cy="19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194" name="Google Shape;194;g372d80ae461_0_9"/>
          <p:cNvSpPr txBox="1"/>
          <p:nvPr/>
        </p:nvSpPr>
        <p:spPr>
          <a:xfrm>
            <a:off x="5999725" y="2002775"/>
            <a:ext cx="292800" cy="32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2200" b="1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“</a:t>
            </a:r>
            <a:endParaRPr sz="2200" b="1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95" name="Google Shape;195;g372d80ae461_0_9"/>
          <p:cNvSpPr txBox="1"/>
          <p:nvPr/>
        </p:nvSpPr>
        <p:spPr>
          <a:xfrm>
            <a:off x="5999725" y="3588475"/>
            <a:ext cx="292800" cy="32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2200" b="1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“</a:t>
            </a:r>
            <a:endParaRPr sz="2200" b="1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96" name="Google Shape;196;g372d80ae461_0_9"/>
          <p:cNvSpPr txBox="1"/>
          <p:nvPr/>
        </p:nvSpPr>
        <p:spPr>
          <a:xfrm>
            <a:off x="6046275" y="5005850"/>
            <a:ext cx="292800" cy="32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2200" b="1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“</a:t>
            </a:r>
            <a:endParaRPr sz="2200" b="1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372d80ae461_0_23"/>
          <p:cNvSpPr txBox="1">
            <a:spLocks noGrp="1"/>
          </p:cNvSpPr>
          <p:nvPr>
            <p:ph type="body" idx="1"/>
          </p:nvPr>
        </p:nvSpPr>
        <p:spPr>
          <a:xfrm>
            <a:off x="41562" y="2518951"/>
            <a:ext cx="90099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307158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Times New Roman"/>
              <a:buChar char="▪"/>
            </a:pPr>
            <a:r>
              <a:rPr lang="pl-PL" sz="1600">
                <a:latin typeface="Times New Roman"/>
                <a:ea typeface="Times New Roman"/>
                <a:cs typeface="Times New Roman"/>
                <a:sym typeface="Times New Roman"/>
              </a:rPr>
              <a:t>ignorowanie przepisów prawa pracy dotyczących </a:t>
            </a:r>
            <a:r>
              <a:rPr lang="pl-PL" sz="1600" b="1">
                <a:latin typeface="Times New Roman"/>
                <a:ea typeface="Times New Roman"/>
                <a:cs typeface="Times New Roman"/>
                <a:sym typeface="Times New Roman"/>
              </a:rPr>
              <a:t>pracy zdalnej</a:t>
            </a:r>
            <a:endParaRPr sz="1600" b="1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marR="3071580" lvl="0" indent="-3302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Font typeface="Times New Roman"/>
              <a:buChar char="▪"/>
            </a:pPr>
            <a:r>
              <a:rPr lang="pl-PL" sz="1600">
                <a:latin typeface="Times New Roman"/>
                <a:ea typeface="Times New Roman"/>
                <a:cs typeface="Times New Roman"/>
                <a:sym typeface="Times New Roman"/>
              </a:rPr>
              <a:t>znaczne </a:t>
            </a:r>
            <a:r>
              <a:rPr lang="pl-PL" sz="1600" b="1">
                <a:latin typeface="Times New Roman"/>
                <a:ea typeface="Times New Roman"/>
                <a:cs typeface="Times New Roman"/>
                <a:sym typeface="Times New Roman"/>
              </a:rPr>
              <a:t>utrudnienia w łączeniu pracy zawodowej z życiem rodzinnym</a:t>
            </a:r>
            <a:r>
              <a:rPr lang="pl-PL" sz="160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pl-PL" sz="1300">
                <a:latin typeface="Times New Roman"/>
                <a:ea typeface="Times New Roman"/>
                <a:cs typeface="Times New Roman"/>
                <a:sym typeface="Times New Roman"/>
              </a:rPr>
              <a:t>(np. spotkania decyzyjne organizowane w późno popołudniowych lub wieczornych godzinach)</a:t>
            </a:r>
            <a:endParaRPr sz="13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marR="3071580" lvl="0" indent="-3302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Font typeface="Times New Roman"/>
              <a:buChar char="▪"/>
            </a:pPr>
            <a:r>
              <a:rPr lang="pl-PL" sz="1600" b="1">
                <a:latin typeface="Times New Roman"/>
                <a:ea typeface="Times New Roman"/>
                <a:cs typeface="Times New Roman"/>
                <a:sym typeface="Times New Roman"/>
              </a:rPr>
              <a:t>niewystarczająca infrastruktura</a:t>
            </a:r>
            <a:r>
              <a:rPr lang="pl-PL" sz="1600">
                <a:latin typeface="Times New Roman"/>
                <a:ea typeface="Times New Roman"/>
                <a:cs typeface="Times New Roman"/>
                <a:sym typeface="Times New Roman"/>
              </a:rPr>
              <a:t> przyjazna rodzinom</a:t>
            </a:r>
            <a:endParaRPr sz="16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marR="3071580" lvl="0" indent="-3302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Font typeface="Times New Roman"/>
              <a:buChar char="▪"/>
            </a:pPr>
            <a:r>
              <a:rPr lang="pl-PL" sz="1600" b="1">
                <a:latin typeface="Times New Roman"/>
                <a:ea typeface="Times New Roman"/>
                <a:cs typeface="Times New Roman"/>
                <a:sym typeface="Times New Roman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64"/>
                  </a:ext>
                </a:extLst>
              </a:rPr>
              <a:t>stereotypowe opinie o matkach</a:t>
            </a:r>
            <a:r>
              <a:rPr lang="pl-PL" sz="1600">
                <a:latin typeface="Times New Roman"/>
                <a:ea typeface="Times New Roman"/>
                <a:cs typeface="Times New Roman"/>
                <a:sym typeface="Times New Roman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65"/>
                  </a:ext>
                </a:extLst>
              </a:rPr>
              <a:t>, szczególnie małych dzieci</a:t>
            </a:r>
            <a:r>
              <a:rPr lang="pl-PL" sz="160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sz="16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marR="3071580" lvl="0" indent="-3302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Font typeface="Times New Roman"/>
              <a:buChar char="▪"/>
            </a:pPr>
            <a:r>
              <a:rPr lang="pl-PL" sz="1600" b="1">
                <a:latin typeface="Times New Roman"/>
                <a:ea typeface="Times New Roman"/>
                <a:cs typeface="Times New Roman"/>
                <a:sym typeface="Times New Roman"/>
              </a:rPr>
              <a:t>wykluczanie kobiet planujących macierzyństwo</a:t>
            </a:r>
            <a:r>
              <a:rPr lang="pl-PL" sz="1600">
                <a:latin typeface="Times New Roman"/>
                <a:ea typeface="Times New Roman"/>
                <a:cs typeface="Times New Roman"/>
                <a:sym typeface="Times New Roman"/>
              </a:rPr>
              <a:t> z życia akademickiego i utrudnienia w realizacji kariery naukowej</a:t>
            </a:r>
            <a:endParaRPr sz="16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marR="3071580" lvl="0" indent="-3302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Font typeface="Times New Roman"/>
              <a:buChar char="▪"/>
            </a:pPr>
            <a:r>
              <a:rPr lang="pl-PL" sz="1600" b="1">
                <a:latin typeface="Times New Roman"/>
                <a:ea typeface="Times New Roman"/>
                <a:cs typeface="Times New Roman"/>
                <a:sym typeface="Times New Roman"/>
              </a:rPr>
              <a:t>niewidzialność innych form opieki</a:t>
            </a:r>
            <a:r>
              <a:rPr lang="pl-PL" sz="1600">
                <a:latin typeface="Times New Roman"/>
                <a:ea typeface="Times New Roman"/>
                <a:cs typeface="Times New Roman"/>
                <a:sym typeface="Times New Roman"/>
              </a:rPr>
              <a:t>, jak opieka nad starszymi dziećmi czy osobami zależnymi</a:t>
            </a:r>
            <a:endParaRPr sz="16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marR="3071580" lvl="0" indent="-3302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Font typeface="Times New Roman"/>
              <a:buChar char="▪"/>
            </a:pPr>
            <a:r>
              <a:rPr lang="pl-PL" sz="1600" b="1">
                <a:latin typeface="Times New Roman"/>
                <a:ea typeface="Times New Roman"/>
                <a:cs typeface="Times New Roman"/>
                <a:sym typeface="Times New Roman"/>
              </a:rPr>
              <a:t>osoby bezdzietne </a:t>
            </a:r>
            <a:r>
              <a:rPr lang="pl-PL" sz="1600">
                <a:latin typeface="Times New Roman"/>
                <a:ea typeface="Times New Roman"/>
                <a:cs typeface="Times New Roman"/>
                <a:sym typeface="Times New Roman"/>
              </a:rPr>
              <a:t>widziane jako </a:t>
            </a:r>
            <a:r>
              <a:rPr lang="pl-PL" sz="1600" b="1">
                <a:latin typeface="Times New Roman"/>
                <a:ea typeface="Times New Roman"/>
                <a:cs typeface="Times New Roman"/>
                <a:sym typeface="Times New Roman"/>
              </a:rPr>
              <a:t>w pełni dyspozycyjne</a:t>
            </a:r>
            <a:r>
              <a:rPr lang="pl-PL" sz="1600">
                <a:latin typeface="Times New Roman"/>
                <a:ea typeface="Times New Roman"/>
                <a:cs typeface="Times New Roman"/>
                <a:sym typeface="Times New Roman"/>
              </a:rPr>
              <a:t> i gotowe do podejmowania dodatkowej pracy</a:t>
            </a:r>
            <a:endParaRPr sz="16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just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7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899999" marR="1167428" lvl="0" indent="0" algn="just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800" i="1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just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12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just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None/>
            </a:pPr>
            <a:endParaRPr sz="12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cxnSp>
        <p:nvCxnSpPr>
          <p:cNvPr id="203" name="Google Shape;203;g372d80ae461_0_23"/>
          <p:cNvCxnSpPr/>
          <p:nvPr/>
        </p:nvCxnSpPr>
        <p:spPr>
          <a:xfrm rot="10800000" flipH="1">
            <a:off x="-20850" y="2203556"/>
            <a:ext cx="9185700" cy="285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04" name="Google Shape;204;g372d80ae461_0_23"/>
          <p:cNvSpPr txBox="1"/>
          <p:nvPr/>
        </p:nvSpPr>
        <p:spPr>
          <a:xfrm>
            <a:off x="178950" y="885268"/>
            <a:ext cx="4991700" cy="103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2000" b="1">
                <a:latin typeface="Times New Roman"/>
                <a:ea typeface="Times New Roman"/>
                <a:cs typeface="Times New Roman"/>
                <a:sym typeface="Times New Roman"/>
              </a:rPr>
              <a:t>OBOWIĄZKI RODZINNE </a:t>
            </a:r>
            <a:endParaRPr sz="2000" b="1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2000" b="1">
                <a:latin typeface="Times New Roman"/>
                <a:ea typeface="Times New Roman"/>
                <a:cs typeface="Times New Roman"/>
                <a:sym typeface="Times New Roman"/>
              </a:rPr>
              <a:t>I OPIEKUŃCZE </a:t>
            </a:r>
            <a:endParaRPr sz="2000" b="1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 b="1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05" name="Google Shape;205;g372d80ae461_0_23"/>
          <p:cNvSpPr/>
          <p:nvPr/>
        </p:nvSpPr>
        <p:spPr>
          <a:xfrm>
            <a:off x="6246925" y="3490425"/>
            <a:ext cx="2679600" cy="961200"/>
          </a:xfrm>
          <a:prstGeom prst="rect">
            <a:avLst/>
          </a:prstGeom>
          <a:solidFill>
            <a:schemeClr val="dk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179999" marR="35999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100" b="1" i="1">
                <a:solidFill>
                  <a:srgbClr val="FFC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Boję się wykluczania</a:t>
            </a:r>
            <a:r>
              <a:rPr lang="pl-PL" sz="1100" i="1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ponieważ i tak jestem mniej dyspozycyjną osobą ze </a:t>
            </a:r>
            <a:r>
              <a:rPr lang="pl-PL" sz="1100" b="1" i="1">
                <a:solidFill>
                  <a:srgbClr val="FFC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względu na moje zobowiązania rodzinne…</a:t>
            </a:r>
            <a:endParaRPr sz="1100" b="1" i="1">
              <a:solidFill>
                <a:srgbClr val="FFC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06" name="Google Shape;206;g372d80ae461_0_23"/>
          <p:cNvSpPr/>
          <p:nvPr/>
        </p:nvSpPr>
        <p:spPr>
          <a:xfrm>
            <a:off x="6246925" y="2412000"/>
            <a:ext cx="2679600" cy="898500"/>
          </a:xfrm>
          <a:prstGeom prst="rect">
            <a:avLst/>
          </a:prstGeom>
          <a:solidFill>
            <a:schemeClr val="dk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269999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100" b="1" i="1">
                <a:solidFill>
                  <a:srgbClr val="FFC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Musisz się poświęcić.</a:t>
            </a:r>
            <a:r>
              <a:rPr lang="pl-PL" sz="1100" i="1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Jak się poświęcasz, to nie masz rodziny. Koniec. </a:t>
            </a:r>
            <a:r>
              <a:rPr lang="pl-PL" sz="1100" b="1" i="1">
                <a:solidFill>
                  <a:srgbClr val="FFC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Albo rodzina, albo nauka</a:t>
            </a:r>
            <a:r>
              <a:rPr lang="pl-PL" sz="1100" i="1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  <a:endParaRPr sz="1100" i="1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07" name="Google Shape;207;g372d80ae461_0_23"/>
          <p:cNvPicPr preferRelativeResize="0"/>
          <p:nvPr/>
        </p:nvPicPr>
        <p:blipFill rotWithShape="1">
          <a:blip r:embed="rId3">
            <a:alphaModFix/>
          </a:blip>
          <a:srcRect l="-580" t="3808" r="580" b="17333"/>
          <a:stretch/>
        </p:blipFill>
        <p:spPr>
          <a:xfrm>
            <a:off x="5098375" y="-13850"/>
            <a:ext cx="4045624" cy="2185800"/>
          </a:xfrm>
          <a:prstGeom prst="rect">
            <a:avLst/>
          </a:prstGeom>
          <a:noFill/>
          <a:ln>
            <a:noFill/>
          </a:ln>
        </p:spPr>
      </p:pic>
      <p:sp>
        <p:nvSpPr>
          <p:cNvPr id="208" name="Google Shape;208;g372d80ae461_0_23"/>
          <p:cNvSpPr/>
          <p:nvPr/>
        </p:nvSpPr>
        <p:spPr>
          <a:xfrm>
            <a:off x="6246925" y="4744050"/>
            <a:ext cx="2679600" cy="1779000"/>
          </a:xfrm>
          <a:prstGeom prst="rect">
            <a:avLst/>
          </a:prstGeom>
          <a:solidFill>
            <a:schemeClr val="dk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179999" lvl="0" indent="0" algn="just" rtl="0"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-PL" sz="1100" i="1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Na pierwszym spotkaniu, zaraz po przyjęciu do szkoły doktorskiej katedra zorganizowała spotkanie z pracownikami i doktorantami, i </a:t>
            </a:r>
            <a:r>
              <a:rPr lang="pl-PL" sz="1100" b="1" i="1">
                <a:solidFill>
                  <a:srgbClr val="FFC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pierwsza rzecz, którą usłyszałyśmy jako doktorantki, to było: „żeby tylko Panie nie ważyły się zachodzić w ciążę.”</a:t>
            </a:r>
            <a:r>
              <a:rPr lang="pl-PL" sz="1100" i="1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To była jedna z pierwszych rzeczy, którą usłyszałyśmy</a:t>
            </a:r>
            <a:endParaRPr sz="1100" b="1" i="1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09" name="Google Shape;209;g372d80ae461_0_23"/>
          <p:cNvSpPr txBox="1"/>
          <p:nvPr/>
        </p:nvSpPr>
        <p:spPr>
          <a:xfrm>
            <a:off x="6304125" y="2412000"/>
            <a:ext cx="292800" cy="32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2200" b="1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“</a:t>
            </a:r>
            <a:endParaRPr sz="2200" b="1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10" name="Google Shape;210;g372d80ae461_0_23"/>
          <p:cNvSpPr txBox="1"/>
          <p:nvPr/>
        </p:nvSpPr>
        <p:spPr>
          <a:xfrm>
            <a:off x="6246925" y="3397900"/>
            <a:ext cx="292800" cy="32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2200" b="1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“</a:t>
            </a:r>
            <a:endParaRPr sz="2200" b="1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11" name="Google Shape;211;g372d80ae461_0_23"/>
          <p:cNvSpPr txBox="1"/>
          <p:nvPr/>
        </p:nvSpPr>
        <p:spPr>
          <a:xfrm>
            <a:off x="6246925" y="4778850"/>
            <a:ext cx="292800" cy="32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2200" b="1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“</a:t>
            </a:r>
            <a:endParaRPr sz="2200" b="1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g372d80ae461_0_30"/>
          <p:cNvSpPr txBox="1">
            <a:spLocks noGrp="1"/>
          </p:cNvSpPr>
          <p:nvPr>
            <p:ph type="body" idx="1"/>
          </p:nvPr>
        </p:nvSpPr>
        <p:spPr>
          <a:xfrm>
            <a:off x="41550" y="2689925"/>
            <a:ext cx="9009900" cy="418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1625375" bIns="45700" anchor="t" anchorCtr="0">
            <a:noAutofit/>
          </a:bodyPr>
          <a:lstStyle/>
          <a:p>
            <a:pPr marL="457200" marR="1899959" lvl="0" indent="-33655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Char char="▪"/>
            </a:pPr>
            <a:r>
              <a:rPr lang="pl-PL" sz="1700" b="1">
                <a:latin typeface="Times New Roman"/>
                <a:ea typeface="Times New Roman"/>
                <a:cs typeface="Times New Roman"/>
                <a:sym typeface="Times New Roman"/>
              </a:rPr>
              <a:t>żarty i stereotypy</a:t>
            </a:r>
            <a:r>
              <a:rPr lang="pl-PL" sz="1700">
                <a:latin typeface="Times New Roman"/>
                <a:ea typeface="Times New Roman"/>
                <a:cs typeface="Times New Roman"/>
                <a:sym typeface="Times New Roman"/>
              </a:rPr>
              <a:t> dotyczące osób spoza Warszawy </a:t>
            </a:r>
            <a:endParaRPr sz="17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marR="1899959" lvl="0" indent="-336550" algn="just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700"/>
              <a:buChar char="▪"/>
            </a:pPr>
            <a:r>
              <a:rPr lang="pl-PL" sz="1700" b="1">
                <a:latin typeface="Times New Roman"/>
                <a:ea typeface="Times New Roman"/>
                <a:cs typeface="Times New Roman"/>
                <a:sym typeface="Times New Roman"/>
              </a:rPr>
              <a:t>brak wrażliwości społecznej i empatii</a:t>
            </a:r>
            <a:r>
              <a:rPr lang="pl-PL" sz="1700">
                <a:latin typeface="Times New Roman"/>
                <a:ea typeface="Times New Roman"/>
                <a:cs typeface="Times New Roman"/>
                <a:sym typeface="Times New Roman"/>
              </a:rPr>
              <a:t> wobec trudności logistycznych i finansowych związanych z życiem „na dwa domy” </a:t>
            </a:r>
            <a:endParaRPr sz="17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marR="1899959" lvl="0" indent="-336550" algn="just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700"/>
              <a:buFont typeface="Times New Roman"/>
              <a:buChar char="▪"/>
            </a:pPr>
            <a:r>
              <a:rPr lang="pl-PL" sz="1700">
                <a:latin typeface="Times New Roman"/>
                <a:ea typeface="Times New Roman"/>
                <a:cs typeface="Times New Roman"/>
                <a:sym typeface="Times New Roman"/>
              </a:rPr>
              <a:t>dotyczy głównie </a:t>
            </a:r>
            <a:r>
              <a:rPr lang="pl-PL" sz="1700" b="1">
                <a:latin typeface="Times New Roman"/>
                <a:ea typeface="Times New Roman"/>
                <a:cs typeface="Times New Roman"/>
                <a:sym typeface="Times New Roman"/>
              </a:rPr>
              <a:t>relacji pomiędzy</a:t>
            </a:r>
            <a:r>
              <a:rPr lang="pl-PL" sz="1700">
                <a:latin typeface="Times New Roman"/>
                <a:ea typeface="Times New Roman"/>
                <a:cs typeface="Times New Roman"/>
                <a:sym typeface="Times New Roman"/>
              </a:rPr>
              <a:t> osobami </a:t>
            </a:r>
            <a:r>
              <a:rPr lang="pl-PL" sz="1700" b="1">
                <a:latin typeface="Times New Roman"/>
                <a:ea typeface="Times New Roman"/>
                <a:cs typeface="Times New Roman"/>
                <a:sym typeface="Times New Roman"/>
              </a:rPr>
              <a:t>studenckimi</a:t>
            </a:r>
            <a:endParaRPr sz="1700" b="1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just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20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914400" lvl="0" indent="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2000" i="1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914400" lvl="0" indent="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000" i="1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914400" lvl="0" indent="0" algn="just" rtl="0">
              <a:lnSpc>
                <a:spcPct val="115000"/>
              </a:lnSpc>
              <a:spcBef>
                <a:spcPts val="1200"/>
              </a:spcBef>
              <a:spcAft>
                <a:spcPts val="1000"/>
              </a:spcAft>
              <a:buNone/>
            </a:pPr>
            <a:endParaRPr sz="20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cxnSp>
        <p:nvCxnSpPr>
          <p:cNvPr id="218" name="Google Shape;218;g372d80ae461_0_30"/>
          <p:cNvCxnSpPr/>
          <p:nvPr/>
        </p:nvCxnSpPr>
        <p:spPr>
          <a:xfrm rot="10800000" flipH="1">
            <a:off x="-20850" y="2148193"/>
            <a:ext cx="9185700" cy="285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19" name="Google Shape;219;g372d80ae461_0_30"/>
          <p:cNvSpPr txBox="1"/>
          <p:nvPr/>
        </p:nvSpPr>
        <p:spPr>
          <a:xfrm>
            <a:off x="721175" y="1046813"/>
            <a:ext cx="30000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2000" b="1">
                <a:latin typeface="Times New Roman"/>
                <a:ea typeface="Times New Roman"/>
                <a:cs typeface="Times New Roman"/>
                <a:sym typeface="Times New Roman"/>
              </a:rPr>
              <a:t>SPOZA WARSZAWY</a:t>
            </a:r>
            <a:endParaRPr sz="2000" b="1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20" name="Google Shape;220;g372d80ae461_0_30"/>
          <p:cNvSpPr/>
          <p:nvPr/>
        </p:nvSpPr>
        <p:spPr>
          <a:xfrm>
            <a:off x="6088975" y="4625450"/>
            <a:ext cx="2715600" cy="1393800"/>
          </a:xfrm>
          <a:prstGeom prst="rect">
            <a:avLst/>
          </a:prstGeom>
          <a:solidFill>
            <a:schemeClr val="dk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269999" marR="35999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100" i="1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Koledzy regularnie śmieją się na przykład ze Śląska i </a:t>
            </a:r>
            <a:r>
              <a:rPr lang="pl-PL" sz="1100" b="1" i="1">
                <a:solidFill>
                  <a:srgbClr val="FFC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mówią jakieś teksty w stylu, że powinniśmy zrównać Śląsk z ziemią</a:t>
            </a:r>
            <a:r>
              <a:rPr lang="pl-PL" sz="1100" i="1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bo tam nie ma nikogo poza byłą siłą robotniczą z czasów PRL-u. </a:t>
            </a:r>
            <a:endParaRPr sz="1100" i="1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21" name="Google Shape;221;g372d80ae461_0_30"/>
          <p:cNvSpPr/>
          <p:nvPr/>
        </p:nvSpPr>
        <p:spPr>
          <a:xfrm>
            <a:off x="6030850" y="2689925"/>
            <a:ext cx="2773800" cy="1393800"/>
          </a:xfrm>
          <a:prstGeom prst="rect">
            <a:avLst/>
          </a:prstGeom>
          <a:solidFill>
            <a:schemeClr val="dk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360000" marR="35999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100" i="1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… ludzie z Warszawy albo spod Warszawy lekceważąco czasami podchodzą… </a:t>
            </a:r>
            <a:r>
              <a:rPr lang="pl-PL" sz="1100" b="1" i="1">
                <a:solidFill>
                  <a:srgbClr val="FFC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nie do końca rozumieją, że ja tak naprawdę żyję na dwa domy</a:t>
            </a:r>
            <a:r>
              <a:rPr lang="pl-PL" sz="1100" i="1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  <a:endParaRPr sz="1100" i="1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22" name="Google Shape;222;g372d80ae461_0_30"/>
          <p:cNvPicPr preferRelativeResize="0"/>
          <p:nvPr/>
        </p:nvPicPr>
        <p:blipFill rotWithShape="1">
          <a:blip r:embed="rId3">
            <a:alphaModFix/>
          </a:blip>
          <a:srcRect t="34167" r="9779" b="1511"/>
          <a:stretch/>
        </p:blipFill>
        <p:spPr>
          <a:xfrm>
            <a:off x="5047575" y="-13850"/>
            <a:ext cx="4096424" cy="2162050"/>
          </a:xfrm>
          <a:prstGeom prst="rect">
            <a:avLst/>
          </a:prstGeom>
          <a:noFill/>
          <a:ln>
            <a:noFill/>
          </a:ln>
        </p:spPr>
      </p:pic>
      <p:sp>
        <p:nvSpPr>
          <p:cNvPr id="223" name="Google Shape;223;g372d80ae461_0_30"/>
          <p:cNvSpPr txBox="1"/>
          <p:nvPr/>
        </p:nvSpPr>
        <p:spPr>
          <a:xfrm>
            <a:off x="6178325" y="2836225"/>
            <a:ext cx="292800" cy="32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2200" b="1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“</a:t>
            </a:r>
            <a:endParaRPr sz="2200" b="1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24" name="Google Shape;224;g372d80ae461_0_30"/>
          <p:cNvSpPr txBox="1"/>
          <p:nvPr/>
        </p:nvSpPr>
        <p:spPr>
          <a:xfrm>
            <a:off x="6178325" y="4536425"/>
            <a:ext cx="292800" cy="32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2200" b="1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“</a:t>
            </a:r>
            <a:endParaRPr sz="2200" b="1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14"/>
          <p:cNvSpPr txBox="1">
            <a:spLocks noGrp="1"/>
          </p:cNvSpPr>
          <p:nvPr>
            <p:ph type="body" idx="1"/>
          </p:nvPr>
        </p:nvSpPr>
        <p:spPr>
          <a:xfrm>
            <a:off x="92650" y="2690625"/>
            <a:ext cx="8958600" cy="402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marR="3735700" lvl="0" indent="-2476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Char char="▪"/>
            </a:pPr>
            <a:r>
              <a:rPr lang="pl-PL" sz="1500" b="1">
                <a:latin typeface="Times New Roman"/>
                <a:ea typeface="Times New Roman"/>
                <a:cs typeface="Times New Roman"/>
                <a:sym typeface="Times New Roman"/>
              </a:rPr>
              <a:t>ograniczone kompetencje międzykulturowe i językowe </a:t>
            </a:r>
            <a:r>
              <a:rPr lang="pl-PL" sz="1500">
                <a:latin typeface="Times New Roman"/>
                <a:ea typeface="Times New Roman"/>
                <a:cs typeface="Times New Roman"/>
                <a:sym typeface="Times New Roman"/>
              </a:rPr>
              <a:t>wśród pracowników_czek administracyjnych oraz kadry dydaktyczno-naukowej</a:t>
            </a:r>
            <a:endParaRPr sz="15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228600" marR="3735700" lvl="0" indent="-2476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Char char="▪"/>
            </a:pPr>
            <a:r>
              <a:rPr lang="pl-PL" sz="1500" b="1">
                <a:latin typeface="Times New Roman"/>
                <a:ea typeface="Times New Roman"/>
                <a:cs typeface="Times New Roman"/>
                <a:sym typeface="Times New Roman"/>
              </a:rPr>
              <a:t>niewystarczająca współpraca</a:t>
            </a:r>
            <a:r>
              <a:rPr lang="pl-PL" sz="1500" b="1">
                <a:latin typeface="Times New Roman"/>
                <a:ea typeface="Times New Roman"/>
                <a:cs typeface="Times New Roman"/>
                <a:sym typeface="Times New Roman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66"/>
                  </a:ext>
                </a:extLst>
              </a:rPr>
              <a:t> między jednostkami w zakresie systemowego</a:t>
            </a:r>
            <a:r>
              <a:rPr lang="pl-PL" sz="1500" b="1">
                <a:latin typeface="Times New Roman"/>
                <a:ea typeface="Times New Roman"/>
                <a:cs typeface="Times New Roman"/>
                <a:sym typeface="Times New Roman"/>
              </a:rPr>
              <a:t> podejścia do integracji</a:t>
            </a:r>
            <a:r>
              <a:rPr lang="pl-PL" sz="1500">
                <a:latin typeface="Times New Roman"/>
                <a:ea typeface="Times New Roman"/>
                <a:cs typeface="Times New Roman"/>
                <a:sym typeface="Times New Roman"/>
              </a:rPr>
              <a:t> i wsparcia osób z zagranicy</a:t>
            </a:r>
            <a:endParaRPr sz="15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228600" marR="3735700" lvl="0" indent="-2476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Char char="▪"/>
            </a:pPr>
            <a:r>
              <a:rPr lang="pl-PL" sz="1500" b="1">
                <a:latin typeface="Times New Roman"/>
                <a:ea typeface="Times New Roman"/>
                <a:cs typeface="Times New Roman"/>
                <a:sym typeface="Times New Roman"/>
              </a:rPr>
              <a:t>nieporozumienia i trudności komunikacyjne</a:t>
            </a:r>
            <a:r>
              <a:rPr lang="pl-PL" sz="1500">
                <a:latin typeface="Times New Roman"/>
                <a:ea typeface="Times New Roman"/>
                <a:cs typeface="Times New Roman"/>
                <a:sym typeface="Times New Roman"/>
              </a:rPr>
              <a:t>, w tym napięcia międzykulturowe</a:t>
            </a:r>
            <a:endParaRPr sz="15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228600" marR="3735700" lvl="0" indent="-2476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Char char="▪"/>
            </a:pPr>
            <a:r>
              <a:rPr lang="pl-PL" sz="1500" b="1">
                <a:latin typeface="Times New Roman"/>
                <a:ea typeface="Times New Roman"/>
                <a:cs typeface="Times New Roman"/>
                <a:sym typeface="Times New Roman"/>
              </a:rPr>
              <a:t>marginalizacja i poczucie wykluczenia </a:t>
            </a:r>
            <a:r>
              <a:rPr lang="pl-PL" sz="1500">
                <a:latin typeface="Times New Roman"/>
                <a:ea typeface="Times New Roman"/>
                <a:cs typeface="Times New Roman"/>
                <a:sym typeface="Times New Roman"/>
              </a:rPr>
              <a:t>wśród osób pochodzących spoza Polski</a:t>
            </a:r>
            <a:endParaRPr sz="15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228600" marR="3735700" lvl="0" indent="-2476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Char char="▪"/>
            </a:pPr>
            <a:r>
              <a:rPr lang="pl-PL" sz="1500">
                <a:latin typeface="Times New Roman"/>
                <a:ea typeface="Times New Roman"/>
                <a:cs typeface="Times New Roman"/>
                <a:sym typeface="Times New Roman"/>
              </a:rPr>
              <a:t>osoby nieznające języka polskiego spotykają się z </a:t>
            </a:r>
            <a:r>
              <a:rPr lang="pl-PL" sz="1500" b="1">
                <a:latin typeface="Times New Roman"/>
                <a:ea typeface="Times New Roman"/>
                <a:cs typeface="Times New Roman"/>
                <a:sym typeface="Times New Roman"/>
              </a:rPr>
              <a:t>dystansem oraz brakiem realnego wsparcia na poziomie wydziałów</a:t>
            </a:r>
            <a:r>
              <a:rPr lang="pl-PL" sz="1500">
                <a:latin typeface="Times New Roman"/>
                <a:ea typeface="Times New Roman"/>
                <a:cs typeface="Times New Roman"/>
                <a:sym typeface="Times New Roman"/>
              </a:rPr>
              <a:t> (brak materiałów i komunikatów w języku angielskim; niedostosowanie formalnych procedur do ich sytuacji)</a:t>
            </a:r>
            <a:endParaRPr sz="15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685800" marR="1382999" lvl="0" indent="-10477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</a:pPr>
            <a:endParaRPr sz="1100" i="1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685800" marR="1382999" lvl="0" indent="-10477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</a:pPr>
            <a:endParaRPr sz="1100" i="1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cxnSp>
        <p:nvCxnSpPr>
          <p:cNvPr id="231" name="Google Shape;231;p14"/>
          <p:cNvCxnSpPr/>
          <p:nvPr/>
        </p:nvCxnSpPr>
        <p:spPr>
          <a:xfrm>
            <a:off x="0" y="2273553"/>
            <a:ext cx="91440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32" name="Google Shape;232;p14"/>
          <p:cNvSpPr txBox="1"/>
          <p:nvPr/>
        </p:nvSpPr>
        <p:spPr>
          <a:xfrm>
            <a:off x="857250" y="732888"/>
            <a:ext cx="3000000" cy="84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-PL" sz="2000" b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BYCIE OSOBĄ CUDZOZIEMSKĄ </a:t>
            </a:r>
            <a:endParaRPr sz="2000" b="1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33" name="Google Shape;233;p14"/>
          <p:cNvSpPr/>
          <p:nvPr/>
        </p:nvSpPr>
        <p:spPr>
          <a:xfrm>
            <a:off x="6030825" y="4612725"/>
            <a:ext cx="2773800" cy="1393800"/>
          </a:xfrm>
          <a:prstGeom prst="rect">
            <a:avLst/>
          </a:prstGeom>
          <a:solidFill>
            <a:schemeClr val="dk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360000" marR="35999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100" b="1">
                <a:solidFill>
                  <a:schemeClr val="lt1"/>
                </a:solidFill>
                <a:latin typeface="Roboto Light"/>
                <a:ea typeface="Roboto Light"/>
                <a:cs typeface="Roboto Light"/>
                <a:sym typeface="Roboto Light"/>
              </a:rPr>
              <a:t>… </a:t>
            </a:r>
            <a:r>
              <a:rPr lang="pl-PL" sz="1100" b="1" i="1">
                <a:solidFill>
                  <a:srgbClr val="FFC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studenci anglojęzyczni</a:t>
            </a:r>
            <a:r>
              <a:rPr lang="pl-PL" sz="1100" i="1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niebędący obywatelami polskimi, </a:t>
            </a:r>
            <a:r>
              <a:rPr lang="pl-PL" sz="1100" b="1" i="1">
                <a:solidFill>
                  <a:srgbClr val="FFC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doświadczają różnego rodzaju problemów, na które nie  jesteśmy wyczuleni</a:t>
            </a:r>
            <a:r>
              <a:rPr lang="pl-PL" sz="1100" i="1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wystarczająco. I my jako nauczyciele, i administracja.</a:t>
            </a:r>
            <a:endParaRPr sz="1100" i="1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34" name="Google Shape;234;p14"/>
          <p:cNvSpPr/>
          <p:nvPr/>
        </p:nvSpPr>
        <p:spPr>
          <a:xfrm>
            <a:off x="6030825" y="2831450"/>
            <a:ext cx="2773800" cy="1393800"/>
          </a:xfrm>
          <a:prstGeom prst="rect">
            <a:avLst/>
          </a:prstGeom>
          <a:solidFill>
            <a:schemeClr val="dk2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360000" marR="35999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100" i="1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Jeżeli chodzi właśnie o </a:t>
            </a:r>
            <a:r>
              <a:rPr lang="pl-PL" sz="1100" b="1" i="1">
                <a:solidFill>
                  <a:srgbClr val="FFC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nieznajomość języka polskiego</a:t>
            </a:r>
            <a:r>
              <a:rPr lang="pl-PL" sz="1100" i="1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to jest czasami po prostu </a:t>
            </a:r>
            <a:r>
              <a:rPr lang="pl-PL" sz="1100" b="1" i="1">
                <a:solidFill>
                  <a:srgbClr val="FFC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postrzegane jako ich wina</a:t>
            </a:r>
            <a:r>
              <a:rPr lang="pl-PL" sz="1100" i="1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tak, nie zna polskiego, to niech się nauczy, niech się dowie.</a:t>
            </a:r>
            <a:endParaRPr sz="1100" i="1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35" name="Google Shape;235;p14"/>
          <p:cNvPicPr preferRelativeResize="0"/>
          <p:nvPr/>
        </p:nvPicPr>
        <p:blipFill rotWithShape="1">
          <a:blip r:embed="rId3">
            <a:alphaModFix/>
          </a:blip>
          <a:srcRect t="4737" b="12576"/>
          <a:stretch/>
        </p:blipFill>
        <p:spPr>
          <a:xfrm>
            <a:off x="5047575" y="0"/>
            <a:ext cx="4096425" cy="2273550"/>
          </a:xfrm>
          <a:prstGeom prst="rect">
            <a:avLst/>
          </a:prstGeom>
          <a:noFill/>
          <a:ln>
            <a:noFill/>
          </a:ln>
        </p:spPr>
      </p:pic>
      <p:sp>
        <p:nvSpPr>
          <p:cNvPr id="236" name="Google Shape;236;p14"/>
          <p:cNvSpPr txBox="1"/>
          <p:nvPr/>
        </p:nvSpPr>
        <p:spPr>
          <a:xfrm>
            <a:off x="6142600" y="2831450"/>
            <a:ext cx="292800" cy="32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2200" b="1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“</a:t>
            </a:r>
            <a:endParaRPr sz="2200" b="1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37" name="Google Shape;237;p14"/>
          <p:cNvSpPr txBox="1"/>
          <p:nvPr/>
        </p:nvSpPr>
        <p:spPr>
          <a:xfrm>
            <a:off x="6142600" y="4539975"/>
            <a:ext cx="292800" cy="32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2200" b="1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“</a:t>
            </a:r>
            <a:endParaRPr sz="2200" b="1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g372d80ae461_0_37"/>
          <p:cNvSpPr txBox="1">
            <a:spLocks noGrp="1"/>
          </p:cNvSpPr>
          <p:nvPr>
            <p:ph type="body" idx="1"/>
          </p:nvPr>
        </p:nvSpPr>
        <p:spPr>
          <a:xfrm>
            <a:off x="92650" y="2705350"/>
            <a:ext cx="8958600" cy="401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1570750" bIns="45700" anchor="t" anchorCtr="0">
            <a:noAutofit/>
          </a:bodyPr>
          <a:lstStyle/>
          <a:p>
            <a:pPr marL="4572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marR="226250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Times New Roman"/>
              <a:buChar char="▪"/>
            </a:pPr>
            <a:r>
              <a:rPr lang="pl-PL" sz="1600">
                <a:latin typeface="Times New Roman"/>
                <a:ea typeface="Times New Roman"/>
                <a:cs typeface="Times New Roman"/>
                <a:sym typeface="Times New Roman"/>
              </a:rPr>
              <a:t>brak wiedzy osób badanych o możliwości </a:t>
            </a:r>
            <a:r>
              <a:rPr lang="pl-PL" sz="1600" b="1">
                <a:latin typeface="Times New Roman"/>
                <a:ea typeface="Times New Roman"/>
                <a:cs typeface="Times New Roman"/>
                <a:sym typeface="Times New Roman"/>
              </a:rPr>
              <a:t>zmiany imienia i zaimków</a:t>
            </a:r>
            <a:r>
              <a:rPr lang="pl-PL" sz="1600">
                <a:latin typeface="Times New Roman"/>
                <a:ea typeface="Times New Roman"/>
                <a:cs typeface="Times New Roman"/>
                <a:sym typeface="Times New Roman"/>
              </a:rPr>
              <a:t> w systemach uczelnianych </a:t>
            </a:r>
            <a:r>
              <a:rPr lang="pl-PL" sz="1300">
                <a:latin typeface="Times New Roman"/>
                <a:ea typeface="Times New Roman"/>
                <a:cs typeface="Times New Roman"/>
                <a:sym typeface="Times New Roman"/>
              </a:rPr>
              <a:t>(USOS, </a:t>
            </a:r>
            <a:r>
              <a:rPr lang="pl-PL" sz="1300">
                <a:latin typeface="Times New Roman"/>
                <a:ea typeface="Times New Roman"/>
                <a:cs typeface="Times New Roman"/>
                <a:sym typeface="Times New Roman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67"/>
                  </a:ext>
                </a:extLst>
              </a:rPr>
              <a:t>mail</a:t>
            </a:r>
            <a:r>
              <a:rPr lang="pl-PL" sz="1300">
                <a:latin typeface="Times New Roman"/>
                <a:ea typeface="Times New Roman"/>
                <a:cs typeface="Times New Roman"/>
                <a:sym typeface="Times New Roman"/>
              </a:rPr>
              <a:t>)</a:t>
            </a:r>
            <a:r>
              <a:rPr lang="pl-PL" sz="160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sz="16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marR="2262500" lvl="0" indent="-3302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Font typeface="Times New Roman"/>
              <a:buChar char="▪"/>
            </a:pPr>
            <a:r>
              <a:rPr lang="pl-PL" sz="1600">
                <a:latin typeface="Times New Roman"/>
                <a:ea typeface="Times New Roman"/>
                <a:cs typeface="Times New Roman"/>
                <a:sym typeface="Times New Roman"/>
              </a:rPr>
              <a:t>brak formalnego uznania tożsamości płciowej</a:t>
            </a:r>
            <a:endParaRPr sz="16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marR="2262500" lvl="0" indent="-3302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Font typeface="Times New Roman"/>
              <a:buChar char="▪"/>
            </a:pPr>
            <a:r>
              <a:rPr lang="pl-PL" sz="1600" b="1">
                <a:latin typeface="Times New Roman"/>
                <a:ea typeface="Times New Roman"/>
                <a:cs typeface="Times New Roman"/>
                <a:sym typeface="Times New Roman"/>
              </a:rPr>
              <a:t>dyskryminujące komentarze</a:t>
            </a:r>
            <a:r>
              <a:rPr lang="pl-PL" sz="1600">
                <a:latin typeface="Times New Roman"/>
                <a:ea typeface="Times New Roman"/>
                <a:cs typeface="Times New Roman"/>
                <a:sym typeface="Times New Roman"/>
              </a:rPr>
              <a:t> ze strony starszej kadry</a:t>
            </a:r>
            <a:endParaRPr sz="16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marR="2262500" lvl="0" indent="-3302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Font typeface="Times New Roman"/>
              <a:buChar char="▪"/>
            </a:pPr>
            <a:r>
              <a:rPr lang="pl-PL" sz="1600" b="1">
                <a:latin typeface="Times New Roman"/>
                <a:ea typeface="Times New Roman"/>
                <a:cs typeface="Times New Roman"/>
                <a:sym typeface="Times New Roman"/>
              </a:rPr>
              <a:t>niechęć </a:t>
            </a:r>
            <a:r>
              <a:rPr lang="pl-PL" sz="1600">
                <a:latin typeface="Times New Roman"/>
                <a:ea typeface="Times New Roman"/>
                <a:cs typeface="Times New Roman"/>
                <a:sym typeface="Times New Roman"/>
              </a:rPr>
              <a:t>do stosowania </a:t>
            </a:r>
            <a:r>
              <a:rPr lang="pl-PL" sz="1600" b="1">
                <a:latin typeface="Times New Roman"/>
                <a:ea typeface="Times New Roman"/>
                <a:cs typeface="Times New Roman"/>
                <a:sym typeface="Times New Roman"/>
              </a:rPr>
              <a:t>języka inkluzywnego</a:t>
            </a:r>
            <a:endParaRPr sz="16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marR="2262500" lvl="0" indent="-3302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Font typeface="Times New Roman"/>
              <a:buChar char="▪"/>
            </a:pPr>
            <a:r>
              <a:rPr lang="pl-PL" sz="1600" b="1">
                <a:latin typeface="Times New Roman"/>
                <a:ea typeface="Times New Roman"/>
                <a:cs typeface="Times New Roman"/>
                <a:sym typeface="Times New Roman"/>
              </a:rPr>
              <a:t>obawy</a:t>
            </a:r>
            <a:r>
              <a:rPr lang="pl-PL" sz="1600">
                <a:latin typeface="Times New Roman"/>
                <a:ea typeface="Times New Roman"/>
                <a:cs typeface="Times New Roman"/>
                <a:sym typeface="Times New Roman"/>
              </a:rPr>
              <a:t> wobec </a:t>
            </a:r>
            <a:r>
              <a:rPr lang="pl-PL" sz="1600" b="1">
                <a:latin typeface="Times New Roman"/>
                <a:ea typeface="Times New Roman"/>
                <a:cs typeface="Times New Roman"/>
                <a:sym typeface="Times New Roman"/>
              </a:rPr>
              <a:t>ujawniania tożsamości i relacji romantycznych</a:t>
            </a:r>
            <a:endParaRPr sz="1600" b="1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marR="2262500" lvl="0" indent="-3302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Font typeface="Times New Roman"/>
              <a:buChar char="▪"/>
            </a:pPr>
            <a:r>
              <a:rPr lang="pl-PL" sz="1600" b="1">
                <a:latin typeface="Times New Roman"/>
                <a:ea typeface="Times New Roman"/>
                <a:cs typeface="Times New Roman"/>
                <a:sym typeface="Times New Roman"/>
              </a:rPr>
              <a:t>d</a:t>
            </a:r>
            <a:r>
              <a:rPr lang="pl-PL" sz="1600" b="1">
                <a:latin typeface="Times New Roman"/>
                <a:ea typeface="Times New Roman"/>
                <a:cs typeface="Times New Roman"/>
                <a:sym typeface="Times New Roman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68"/>
                  </a:ext>
                </a:extLst>
              </a:rPr>
              <a:t>oświadczenia lekceważenia </a:t>
            </a:r>
            <a:r>
              <a:rPr lang="pl-PL" sz="1600">
                <a:latin typeface="Times New Roman"/>
                <a:ea typeface="Times New Roman"/>
                <a:cs typeface="Times New Roman"/>
                <a:sym typeface="Times New Roman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69"/>
                  </a:ext>
                </a:extLst>
              </a:rPr>
              <a:t>lub</a:t>
            </a:r>
            <a:r>
              <a:rPr lang="pl-PL" sz="1600" b="1">
                <a:latin typeface="Times New Roman"/>
                <a:ea typeface="Times New Roman"/>
                <a:cs typeface="Times New Roman"/>
                <a:sym typeface="Times New Roman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70"/>
                  </a:ext>
                </a:extLst>
              </a:rPr>
              <a:t> wyśmiewania</a:t>
            </a:r>
            <a:r>
              <a:rPr lang="pl-PL" sz="1600">
                <a:latin typeface="Times New Roman"/>
                <a:ea typeface="Times New Roman"/>
                <a:cs typeface="Times New Roman"/>
                <a:sym typeface="Times New Roman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71"/>
                  </a:ext>
                </a:extLst>
              </a:rPr>
              <a:t> potrzeb</a:t>
            </a:r>
            <a:endParaRPr sz="16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marR="2262500" lvl="0" indent="-3302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Font typeface="Times New Roman"/>
              <a:buChar char="▪"/>
            </a:pPr>
            <a:r>
              <a:rPr lang="pl-PL" sz="1600" b="1">
                <a:latin typeface="Times New Roman"/>
                <a:ea typeface="Times New Roman"/>
                <a:cs typeface="Times New Roman"/>
                <a:sym typeface="Times New Roman"/>
              </a:rPr>
              <a:t>poczucie wykluczenia</a:t>
            </a:r>
            <a:r>
              <a:rPr lang="pl-PL" sz="1600">
                <a:latin typeface="Times New Roman"/>
                <a:ea typeface="Times New Roman"/>
                <a:cs typeface="Times New Roman"/>
                <a:sym typeface="Times New Roman"/>
              </a:rPr>
              <a:t> z życia uczelni </a:t>
            </a:r>
            <a:endParaRPr sz="16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914400" marR="226250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16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12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1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1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1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cxnSp>
        <p:nvCxnSpPr>
          <p:cNvPr id="244" name="Google Shape;244;g372d80ae461_0_37"/>
          <p:cNvCxnSpPr/>
          <p:nvPr/>
        </p:nvCxnSpPr>
        <p:spPr>
          <a:xfrm>
            <a:off x="-50" y="2327728"/>
            <a:ext cx="91440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45" name="Google Shape;245;g372d80ae461_0_37"/>
          <p:cNvSpPr txBox="1"/>
          <p:nvPr/>
        </p:nvSpPr>
        <p:spPr>
          <a:xfrm>
            <a:off x="805525" y="1019213"/>
            <a:ext cx="30000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2000" b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LGBTQ+</a:t>
            </a:r>
            <a:endParaRPr sz="2000" b="1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46" name="Google Shape;246;g372d80ae461_0_37"/>
          <p:cNvSpPr/>
          <p:nvPr/>
        </p:nvSpPr>
        <p:spPr>
          <a:xfrm>
            <a:off x="6228925" y="5303600"/>
            <a:ext cx="2522400" cy="988200"/>
          </a:xfrm>
          <a:prstGeom prst="rect">
            <a:avLst/>
          </a:prstGeom>
          <a:solidFill>
            <a:schemeClr val="dk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360000" marR="35999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100" i="1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Czy mogę </a:t>
            </a:r>
            <a:r>
              <a:rPr lang="pl-PL" sz="1100" b="1" i="1">
                <a:solidFill>
                  <a:srgbClr val="FFC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publikować pod preferowanym imieniem</a:t>
            </a:r>
            <a:r>
              <a:rPr lang="pl-PL" sz="1100" i="1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?</a:t>
            </a:r>
            <a:endParaRPr sz="1100" b="1">
              <a:solidFill>
                <a:schemeClr val="lt1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247" name="Google Shape;247;g372d80ae461_0_37"/>
          <p:cNvSpPr/>
          <p:nvPr/>
        </p:nvSpPr>
        <p:spPr>
          <a:xfrm>
            <a:off x="6228925" y="3571000"/>
            <a:ext cx="2522400" cy="1575300"/>
          </a:xfrm>
          <a:prstGeom prst="rect">
            <a:avLst/>
          </a:prstGeom>
          <a:solidFill>
            <a:schemeClr val="dk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360000" marR="70799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100" b="1" i="1">
                <a:solidFill>
                  <a:srgbClr val="FFC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Mamy problem ze studentami niebinarnymi na wyjazdach</a:t>
            </a:r>
            <a:r>
              <a:rPr lang="pl-PL" sz="1100" i="1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[...] osoby właśnie niebinarne, czy osoby w tranzycji życzą sobie pojedynczych pokojów. </a:t>
            </a:r>
            <a:r>
              <a:rPr lang="pl-PL" sz="1100" b="1" i="1">
                <a:solidFill>
                  <a:srgbClr val="FFC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My nie mamy na to fundusz</a:t>
            </a:r>
            <a:r>
              <a:rPr lang="pl-PL" sz="1100" i="1">
                <a:solidFill>
                  <a:srgbClr val="FFC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y</a:t>
            </a:r>
            <a:r>
              <a:rPr lang="pl-PL" sz="1100" i="1">
                <a:solidFill>
                  <a:srgbClr val="FF99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  <a:r>
              <a:rPr lang="pl-PL" sz="1100" i="1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Mamy tyle miejsc, ilu studentów jest przewidzianych.</a:t>
            </a:r>
            <a:endParaRPr sz="1100" b="1">
              <a:solidFill>
                <a:schemeClr val="lt1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248" name="Google Shape;248;g372d80ae461_0_37"/>
          <p:cNvSpPr/>
          <p:nvPr/>
        </p:nvSpPr>
        <p:spPr>
          <a:xfrm>
            <a:off x="6228925" y="2440800"/>
            <a:ext cx="2522400" cy="988200"/>
          </a:xfrm>
          <a:prstGeom prst="rect">
            <a:avLst/>
          </a:prstGeom>
          <a:solidFill>
            <a:schemeClr val="dk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360000" marR="70799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100" i="1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… pani profesor [...] była </a:t>
            </a:r>
            <a:r>
              <a:rPr lang="pl-PL" sz="1100" b="1" i="1">
                <a:solidFill>
                  <a:srgbClr val="FFC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bardzo zniesmaczona, że ktoś się wyoutował</a:t>
            </a:r>
            <a:r>
              <a:rPr lang="pl-PL" sz="1100" i="1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  <a:endParaRPr sz="1100" i="1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49" name="Google Shape;249;g372d80ae461_0_37"/>
          <p:cNvPicPr preferRelativeResize="0"/>
          <p:nvPr/>
        </p:nvPicPr>
        <p:blipFill rotWithShape="1">
          <a:blip r:embed="rId3">
            <a:alphaModFix/>
          </a:blip>
          <a:srcRect l="-290" t="14575" r="290" b="5468"/>
          <a:stretch/>
        </p:blipFill>
        <p:spPr>
          <a:xfrm>
            <a:off x="5047575" y="0"/>
            <a:ext cx="4096425" cy="2327724"/>
          </a:xfrm>
          <a:prstGeom prst="rect">
            <a:avLst/>
          </a:prstGeom>
          <a:noFill/>
          <a:ln>
            <a:noFill/>
          </a:ln>
        </p:spPr>
      </p:pic>
      <p:sp>
        <p:nvSpPr>
          <p:cNvPr id="250" name="Google Shape;250;g372d80ae461_0_37"/>
          <p:cNvSpPr txBox="1"/>
          <p:nvPr/>
        </p:nvSpPr>
        <p:spPr>
          <a:xfrm>
            <a:off x="6336475" y="2511125"/>
            <a:ext cx="292800" cy="32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2200" b="1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“</a:t>
            </a:r>
            <a:endParaRPr sz="2200" b="1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51" name="Google Shape;251;g372d80ae461_0_37"/>
          <p:cNvSpPr txBox="1"/>
          <p:nvPr/>
        </p:nvSpPr>
        <p:spPr>
          <a:xfrm>
            <a:off x="6336475" y="3466225"/>
            <a:ext cx="292800" cy="32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2200" b="1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“</a:t>
            </a:r>
            <a:endParaRPr sz="2200" b="1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52" name="Google Shape;252;g372d80ae461_0_37"/>
          <p:cNvSpPr txBox="1"/>
          <p:nvPr/>
        </p:nvSpPr>
        <p:spPr>
          <a:xfrm>
            <a:off x="6336475" y="5481300"/>
            <a:ext cx="292800" cy="32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2200" b="1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“</a:t>
            </a:r>
            <a:endParaRPr sz="2200" b="1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g363bf091b43_0_20"/>
          <p:cNvSpPr txBox="1">
            <a:spLocks noGrp="1"/>
          </p:cNvSpPr>
          <p:nvPr>
            <p:ph type="body" idx="1"/>
          </p:nvPr>
        </p:nvSpPr>
        <p:spPr>
          <a:xfrm>
            <a:off x="92700" y="2654550"/>
            <a:ext cx="8975100" cy="420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1570750" bIns="45700" anchor="t" anchorCtr="0">
            <a:noAutofit/>
          </a:bodyPr>
          <a:lstStyle/>
          <a:p>
            <a:pPr marL="4572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marR="2262500" lvl="0" indent="-32385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Font typeface="Times New Roman"/>
              <a:buChar char="▪"/>
            </a:pPr>
            <a:r>
              <a:rPr lang="pl-PL" sz="1500" b="1">
                <a:latin typeface="Times New Roman"/>
                <a:ea typeface="Times New Roman"/>
                <a:cs typeface="Times New Roman"/>
                <a:sym typeface="Times New Roman"/>
              </a:rPr>
              <a:t>brak możliwości długotrwałego leczenia i przebywania na zwolnieniu</a:t>
            </a:r>
            <a:r>
              <a:rPr lang="pl-PL" sz="1500">
                <a:latin typeface="Times New Roman"/>
                <a:ea typeface="Times New Roman"/>
                <a:cs typeface="Times New Roman"/>
                <a:sym typeface="Times New Roman"/>
              </a:rPr>
              <a:t> z powodu złego stanu zdrowia </a:t>
            </a:r>
            <a:r>
              <a:rPr lang="pl-PL" sz="1200">
                <a:latin typeface="Times New Roman"/>
                <a:ea typeface="Times New Roman"/>
                <a:cs typeface="Times New Roman"/>
                <a:sym typeface="Times New Roman"/>
              </a:rPr>
              <a:t>(szczególnie trudna sytuacja osób doktoranckich) </a:t>
            </a:r>
            <a:endParaRPr sz="12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marR="2262500" lvl="0" indent="-323850" algn="just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500"/>
              <a:buFont typeface="Times New Roman"/>
              <a:buChar char="▪"/>
            </a:pPr>
            <a:r>
              <a:rPr lang="pl-PL" sz="1500" b="1">
                <a:latin typeface="Times New Roman"/>
                <a:ea typeface="Times New Roman"/>
                <a:cs typeface="Times New Roman"/>
                <a:sym typeface="Times New Roman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72"/>
                  </a:ext>
                </a:extLst>
              </a:rPr>
              <a:t>przypisywanie </a:t>
            </a:r>
            <a:r>
              <a:rPr lang="pl-PL" sz="1500">
                <a:latin typeface="Times New Roman"/>
                <a:ea typeface="Times New Roman"/>
                <a:cs typeface="Times New Roman"/>
                <a:sym typeface="Times New Roman"/>
              </a:rPr>
              <a:t>stereotypowych </a:t>
            </a:r>
            <a:r>
              <a:rPr lang="pl-PL" sz="1500" b="1">
                <a:latin typeface="Times New Roman"/>
                <a:ea typeface="Times New Roman"/>
                <a:cs typeface="Times New Roman"/>
                <a:sym typeface="Times New Roman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73"/>
                  </a:ext>
                </a:extLst>
              </a:rPr>
              <a:t>cech osobom</a:t>
            </a:r>
            <a:r>
              <a:rPr lang="pl-PL" sz="1500">
                <a:latin typeface="Times New Roman"/>
                <a:ea typeface="Times New Roman"/>
                <a:cs typeface="Times New Roman"/>
                <a:sym typeface="Times New Roman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74"/>
                  </a:ext>
                </a:extLst>
              </a:rPr>
              <a:t> z nietypowymi cechami osobistymi</a:t>
            </a:r>
            <a:r>
              <a:rPr lang="pl-PL" sz="1500">
                <a:latin typeface="Times New Roman"/>
                <a:ea typeface="Times New Roman"/>
                <a:cs typeface="Times New Roman"/>
                <a:sym typeface="Times New Roman"/>
              </a:rPr>
              <a:t> lub neuroatypowością </a:t>
            </a:r>
            <a:r>
              <a:rPr lang="pl-PL" sz="1300">
                <a:latin typeface="Times New Roman"/>
                <a:ea typeface="Times New Roman"/>
                <a:cs typeface="Times New Roman"/>
                <a:sym typeface="Times New Roman"/>
              </a:rPr>
              <a:t>(np. lenistwo, chaotyczność)</a:t>
            </a:r>
            <a:endParaRPr sz="13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marR="2262500" lvl="0" indent="-323850" algn="just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500"/>
              <a:buFont typeface="Times New Roman"/>
              <a:buChar char="▪"/>
            </a:pPr>
            <a:r>
              <a:rPr lang="pl-PL" sz="1500" b="1">
                <a:latin typeface="Times New Roman"/>
                <a:ea typeface="Times New Roman"/>
                <a:cs typeface="Times New Roman"/>
                <a:sym typeface="Times New Roman"/>
              </a:rPr>
              <a:t>brak rozwiązań dla pracowników neuroatypowych</a:t>
            </a:r>
            <a:r>
              <a:rPr lang="pl-PL" sz="1500">
                <a:latin typeface="Times New Roman"/>
                <a:ea typeface="Times New Roman"/>
                <a:cs typeface="Times New Roman"/>
                <a:sym typeface="Times New Roman"/>
              </a:rPr>
              <a:t>: obawy przed ujawnieniem diagnozy </a:t>
            </a:r>
            <a:r>
              <a:rPr lang="pl-PL" sz="1300">
                <a:latin typeface="Times New Roman"/>
                <a:ea typeface="Times New Roman"/>
                <a:cs typeface="Times New Roman"/>
                <a:sym typeface="Times New Roman"/>
              </a:rPr>
              <a:t>(np. ADHD, choroba psychiczna)</a:t>
            </a:r>
            <a:r>
              <a:rPr lang="pl-PL" sz="1500">
                <a:latin typeface="Times New Roman"/>
                <a:ea typeface="Times New Roman"/>
                <a:cs typeface="Times New Roman"/>
                <a:sym typeface="Times New Roman"/>
              </a:rPr>
              <a:t> m.in. z powodu lęku o nieprzedłużenie umowy</a:t>
            </a:r>
            <a:endParaRPr sz="15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marR="2262500" lvl="0" indent="-323850" algn="just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500"/>
              <a:buFont typeface="Times New Roman"/>
              <a:buChar char="▪"/>
            </a:pPr>
            <a:r>
              <a:rPr lang="pl-PL" sz="1500" b="1">
                <a:latin typeface="Times New Roman"/>
                <a:ea typeface="Times New Roman"/>
                <a:cs typeface="Times New Roman"/>
                <a:sym typeface="Times New Roman"/>
              </a:rPr>
              <a:t>niewystarczające kompetencje kadry dydaktycznej</a:t>
            </a:r>
            <a:r>
              <a:rPr lang="pl-PL" sz="1500">
                <a:latin typeface="Times New Roman"/>
                <a:ea typeface="Times New Roman"/>
                <a:cs typeface="Times New Roman"/>
                <a:sym typeface="Times New Roman"/>
              </a:rPr>
              <a:t> do pracy z osobami neuroatypowymi i z chorobami/ zaburzeniami psychicznymi </a:t>
            </a:r>
            <a:r>
              <a:rPr lang="pl-PL" sz="1200">
                <a:latin typeface="Times New Roman"/>
                <a:ea typeface="Times New Roman"/>
                <a:cs typeface="Times New Roman"/>
                <a:sym typeface="Times New Roman"/>
              </a:rPr>
              <a:t>(sygnalizowana duża potrzeba nabycia tych kompetencji).</a:t>
            </a:r>
            <a:endParaRPr sz="12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12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b="1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b="1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1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1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cxnSp>
        <p:nvCxnSpPr>
          <p:cNvPr id="259" name="Google Shape;259;g363bf091b43_0_20"/>
          <p:cNvCxnSpPr/>
          <p:nvPr/>
        </p:nvCxnSpPr>
        <p:spPr>
          <a:xfrm>
            <a:off x="0" y="2324353"/>
            <a:ext cx="91440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60" name="Google Shape;260;g363bf091b43_0_20"/>
          <p:cNvSpPr txBox="1"/>
          <p:nvPr/>
        </p:nvSpPr>
        <p:spPr>
          <a:xfrm>
            <a:off x="683075" y="865325"/>
            <a:ext cx="3714900" cy="8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269999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2000" b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75"/>
                  </a:ext>
                </a:extLst>
              </a:rPr>
              <a:t>(NIE)PEŁNOSPRAWNOŚĆ </a:t>
            </a:r>
            <a:endParaRPr sz="2000" b="1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269999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2000" b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 ZDROWIE PSYCHICZNE</a:t>
            </a:r>
            <a:endParaRPr sz="2000" b="1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61" name="Google Shape;261;g363bf091b43_0_20"/>
          <p:cNvSpPr/>
          <p:nvPr/>
        </p:nvSpPr>
        <p:spPr>
          <a:xfrm>
            <a:off x="6438900" y="4625425"/>
            <a:ext cx="2490000" cy="1407300"/>
          </a:xfrm>
          <a:prstGeom prst="rect">
            <a:avLst/>
          </a:prstGeom>
          <a:solidFill>
            <a:schemeClr val="dk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269999" marR="35999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100" i="1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… te osoby, </a:t>
            </a:r>
            <a:r>
              <a:rPr lang="pl-PL" sz="1100" b="1" i="1">
                <a:solidFill>
                  <a:srgbClr val="FFC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one są uważane za niegrzeczne, za niedostosowujące się do wytycznych</a:t>
            </a:r>
            <a:r>
              <a:rPr lang="pl-PL" sz="1100" i="1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 I te osoby mają później, mam wrażenie, bardzo dużo problemów, często lądują na dywaniku.</a:t>
            </a:r>
            <a:endParaRPr sz="1100" b="1">
              <a:solidFill>
                <a:schemeClr val="lt1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262" name="Google Shape;262;g363bf091b43_0_20"/>
          <p:cNvSpPr/>
          <p:nvPr/>
        </p:nvSpPr>
        <p:spPr>
          <a:xfrm>
            <a:off x="6438900" y="2918550"/>
            <a:ext cx="2490000" cy="1452900"/>
          </a:xfrm>
          <a:prstGeom prst="rect">
            <a:avLst/>
          </a:prstGeom>
          <a:solidFill>
            <a:schemeClr val="dk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269999" marR="35999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100" i="1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…i miałam taką obawę, czy jak będę miała ten papier, już oficjalnie</a:t>
            </a:r>
            <a:r>
              <a:rPr lang="pl-PL" sz="1100" b="1" i="1">
                <a:solidFill>
                  <a:srgbClr val="FFC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będę miała tą diagnozę</a:t>
            </a:r>
            <a:r>
              <a:rPr lang="pl-PL" sz="1100" i="1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pl-PL" sz="1100" b="1" i="1">
                <a:solidFill>
                  <a:srgbClr val="FFC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czy to mi nie przeszkodzi </a:t>
            </a:r>
            <a:r>
              <a:rPr lang="pl-PL" sz="1100" i="1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po prostu</a:t>
            </a:r>
            <a:r>
              <a:rPr lang="pl-PL" sz="1100" b="1" i="1">
                <a:solidFill>
                  <a:srgbClr val="FFC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przy przedłużeniu umowy</a:t>
            </a:r>
            <a:r>
              <a:rPr lang="pl-PL" sz="1100" i="1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  <a:endParaRPr sz="1100" b="1">
              <a:solidFill>
                <a:schemeClr val="lt1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pic>
        <p:nvPicPr>
          <p:cNvPr id="263" name="Google Shape;263;g363bf091b43_0_20"/>
          <p:cNvPicPr preferRelativeResize="0"/>
          <p:nvPr/>
        </p:nvPicPr>
        <p:blipFill rotWithShape="1">
          <a:blip r:embed="rId3">
            <a:alphaModFix/>
          </a:blip>
          <a:srcRect r="11237"/>
          <a:stretch/>
        </p:blipFill>
        <p:spPr>
          <a:xfrm>
            <a:off x="5042450" y="-70575"/>
            <a:ext cx="4101550" cy="2394924"/>
          </a:xfrm>
          <a:prstGeom prst="rect">
            <a:avLst/>
          </a:prstGeom>
          <a:noFill/>
          <a:ln>
            <a:noFill/>
          </a:ln>
        </p:spPr>
      </p:pic>
      <p:sp>
        <p:nvSpPr>
          <p:cNvPr id="264" name="Google Shape;264;g363bf091b43_0_20"/>
          <p:cNvSpPr txBox="1"/>
          <p:nvPr/>
        </p:nvSpPr>
        <p:spPr>
          <a:xfrm>
            <a:off x="6530350" y="2991600"/>
            <a:ext cx="292800" cy="32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2200" b="1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“</a:t>
            </a:r>
            <a:endParaRPr sz="2200" b="1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65" name="Google Shape;265;g363bf091b43_0_20"/>
          <p:cNvSpPr txBox="1"/>
          <p:nvPr/>
        </p:nvSpPr>
        <p:spPr>
          <a:xfrm>
            <a:off x="6530350" y="4558000"/>
            <a:ext cx="292800" cy="32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2200" b="1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“</a:t>
            </a:r>
            <a:endParaRPr sz="2200" b="1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g372d80ae461_0_44"/>
          <p:cNvSpPr txBox="1">
            <a:spLocks noGrp="1"/>
          </p:cNvSpPr>
          <p:nvPr>
            <p:ph type="body" idx="1"/>
          </p:nvPr>
        </p:nvSpPr>
        <p:spPr>
          <a:xfrm>
            <a:off x="46350" y="1878425"/>
            <a:ext cx="9097800" cy="497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3194600" lvl="0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Font typeface="Times New Roman"/>
              <a:buChar char="▪"/>
            </a:pPr>
            <a:r>
              <a:rPr lang="pl-PL" sz="1500">
                <a:latin typeface="Times New Roman"/>
                <a:ea typeface="Times New Roman"/>
                <a:cs typeface="Times New Roman"/>
                <a:sym typeface="Times New Roman"/>
              </a:rPr>
              <a:t>kluczowe</a:t>
            </a:r>
            <a:r>
              <a:rPr lang="pl-PL" sz="1500" b="1">
                <a:latin typeface="Times New Roman"/>
                <a:ea typeface="Times New Roman"/>
                <a:cs typeface="Times New Roman"/>
                <a:sym typeface="Times New Roman"/>
              </a:rPr>
              <a:t> przyczyny</a:t>
            </a:r>
            <a:r>
              <a:rPr lang="pl-PL" sz="1500">
                <a:latin typeface="Times New Roman"/>
                <a:ea typeface="Times New Roman"/>
                <a:cs typeface="Times New Roman"/>
                <a:sym typeface="Times New Roman"/>
              </a:rPr>
              <a:t>:</a:t>
            </a:r>
            <a:endParaRPr sz="15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914400" marR="3194600" lvl="1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Font typeface="Times New Roman"/>
              <a:buChar char="▪"/>
            </a:pPr>
            <a:r>
              <a:rPr lang="pl-PL" sz="1500">
                <a:latin typeface="Times New Roman"/>
                <a:ea typeface="Times New Roman"/>
                <a:cs typeface="Times New Roman"/>
                <a:sym typeface="Times New Roman"/>
              </a:rPr>
              <a:t>nierównowaga władzy między </a:t>
            </a:r>
            <a:r>
              <a:rPr lang="pl-PL" sz="1500" b="1">
                <a:latin typeface="Times New Roman"/>
                <a:ea typeface="Times New Roman"/>
                <a:cs typeface="Times New Roman"/>
                <a:sym typeface="Times New Roman"/>
              </a:rPr>
              <a:t>kadrą a studentkami</a:t>
            </a:r>
            <a:endParaRPr sz="1500" b="1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914400" marR="3194600" lvl="1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Font typeface="Times New Roman"/>
              <a:buChar char="▪"/>
            </a:pPr>
            <a:r>
              <a:rPr lang="pl-PL" sz="1500" b="1">
                <a:latin typeface="Times New Roman"/>
                <a:ea typeface="Times New Roman"/>
                <a:cs typeface="Times New Roman"/>
                <a:sym typeface="Times New Roman"/>
              </a:rPr>
              <a:t>brak skutecznych mechanizmów</a:t>
            </a:r>
            <a:r>
              <a:rPr lang="pl-PL" sz="1500">
                <a:latin typeface="Times New Roman"/>
                <a:ea typeface="Times New Roman"/>
                <a:cs typeface="Times New Roman"/>
                <a:sym typeface="Times New Roman"/>
              </a:rPr>
              <a:t> ochrony osób poszkodowanych</a:t>
            </a:r>
            <a:endParaRPr sz="15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marR="3194600" lvl="0" indent="-32385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500"/>
              <a:buFont typeface="Times New Roman"/>
              <a:buChar char="▪"/>
            </a:pPr>
            <a:r>
              <a:rPr lang="pl-PL" sz="1500">
                <a:latin typeface="Times New Roman"/>
                <a:ea typeface="Times New Roman"/>
                <a:cs typeface="Times New Roman"/>
                <a:sym typeface="Times New Roman"/>
              </a:rPr>
              <a:t>główne </a:t>
            </a:r>
            <a:r>
              <a:rPr lang="pl-PL" sz="1500" b="1">
                <a:latin typeface="Times New Roman"/>
                <a:ea typeface="Times New Roman"/>
                <a:cs typeface="Times New Roman"/>
                <a:sym typeface="Times New Roman"/>
              </a:rPr>
              <a:t>przejawy</a:t>
            </a:r>
            <a:r>
              <a:rPr lang="pl-PL" sz="1500">
                <a:latin typeface="Times New Roman"/>
                <a:ea typeface="Times New Roman"/>
                <a:cs typeface="Times New Roman"/>
                <a:sym typeface="Times New Roman"/>
              </a:rPr>
              <a:t>:</a:t>
            </a:r>
            <a:endParaRPr sz="15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914400" marR="3194600" lvl="1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Font typeface="Times New Roman"/>
              <a:buChar char="▪"/>
            </a:pPr>
            <a:r>
              <a:rPr lang="pl-PL" sz="1500">
                <a:latin typeface="Times New Roman"/>
                <a:ea typeface="Times New Roman"/>
                <a:cs typeface="Times New Roman"/>
                <a:sym typeface="Times New Roman"/>
              </a:rPr>
              <a:t>nadużycia </a:t>
            </a:r>
            <a:r>
              <a:rPr lang="pl-PL" sz="1500" b="1">
                <a:latin typeface="Times New Roman"/>
                <a:ea typeface="Times New Roman"/>
                <a:cs typeface="Times New Roman"/>
                <a:sym typeface="Times New Roman"/>
              </a:rPr>
              <a:t>ze strony profesorów</a:t>
            </a:r>
            <a:r>
              <a:rPr lang="pl-PL" sz="1500">
                <a:latin typeface="Times New Roman"/>
                <a:ea typeface="Times New Roman"/>
                <a:cs typeface="Times New Roman"/>
                <a:sym typeface="Times New Roman"/>
              </a:rPr>
              <a:t> (mężczyzn)</a:t>
            </a:r>
            <a:endParaRPr sz="15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914400" marR="3194600" lvl="1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Font typeface="Times New Roman"/>
              <a:buChar char="▪"/>
            </a:pPr>
            <a:r>
              <a:rPr lang="pl-PL" sz="1500" b="1">
                <a:latin typeface="Times New Roman"/>
                <a:ea typeface="Times New Roman"/>
                <a:cs typeface="Times New Roman"/>
                <a:sym typeface="Times New Roman"/>
              </a:rPr>
              <a:t>ja</a:t>
            </a:r>
            <a:r>
              <a:rPr lang="pl-PL" sz="1500" b="1">
                <a:latin typeface="Times New Roman"/>
                <a:ea typeface="Times New Roman"/>
                <a:cs typeface="Times New Roman"/>
                <a:sym typeface="Times New Roman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76"/>
                  </a:ext>
                </a:extLst>
              </a:rPr>
              <a:t>wna seksualizacja </a:t>
            </a:r>
            <a:r>
              <a:rPr lang="pl-PL" sz="1500">
                <a:latin typeface="Times New Roman"/>
                <a:ea typeface="Times New Roman"/>
                <a:cs typeface="Times New Roman"/>
                <a:sym typeface="Times New Roman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77"/>
                  </a:ext>
                </a:extLst>
              </a:rPr>
              <a:t>studentek i pracowni</a:t>
            </a:r>
            <a:r>
              <a:rPr lang="pl-PL" sz="1500">
                <a:latin typeface="Times New Roman"/>
                <a:ea typeface="Times New Roman"/>
                <a:cs typeface="Times New Roman"/>
                <a:sym typeface="Times New Roman"/>
              </a:rPr>
              <a:t>c</a:t>
            </a:r>
            <a:endParaRPr sz="15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914400" marR="3824600" lvl="1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Font typeface="Times New Roman"/>
              <a:buChar char="▪"/>
            </a:pPr>
            <a:r>
              <a:rPr lang="pl-PL" sz="1500" b="1">
                <a:highlight>
                  <a:schemeClr val="lt1"/>
                </a:highlight>
                <a:latin typeface="Times New Roman"/>
                <a:ea typeface="Times New Roman"/>
                <a:cs typeface="Times New Roman"/>
                <a:sym typeface="Times New Roman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78"/>
                  </a:ext>
                </a:extLst>
              </a:rPr>
              <a:t>narzucanie nieformalnych norm</a:t>
            </a:r>
            <a:r>
              <a:rPr lang="pl-PL" sz="1500">
                <a:highlight>
                  <a:schemeClr val="lt1"/>
                </a:highlight>
                <a:latin typeface="Times New Roman"/>
                <a:ea typeface="Times New Roman"/>
                <a:cs typeface="Times New Roman"/>
                <a:sym typeface="Times New Roman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79"/>
                  </a:ext>
                </a:extLst>
              </a:rPr>
              <a:t> dotyczących </a:t>
            </a:r>
            <a:r>
              <a:rPr lang="pl-PL" sz="1500" b="1">
                <a:highlight>
                  <a:schemeClr val="lt1"/>
                </a:highlight>
                <a:latin typeface="Times New Roman"/>
                <a:ea typeface="Times New Roman"/>
                <a:cs typeface="Times New Roman"/>
                <a:sym typeface="Times New Roman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80"/>
                  </a:ext>
                </a:extLst>
              </a:rPr>
              <a:t>wyglądu</a:t>
            </a:r>
            <a:r>
              <a:rPr lang="pl-PL" sz="1500">
                <a:highlight>
                  <a:schemeClr val="lt1"/>
                </a:highlight>
                <a:latin typeface="Times New Roman"/>
                <a:ea typeface="Times New Roman"/>
                <a:cs typeface="Times New Roman"/>
                <a:sym typeface="Times New Roman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81"/>
                  </a:ext>
                </a:extLst>
              </a:rPr>
              <a:t> </a:t>
            </a:r>
            <a:r>
              <a:rPr lang="pl-PL" sz="1200">
                <a:highlight>
                  <a:schemeClr val="lt1"/>
                </a:highlight>
                <a:latin typeface="Times New Roman"/>
                <a:ea typeface="Times New Roman"/>
                <a:cs typeface="Times New Roman"/>
                <a:sym typeface="Times New Roman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82"/>
                  </a:ext>
                </a:extLst>
              </a:rPr>
              <a:t>(np. ubioru)</a:t>
            </a:r>
            <a:endParaRPr sz="1200">
              <a:highlight>
                <a:schemeClr val="lt1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914400" marR="3194600" lvl="1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Font typeface="Times New Roman"/>
              <a:buChar char="▪"/>
            </a:pPr>
            <a:r>
              <a:rPr lang="pl-PL" sz="1500" b="1">
                <a:latin typeface="Times New Roman"/>
                <a:ea typeface="Times New Roman"/>
                <a:cs typeface="Times New Roman"/>
                <a:sym typeface="Times New Roman"/>
              </a:rPr>
              <a:t>fizyczne gesty</a:t>
            </a:r>
            <a:r>
              <a:rPr lang="pl-PL" sz="1500">
                <a:latin typeface="Times New Roman"/>
                <a:ea typeface="Times New Roman"/>
                <a:cs typeface="Times New Roman"/>
                <a:sym typeface="Times New Roman"/>
              </a:rPr>
              <a:t> przekraczające granice prywatności</a:t>
            </a:r>
            <a:endParaRPr sz="15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31946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marR="3194600" lvl="0" indent="-32385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500"/>
              <a:buFont typeface="Times New Roman"/>
              <a:buChar char="▪"/>
            </a:pPr>
            <a:r>
              <a:rPr lang="pl-PL" sz="1500" b="1">
                <a:latin typeface="Times New Roman"/>
                <a:ea typeface="Times New Roman"/>
                <a:cs typeface="Times New Roman"/>
                <a:sym typeface="Times New Roman"/>
              </a:rPr>
              <a:t>skargi nie zgłaszane z obawy</a:t>
            </a:r>
            <a:r>
              <a:rPr lang="pl-PL" sz="1500">
                <a:latin typeface="Times New Roman"/>
                <a:ea typeface="Times New Roman"/>
                <a:cs typeface="Times New Roman"/>
                <a:sym typeface="Times New Roman"/>
              </a:rPr>
              <a:t> przed:</a:t>
            </a:r>
            <a:endParaRPr sz="15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914400" marR="3194600" lvl="1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Font typeface="Times New Roman"/>
              <a:buChar char="▪"/>
            </a:pPr>
            <a:r>
              <a:rPr lang="pl-PL" sz="1500" b="1">
                <a:latin typeface="Times New Roman"/>
                <a:ea typeface="Times New Roman"/>
                <a:cs typeface="Times New Roman"/>
                <a:sym typeface="Times New Roman"/>
              </a:rPr>
              <a:t>odwetem</a:t>
            </a:r>
            <a:endParaRPr sz="1500" b="1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914400" marR="3194600" lvl="1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Font typeface="Times New Roman"/>
              <a:buChar char="▪"/>
            </a:pPr>
            <a:r>
              <a:rPr lang="pl-PL" sz="1500" b="1">
                <a:latin typeface="Times New Roman"/>
                <a:ea typeface="Times New Roman"/>
                <a:cs typeface="Times New Roman"/>
                <a:sym typeface="Times New Roman"/>
              </a:rPr>
              <a:t>ujawnieniem tożsamości</a:t>
            </a:r>
            <a:r>
              <a:rPr lang="pl-PL" sz="1500">
                <a:latin typeface="Times New Roman"/>
                <a:ea typeface="Times New Roman"/>
                <a:cs typeface="Times New Roman"/>
                <a:sym typeface="Times New Roman"/>
              </a:rPr>
              <a:t> osoby poszkodowanej</a:t>
            </a:r>
            <a:endParaRPr sz="15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914400" marR="3194600" lvl="1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Font typeface="Times New Roman"/>
              <a:buChar char="▪"/>
            </a:pPr>
            <a:r>
              <a:rPr lang="pl-PL" sz="1500" b="1">
                <a:latin typeface="Times New Roman"/>
                <a:ea typeface="Times New Roman"/>
                <a:cs typeface="Times New Roman"/>
                <a:sym typeface="Times New Roman"/>
              </a:rPr>
              <a:t>brakiem wiary w skuteczność </a:t>
            </a:r>
            <a:r>
              <a:rPr lang="pl-PL" sz="1500">
                <a:latin typeface="Times New Roman"/>
                <a:ea typeface="Times New Roman"/>
                <a:cs typeface="Times New Roman"/>
                <a:sym typeface="Times New Roman"/>
              </a:rPr>
              <a:t>procedur</a:t>
            </a:r>
            <a:endParaRPr sz="15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914400" marR="3194600" lvl="1" indent="-32385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500"/>
              <a:buFont typeface="Times New Roman"/>
              <a:buChar char="▪"/>
            </a:pPr>
            <a:r>
              <a:rPr lang="pl-PL" sz="1500">
                <a:latin typeface="Times New Roman"/>
                <a:ea typeface="Times New Roman"/>
                <a:cs typeface="Times New Roman"/>
                <a:sym typeface="Times New Roman"/>
              </a:rPr>
              <a:t>“</a:t>
            </a:r>
            <a:r>
              <a:rPr lang="pl-PL" sz="1500" b="1">
                <a:latin typeface="Times New Roman"/>
                <a:ea typeface="Times New Roman"/>
                <a:cs typeface="Times New Roman"/>
                <a:sym typeface="Times New Roman"/>
              </a:rPr>
              <a:t>fałszywymi oskarżeniami</a:t>
            </a:r>
            <a:r>
              <a:rPr lang="pl-PL" sz="1500">
                <a:latin typeface="Times New Roman"/>
                <a:ea typeface="Times New Roman"/>
                <a:cs typeface="Times New Roman"/>
                <a:sym typeface="Times New Roman"/>
              </a:rPr>
              <a:t>” </a:t>
            </a:r>
            <a:endParaRPr sz="15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marR="3194600" lvl="0" indent="-32385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500"/>
              <a:buFont typeface="Times New Roman"/>
              <a:buChar char="▪"/>
            </a:pPr>
            <a:r>
              <a:rPr lang="pl-PL" sz="1500">
                <a:latin typeface="Times New Roman"/>
                <a:ea typeface="Times New Roman"/>
                <a:cs typeface="Times New Roman"/>
                <a:sym typeface="Times New Roman"/>
              </a:rPr>
              <a:t>dodatkowe ryzyko stwarzają </a:t>
            </a:r>
            <a:r>
              <a:rPr lang="pl-PL" sz="1500" b="1">
                <a:latin typeface="Times New Roman"/>
                <a:ea typeface="Times New Roman"/>
                <a:cs typeface="Times New Roman"/>
                <a:sym typeface="Times New Roman"/>
              </a:rPr>
              <a:t>wyjazdy terenowe, konferencje</a:t>
            </a:r>
            <a:r>
              <a:rPr lang="pl-PL" sz="1500">
                <a:latin typeface="Times New Roman"/>
                <a:ea typeface="Times New Roman"/>
                <a:cs typeface="Times New Roman"/>
                <a:sym typeface="Times New Roman"/>
              </a:rPr>
              <a:t>, wielogodzinna praca w </a:t>
            </a:r>
            <a:r>
              <a:rPr lang="pl-PL" sz="1500" b="1">
                <a:latin typeface="Times New Roman"/>
                <a:ea typeface="Times New Roman"/>
                <a:cs typeface="Times New Roman"/>
                <a:sym typeface="Times New Roman"/>
              </a:rPr>
              <a:t>laboratoriach</a:t>
            </a:r>
            <a:r>
              <a:rPr lang="pl-PL" sz="1500">
                <a:latin typeface="Times New Roman"/>
                <a:ea typeface="Times New Roman"/>
                <a:cs typeface="Times New Roman"/>
                <a:sym typeface="Times New Roman"/>
              </a:rPr>
              <a:t>:</a:t>
            </a:r>
            <a:endParaRPr sz="15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914400" marR="3194600" lvl="1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Font typeface="Times New Roman"/>
              <a:buChar char="▪"/>
            </a:pPr>
            <a:r>
              <a:rPr lang="pl-PL" sz="1500" b="1">
                <a:latin typeface="Times New Roman"/>
                <a:ea typeface="Times New Roman"/>
                <a:cs typeface="Times New Roman"/>
                <a:sym typeface="Times New Roman"/>
              </a:rPr>
              <a:t>zacieranie granic</a:t>
            </a:r>
            <a:r>
              <a:rPr lang="pl-PL" sz="1500">
                <a:latin typeface="Times New Roman"/>
                <a:ea typeface="Times New Roman"/>
                <a:cs typeface="Times New Roman"/>
                <a:sym typeface="Times New Roman"/>
              </a:rPr>
              <a:t> formalności</a:t>
            </a:r>
            <a:endParaRPr sz="15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914400" marR="3194600" lvl="1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Font typeface="Times New Roman"/>
              <a:buChar char="▪"/>
            </a:pPr>
            <a:r>
              <a:rPr lang="pl-PL" sz="1500" b="1">
                <a:latin typeface="Times New Roman"/>
                <a:ea typeface="Times New Roman"/>
                <a:cs typeface="Times New Roman"/>
                <a:sym typeface="Times New Roman"/>
              </a:rPr>
              <a:t>brak jasnych standardów</a:t>
            </a:r>
            <a:r>
              <a:rPr lang="pl-PL" sz="1500">
                <a:latin typeface="Times New Roman"/>
                <a:ea typeface="Times New Roman"/>
                <a:cs typeface="Times New Roman"/>
                <a:sym typeface="Times New Roman"/>
              </a:rPr>
              <a:t> zachowania</a:t>
            </a:r>
            <a:endParaRPr sz="15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1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1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cxnSp>
        <p:nvCxnSpPr>
          <p:cNvPr id="272" name="Google Shape;272;g372d80ae461_0_44"/>
          <p:cNvCxnSpPr/>
          <p:nvPr/>
        </p:nvCxnSpPr>
        <p:spPr>
          <a:xfrm>
            <a:off x="0" y="1878428"/>
            <a:ext cx="91440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73" name="Google Shape;273;g372d80ae461_0_44"/>
          <p:cNvSpPr txBox="1"/>
          <p:nvPr/>
        </p:nvSpPr>
        <p:spPr>
          <a:xfrm>
            <a:off x="466475" y="580750"/>
            <a:ext cx="3000000" cy="8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2100" b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MOLESTOWANIE SEKSUALNE </a:t>
            </a:r>
            <a:endParaRPr sz="2100" b="1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74" name="Google Shape;274;g372d80ae461_0_44"/>
          <p:cNvSpPr/>
          <p:nvPr/>
        </p:nvSpPr>
        <p:spPr>
          <a:xfrm>
            <a:off x="6041900" y="1992638"/>
            <a:ext cx="2857500" cy="930900"/>
          </a:xfrm>
          <a:prstGeom prst="rect">
            <a:avLst/>
          </a:prstGeom>
          <a:solidFill>
            <a:schemeClr val="dk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269999" marR="35999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100" i="1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Chciałam bardzo zgłosić pewne sytuacje i </a:t>
            </a:r>
            <a:r>
              <a:rPr lang="pl-PL" sz="1100" b="1" i="1">
                <a:solidFill>
                  <a:srgbClr val="FFC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zrezygnowałam ze względu na to, że ja jestem zależna od tych ludzi, którzy są nade mną</a:t>
            </a:r>
            <a:r>
              <a:rPr lang="pl-PL" sz="1100" i="1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  <a:endParaRPr sz="1100" b="1">
              <a:solidFill>
                <a:schemeClr val="lt1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275" name="Google Shape;275;g372d80ae461_0_44"/>
          <p:cNvSpPr/>
          <p:nvPr/>
        </p:nvSpPr>
        <p:spPr>
          <a:xfrm>
            <a:off x="6041900" y="3014625"/>
            <a:ext cx="2857500" cy="831300"/>
          </a:xfrm>
          <a:prstGeom prst="rect">
            <a:avLst/>
          </a:prstGeom>
          <a:solidFill>
            <a:schemeClr val="dk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269999" marR="35999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100" i="1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 wie pani, bo pan profesor nam powiedział, że </a:t>
            </a:r>
            <a:r>
              <a:rPr lang="pl-PL" sz="1100" b="1" i="1">
                <a:solidFill>
                  <a:srgbClr val="FFC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jak na obrady to my musimy w miniówach</a:t>
            </a:r>
            <a:r>
              <a:rPr lang="pl-PL" sz="1100" i="1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bo inaczej on nas wyrzuci z obrad.</a:t>
            </a:r>
            <a:endParaRPr sz="1100" i="1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76" name="Google Shape;276;g372d80ae461_0_4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085250" y="-8375"/>
            <a:ext cx="4058750" cy="1886801"/>
          </a:xfrm>
          <a:prstGeom prst="rect">
            <a:avLst/>
          </a:prstGeom>
          <a:noFill/>
          <a:ln>
            <a:noFill/>
          </a:ln>
        </p:spPr>
      </p:pic>
      <p:sp>
        <p:nvSpPr>
          <p:cNvPr id="277" name="Google Shape;277;g372d80ae461_0_44"/>
          <p:cNvSpPr/>
          <p:nvPr/>
        </p:nvSpPr>
        <p:spPr>
          <a:xfrm>
            <a:off x="6041900" y="4859375"/>
            <a:ext cx="2857500" cy="1751700"/>
          </a:xfrm>
          <a:prstGeom prst="rect">
            <a:avLst/>
          </a:prstGeom>
          <a:solidFill>
            <a:schemeClr val="dk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179999" lvl="0" indent="0" algn="just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pl-PL" sz="1100" i="1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Bardzo często, no, chyba </a:t>
            </a:r>
            <a:r>
              <a:rPr lang="pl-PL" sz="1100" b="1" i="1">
                <a:solidFill>
                  <a:srgbClr val="FFC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terenowcy też wiedzą, </a:t>
            </a:r>
            <a:r>
              <a:rPr lang="pl-PL" sz="1100" i="1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że po takim ciężkim dniu</a:t>
            </a:r>
            <a:r>
              <a:rPr lang="pl-PL" sz="1100" b="1" i="1">
                <a:solidFill>
                  <a:srgbClr val="FFC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to czasem tam się pojawia jakieś piwo</a:t>
            </a:r>
            <a:r>
              <a:rPr lang="pl-PL" sz="1100" b="1" i="1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lang="pl-PL" sz="1100" b="1" i="1">
                <a:solidFill>
                  <a:srgbClr val="FFC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prawda, czy po prostu wino. </a:t>
            </a:r>
            <a:r>
              <a:rPr lang="pl-PL" sz="1100" i="1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 w związku z tym</a:t>
            </a:r>
            <a:r>
              <a:rPr lang="pl-PL" sz="1100" b="1" i="1">
                <a:solidFill>
                  <a:srgbClr val="FFC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rozmowy schodzą bardzo często na sprawy prywatne</a:t>
            </a:r>
            <a:r>
              <a:rPr lang="pl-PL" sz="1100" b="1" i="1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</a:t>
            </a:r>
            <a:r>
              <a:rPr lang="pl-PL" sz="1100" i="1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prawda?</a:t>
            </a:r>
            <a:r>
              <a:rPr lang="pl-PL" sz="1100" b="1" i="1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pl-PL" sz="1100" i="1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 była sytuacja niemalże, że po </a:t>
            </a:r>
            <a:r>
              <a:rPr lang="pl-PL" sz="1100" b="1" i="1">
                <a:solidFill>
                  <a:srgbClr val="FFC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prostu pracownik się dzielił swoimi problemami, prawda, seksualnymi</a:t>
            </a:r>
            <a:r>
              <a:rPr lang="pl-PL" sz="1100" b="1" i="1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i</a:t>
            </a:r>
            <a:r>
              <a:rPr lang="pl-PL" sz="1100" i="1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tym podobne właśnie.</a:t>
            </a:r>
            <a:endParaRPr sz="1100" i="1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78" name="Google Shape;278;g372d80ae461_0_44"/>
          <p:cNvSpPr txBox="1"/>
          <p:nvPr/>
        </p:nvSpPr>
        <p:spPr>
          <a:xfrm>
            <a:off x="6100450" y="1996950"/>
            <a:ext cx="292800" cy="32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2200" b="1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“</a:t>
            </a:r>
            <a:endParaRPr sz="2200" b="1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79" name="Google Shape;279;g372d80ae461_0_44"/>
          <p:cNvSpPr txBox="1"/>
          <p:nvPr/>
        </p:nvSpPr>
        <p:spPr>
          <a:xfrm>
            <a:off x="6100450" y="2937500"/>
            <a:ext cx="292800" cy="32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2200" b="1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“</a:t>
            </a:r>
            <a:endParaRPr sz="2200" b="1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80" name="Google Shape;280;g372d80ae461_0_44"/>
          <p:cNvSpPr txBox="1"/>
          <p:nvPr/>
        </p:nvSpPr>
        <p:spPr>
          <a:xfrm>
            <a:off x="6041900" y="4324775"/>
            <a:ext cx="292800" cy="32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2200" b="1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“</a:t>
            </a:r>
            <a:endParaRPr sz="2200" b="1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81" name="Google Shape;281;g372d80ae461_0_44"/>
          <p:cNvSpPr/>
          <p:nvPr/>
        </p:nvSpPr>
        <p:spPr>
          <a:xfrm>
            <a:off x="6041900" y="3937000"/>
            <a:ext cx="2857500" cy="831300"/>
          </a:xfrm>
          <a:prstGeom prst="rect">
            <a:avLst/>
          </a:prstGeom>
          <a:solidFill>
            <a:schemeClr val="dk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269999" marR="35999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1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[On]</a:t>
            </a:r>
            <a:r>
              <a:rPr lang="pl-PL" sz="1100" i="1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pl-PL" sz="1100" b="1" i="1">
                <a:solidFill>
                  <a:srgbClr val="FFC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lubi młode studentki</a:t>
            </a:r>
            <a:r>
              <a:rPr lang="pl-PL" sz="1100" i="1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 I sobie pozwala na podejście, </a:t>
            </a:r>
            <a:r>
              <a:rPr lang="pl-PL" sz="1100" b="1" i="1">
                <a:solidFill>
                  <a:srgbClr val="FFC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pogłaskanie po ramionku</a:t>
            </a:r>
            <a:r>
              <a:rPr lang="pl-PL" sz="1100" i="1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….</a:t>
            </a:r>
            <a:endParaRPr sz="1100" i="1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82" name="Google Shape;282;g372d80ae461_0_44"/>
          <p:cNvSpPr txBox="1"/>
          <p:nvPr/>
        </p:nvSpPr>
        <p:spPr>
          <a:xfrm>
            <a:off x="6068700" y="3996575"/>
            <a:ext cx="292800" cy="32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2200" b="1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“</a:t>
            </a:r>
            <a:endParaRPr sz="2200" b="1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83" name="Google Shape;283;g372d80ae461_0_44"/>
          <p:cNvSpPr txBox="1"/>
          <p:nvPr/>
        </p:nvSpPr>
        <p:spPr>
          <a:xfrm>
            <a:off x="6041900" y="4859375"/>
            <a:ext cx="292800" cy="32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2200" b="1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“</a:t>
            </a:r>
            <a:endParaRPr sz="2200" b="1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9" name="Google Shape;289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90" name="Google Shape;290;p13"/>
          <p:cNvSpPr/>
          <p:nvPr/>
        </p:nvSpPr>
        <p:spPr>
          <a:xfrm rot="-5400000">
            <a:off x="3422074" y="1149926"/>
            <a:ext cx="2299854" cy="9144001"/>
          </a:xfrm>
          <a:prstGeom prst="rect">
            <a:avLst/>
          </a:prstGeom>
          <a:solidFill>
            <a:srgbClr val="00223E">
              <a:alpha val="78039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rPr lang="pl-PL" sz="135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35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1" name="Google Shape;291;p13"/>
          <p:cNvSpPr txBox="1">
            <a:spLocks noGrp="1"/>
          </p:cNvSpPr>
          <p:nvPr>
            <p:ph type="subTitle" idx="1"/>
          </p:nvPr>
        </p:nvSpPr>
        <p:spPr>
          <a:xfrm>
            <a:off x="124701" y="4829625"/>
            <a:ext cx="8851200" cy="190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-PL" sz="2500" b="1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PRZECIWDZIAŁANIE DYSKRYMINACJI </a:t>
            </a:r>
            <a:endParaRPr sz="2500" b="1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-PL" sz="2500" b="1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 NIERÓWNEMU TRAKTOWANIU W DZIAŁANIACH SYSTEMOWYCH NA POZIOMIE CENTRALNYM </a:t>
            </a:r>
            <a:endParaRPr sz="2500" b="1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-PL" sz="2500" b="1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 NA POZIOMIE JEDNOSTEK</a:t>
            </a:r>
            <a:endParaRPr sz="25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g372d80ae461_0_61"/>
          <p:cNvSpPr txBox="1">
            <a:spLocks noGrp="1"/>
          </p:cNvSpPr>
          <p:nvPr>
            <p:ph type="body" idx="1"/>
          </p:nvPr>
        </p:nvSpPr>
        <p:spPr>
          <a:xfrm>
            <a:off x="92702" y="2049607"/>
            <a:ext cx="8958600" cy="40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3748400" lvl="0" indent="-3746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Char char="▪"/>
            </a:pPr>
            <a:r>
              <a:rPr lang="pl-PL" sz="1500" b="1">
                <a:latin typeface="Times New Roman"/>
                <a:ea typeface="Times New Roman"/>
                <a:cs typeface="Times New Roman"/>
                <a:sym typeface="Times New Roman"/>
              </a:rPr>
              <a:t>zmiany</a:t>
            </a:r>
            <a:r>
              <a:rPr lang="pl-PL" sz="1500">
                <a:latin typeface="Times New Roman"/>
                <a:ea typeface="Times New Roman"/>
                <a:cs typeface="Times New Roman"/>
                <a:sym typeface="Times New Roman"/>
              </a:rPr>
              <a:t> związane z Planem Równości Płci (2020-2024) </a:t>
            </a:r>
            <a:r>
              <a:rPr lang="pl-PL" sz="1500" b="1">
                <a:latin typeface="Times New Roman"/>
                <a:ea typeface="Times New Roman"/>
                <a:cs typeface="Times New Roman"/>
                <a:sym typeface="Times New Roman"/>
              </a:rPr>
              <a:t>dostrzegane</a:t>
            </a:r>
            <a:r>
              <a:rPr lang="pl-PL" sz="1500">
                <a:latin typeface="Times New Roman"/>
                <a:ea typeface="Times New Roman"/>
                <a:cs typeface="Times New Roman"/>
                <a:sym typeface="Times New Roman"/>
              </a:rPr>
              <a:t>, ale </a:t>
            </a:r>
            <a:r>
              <a:rPr lang="pl-PL" sz="1500" b="1">
                <a:latin typeface="Times New Roman"/>
                <a:ea typeface="Times New Roman"/>
                <a:cs typeface="Times New Roman"/>
                <a:sym typeface="Times New Roman"/>
              </a:rPr>
              <a:t>mała znajomość konkretnych działań</a:t>
            </a:r>
            <a:endParaRPr sz="1500" b="1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marR="3748400" lvl="0" indent="-3746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Char char="▪"/>
            </a:pPr>
            <a:r>
              <a:rPr lang="pl-PL" sz="1500" b="1">
                <a:latin typeface="Times New Roman"/>
                <a:ea typeface="Times New Roman"/>
                <a:cs typeface="Times New Roman"/>
                <a:sym typeface="Times New Roman"/>
              </a:rPr>
              <a:t>różnica w ocenie</a:t>
            </a:r>
            <a:r>
              <a:rPr lang="pl-PL" sz="1500">
                <a:latin typeface="Times New Roman"/>
                <a:ea typeface="Times New Roman"/>
                <a:cs typeface="Times New Roman"/>
                <a:sym typeface="Times New Roman"/>
              </a:rPr>
              <a:t> Planu przebiegająca </a:t>
            </a:r>
            <a:r>
              <a:rPr lang="pl-PL" sz="1500" b="1">
                <a:latin typeface="Times New Roman"/>
                <a:ea typeface="Times New Roman"/>
                <a:cs typeface="Times New Roman"/>
                <a:sym typeface="Times New Roman"/>
              </a:rPr>
              <a:t>zgodnie z hierarchią uniwersytecką:</a:t>
            </a:r>
            <a:endParaRPr sz="1500" b="1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914400" marR="3748400" lvl="1" indent="-3746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Char char="▪"/>
            </a:pPr>
            <a:r>
              <a:rPr lang="pl-PL" sz="1500" b="1">
                <a:latin typeface="Times New Roman"/>
                <a:ea typeface="Times New Roman"/>
                <a:cs typeface="Times New Roman"/>
                <a:sym typeface="Times New Roman"/>
              </a:rPr>
              <a:t>osoby niżej w  hierarchii</a:t>
            </a:r>
            <a:r>
              <a:rPr lang="pl-PL" sz="1500">
                <a:latin typeface="Times New Roman"/>
                <a:ea typeface="Times New Roman"/>
                <a:cs typeface="Times New Roman"/>
                <a:sym typeface="Times New Roman"/>
              </a:rPr>
              <a:t>  -  </a:t>
            </a:r>
            <a:r>
              <a:rPr lang="pl-PL" sz="1500" b="1">
                <a:latin typeface="Times New Roman"/>
                <a:ea typeface="Times New Roman"/>
                <a:cs typeface="Times New Roman"/>
                <a:sym typeface="Times New Roman"/>
              </a:rPr>
              <a:t>poczucie frustracji </a:t>
            </a:r>
            <a:r>
              <a:rPr lang="pl-PL" sz="1500">
                <a:latin typeface="Times New Roman"/>
                <a:ea typeface="Times New Roman"/>
                <a:cs typeface="Times New Roman"/>
                <a:sym typeface="Times New Roman"/>
              </a:rPr>
              <a:t>wynikające z braku „przykładu z góry” i </a:t>
            </a:r>
            <a:r>
              <a:rPr lang="pl-PL" sz="1500" b="1">
                <a:latin typeface="Times New Roman"/>
                <a:ea typeface="Times New Roman"/>
                <a:cs typeface="Times New Roman"/>
                <a:sym typeface="Times New Roman"/>
              </a:rPr>
              <a:t>poczucia fasadowości działań</a:t>
            </a:r>
            <a:r>
              <a:rPr lang="pl-PL" sz="1500">
                <a:latin typeface="Times New Roman"/>
                <a:ea typeface="Times New Roman"/>
                <a:cs typeface="Times New Roman"/>
                <a:sym typeface="Times New Roman"/>
              </a:rPr>
              <a:t> - w konsekwencji mała wiara w skuteczność działań równościowych i nie korzystanie z nich </a:t>
            </a:r>
            <a:endParaRPr sz="15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914400" marR="3748400" lvl="1" indent="-3746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Char char="▪"/>
            </a:pPr>
            <a:r>
              <a:rPr lang="pl-PL" sz="1500" b="1">
                <a:latin typeface="Times New Roman"/>
                <a:ea typeface="Times New Roman"/>
                <a:cs typeface="Times New Roman"/>
                <a:sym typeface="Times New Roman"/>
              </a:rPr>
              <a:t>osoby z kadry zarządzającej</a:t>
            </a:r>
            <a:r>
              <a:rPr lang="pl-PL" sz="150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pl-PL" sz="1200">
                <a:latin typeface="Times New Roman"/>
                <a:ea typeface="Times New Roman"/>
                <a:cs typeface="Times New Roman"/>
                <a:sym typeface="Times New Roman"/>
              </a:rPr>
              <a:t>(m.in. z kolegiów dziekańskich) </a:t>
            </a:r>
            <a:r>
              <a:rPr lang="pl-PL" sz="1500">
                <a:latin typeface="Times New Roman"/>
                <a:ea typeface="Times New Roman"/>
                <a:cs typeface="Times New Roman"/>
                <a:sym typeface="Times New Roman"/>
              </a:rPr>
              <a:t>- poczucie, że </a:t>
            </a:r>
            <a:r>
              <a:rPr lang="pl-PL" sz="1500" b="1">
                <a:latin typeface="Times New Roman"/>
                <a:ea typeface="Times New Roman"/>
                <a:cs typeface="Times New Roman"/>
                <a:sym typeface="Times New Roman"/>
              </a:rPr>
              <a:t>Plan dokłada im pracy</a:t>
            </a:r>
            <a:r>
              <a:rPr lang="pl-PL" sz="1500">
                <a:latin typeface="Times New Roman"/>
                <a:ea typeface="Times New Roman"/>
                <a:cs typeface="Times New Roman"/>
                <a:sym typeface="Times New Roman"/>
              </a:rPr>
              <a:t> i poczucie, że </a:t>
            </a:r>
            <a:r>
              <a:rPr lang="pl-PL" sz="1500" b="1">
                <a:latin typeface="Times New Roman"/>
                <a:ea typeface="Times New Roman"/>
                <a:cs typeface="Times New Roman"/>
                <a:sym typeface="Times New Roman"/>
              </a:rPr>
              <a:t>nie mają wystarczających kompetencji </a:t>
            </a:r>
            <a:r>
              <a:rPr lang="pl-PL" sz="1500">
                <a:latin typeface="Times New Roman"/>
                <a:ea typeface="Times New Roman"/>
                <a:cs typeface="Times New Roman"/>
                <a:sym typeface="Times New Roman"/>
              </a:rPr>
              <a:t>by go w pełni realizować lub bagatelizują jego oddziaływanie </a:t>
            </a:r>
            <a:endParaRPr sz="15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719999" marR="694049" lvl="0" indent="0" algn="just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endParaRPr sz="1100" i="1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endParaRPr sz="12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cxnSp>
        <p:nvCxnSpPr>
          <p:cNvPr id="298" name="Google Shape;298;g372d80ae461_0_61"/>
          <p:cNvCxnSpPr/>
          <p:nvPr/>
        </p:nvCxnSpPr>
        <p:spPr>
          <a:xfrm>
            <a:off x="0" y="1909878"/>
            <a:ext cx="91440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299" name="Google Shape;299;g372d80ae461_0_61"/>
          <p:cNvPicPr preferRelativeResize="0"/>
          <p:nvPr/>
        </p:nvPicPr>
        <p:blipFill rotWithShape="1">
          <a:blip r:embed="rId3">
            <a:alphaModFix/>
          </a:blip>
          <a:srcRect b="11699"/>
          <a:stretch/>
        </p:blipFill>
        <p:spPr>
          <a:xfrm>
            <a:off x="5047625" y="-48325"/>
            <a:ext cx="4096375" cy="1963074"/>
          </a:xfrm>
          <a:prstGeom prst="rect">
            <a:avLst/>
          </a:prstGeom>
          <a:noFill/>
          <a:ln>
            <a:noFill/>
          </a:ln>
        </p:spPr>
      </p:pic>
      <p:sp>
        <p:nvSpPr>
          <p:cNvPr id="300" name="Google Shape;300;g372d80ae461_0_61"/>
          <p:cNvSpPr/>
          <p:nvPr/>
        </p:nvSpPr>
        <p:spPr>
          <a:xfrm>
            <a:off x="5524900" y="2301325"/>
            <a:ext cx="3492600" cy="1657200"/>
          </a:xfrm>
          <a:prstGeom prst="rect">
            <a:avLst/>
          </a:prstGeom>
          <a:solidFill>
            <a:schemeClr val="dk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179999" marR="91050" lvl="0" indent="0" algn="just" rtl="0">
              <a:spcBef>
                <a:spcPts val="600"/>
              </a:spcBef>
              <a:spcAft>
                <a:spcPts val="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-PL" sz="1100" i="1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U nas na Wydziale </a:t>
            </a:r>
            <a:r>
              <a:rPr lang="pl-PL" sz="1100" b="1" i="1">
                <a:solidFill>
                  <a:srgbClr val="FFC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dużo rzeczy się dzieje na poziomie deklaratywnym</a:t>
            </a:r>
            <a:r>
              <a:rPr lang="pl-PL" sz="1100" i="1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 To znaczy mamy np. rozwieszone naklejki z tęczową flagą i z napisem tu jesteś u siebie, albo mamy plakaty o tym, żeby zgłaszać seksistowskie żarty. [...] i </a:t>
            </a:r>
            <a:r>
              <a:rPr lang="pl-PL" sz="1100" b="1" i="1">
                <a:solidFill>
                  <a:srgbClr val="FFC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oczywiście deklaracje są ważne i są dobre, ale są niewystarczające</a:t>
            </a:r>
            <a:r>
              <a:rPr lang="pl-PL" sz="1100" i="1">
                <a:solidFill>
                  <a:srgbClr val="FFC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 </a:t>
            </a:r>
            <a:r>
              <a:rPr lang="pl-PL" sz="1100" b="1" i="1">
                <a:solidFill>
                  <a:srgbClr val="FFC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Ja  nie widzę przełożenia tego na praktykę</a:t>
            </a:r>
            <a:r>
              <a:rPr lang="pl-PL" sz="1100" i="1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pl-PL" sz="11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[doktorantka]</a:t>
            </a:r>
            <a:endParaRPr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301" name="Google Shape;301;g372d80ae461_0_61"/>
          <p:cNvSpPr txBox="1"/>
          <p:nvPr/>
        </p:nvSpPr>
        <p:spPr>
          <a:xfrm>
            <a:off x="742625" y="475325"/>
            <a:ext cx="3492600" cy="11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2000" b="1">
                <a:latin typeface="Times New Roman"/>
                <a:ea typeface="Times New Roman"/>
                <a:cs typeface="Times New Roman"/>
                <a:sym typeface="Times New Roman"/>
              </a:rPr>
              <a:t>OGÓLNA OCENA PLANU RÓWNOŚCI PŁCI 			</a:t>
            </a:r>
            <a:r>
              <a:rPr lang="pl-PL" sz="2000" b="1">
                <a:latin typeface="Times New Roman"/>
                <a:ea typeface="Times New Roman"/>
                <a:cs typeface="Times New Roman"/>
                <a:sym typeface="Times New Roman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83"/>
                  </a:ext>
                </a:extLst>
              </a:rPr>
              <a:t>2020 - 2024</a:t>
            </a:r>
            <a:endParaRPr sz="2000" b="1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02" name="Google Shape;302;g372d80ae461_0_61"/>
          <p:cNvSpPr/>
          <p:nvPr/>
        </p:nvSpPr>
        <p:spPr>
          <a:xfrm>
            <a:off x="5524900" y="4212375"/>
            <a:ext cx="3492600" cy="1810200"/>
          </a:xfrm>
          <a:prstGeom prst="rect">
            <a:avLst/>
          </a:prstGeom>
          <a:solidFill>
            <a:schemeClr val="dk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269999" marR="91424" lvl="0" indent="0" algn="just" rtl="0">
              <a:spcBef>
                <a:spcPts val="600"/>
              </a:spcBef>
              <a:spcAft>
                <a:spcPts val="10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-PL" sz="1100" i="1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[...] te </a:t>
            </a:r>
            <a:r>
              <a:rPr lang="pl-PL" sz="1100" b="1" i="1">
                <a:solidFill>
                  <a:srgbClr val="FFC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kwestie równościowe też są używane chyba bardziej jako narzędzie, jakieś legitymizacje własnych działań</a:t>
            </a:r>
            <a:r>
              <a:rPr lang="pl-PL" sz="1100" i="1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czy też jakaś </a:t>
            </a:r>
            <a:r>
              <a:rPr lang="pl-PL" sz="1100" b="1" i="1">
                <a:solidFill>
                  <a:srgbClr val="FFC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droga do walki o wyższe stanowiska</a:t>
            </a:r>
            <a:r>
              <a:rPr lang="pl-PL" sz="1100" i="1">
                <a:solidFill>
                  <a:srgbClr val="FFC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[...] </a:t>
            </a:r>
            <a:r>
              <a:rPr lang="pl-PL" sz="1100" b="1" i="1">
                <a:solidFill>
                  <a:srgbClr val="FFC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 w praktyce wszystko zależy od kultury osobistej</a:t>
            </a:r>
            <a:r>
              <a:rPr lang="pl-PL" sz="1100" i="1">
                <a:solidFill>
                  <a:srgbClr val="FFC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  <a:r>
              <a:rPr lang="pl-PL" sz="1100" i="1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Jeśli ktoś po prostu ma jakieś tam minimum empatii do drugiego człowieka, minimum kultury, rozumie co jest ok, co nie jest ok, no to potrafi się zachować </a:t>
            </a:r>
            <a:r>
              <a:rPr lang="pl-PL" sz="11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[dziekan]</a:t>
            </a:r>
            <a:endParaRPr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03" name="Google Shape;303;g372d80ae461_0_61"/>
          <p:cNvSpPr txBox="1"/>
          <p:nvPr/>
        </p:nvSpPr>
        <p:spPr>
          <a:xfrm>
            <a:off x="5524900" y="2013825"/>
            <a:ext cx="292800" cy="32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2200" b="1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“</a:t>
            </a:r>
            <a:endParaRPr sz="2200" b="1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04" name="Google Shape;304;g372d80ae461_0_61"/>
          <p:cNvSpPr txBox="1"/>
          <p:nvPr/>
        </p:nvSpPr>
        <p:spPr>
          <a:xfrm>
            <a:off x="5576150" y="4307250"/>
            <a:ext cx="292800" cy="32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2200" b="1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“</a:t>
            </a:r>
            <a:endParaRPr sz="2200" b="1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372d59f7e1c_0_3"/>
          <p:cNvSpPr txBox="1">
            <a:spLocks noGrp="1"/>
          </p:cNvSpPr>
          <p:nvPr>
            <p:ph type="body" idx="1"/>
          </p:nvPr>
        </p:nvSpPr>
        <p:spPr>
          <a:xfrm>
            <a:off x="71875" y="2506650"/>
            <a:ext cx="90720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-215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Times New Roman"/>
              <a:buChar char="▪"/>
            </a:pPr>
            <a:r>
              <a:rPr lang="pl-PL" sz="1800">
                <a:latin typeface="Times New Roman"/>
                <a:ea typeface="Times New Roman"/>
                <a:cs typeface="Times New Roman"/>
                <a:sym typeface="Times New Roman"/>
              </a:rPr>
              <a:t>cele badania:</a:t>
            </a:r>
            <a:endParaRPr sz="18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685800" lvl="1" indent="-2032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Font typeface="Times New Roman"/>
              <a:buChar char="▪"/>
            </a:pPr>
            <a:r>
              <a:rPr lang="pl-PL" sz="1600" b="1">
                <a:latin typeface="Times New Roman"/>
                <a:ea typeface="Times New Roman"/>
                <a:cs typeface="Times New Roman"/>
                <a:sym typeface="Times New Roman"/>
              </a:rPr>
              <a:t>określenie i analiza  zmian w zakresie wiedzy i świadomości</a:t>
            </a:r>
            <a:r>
              <a:rPr lang="pl-PL" sz="1600">
                <a:latin typeface="Times New Roman"/>
                <a:ea typeface="Times New Roman"/>
                <a:cs typeface="Times New Roman"/>
                <a:sym typeface="Times New Roman"/>
              </a:rPr>
              <a:t> po wdrożeniu pierwszego Planu Równości Płci </a:t>
            </a:r>
            <a:r>
              <a:rPr lang="pl-PL" sz="1600">
                <a:latin typeface="Times New Roman"/>
                <a:ea typeface="Times New Roman"/>
                <a:cs typeface="Times New Roman"/>
                <a:sym typeface="Times New Roman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0"/>
                  </a:ext>
                </a:extLst>
              </a:rPr>
              <a:t>w </a:t>
            </a:r>
            <a:r>
              <a:rPr lang="pl-PL" sz="1600">
                <a:latin typeface="Times New Roman"/>
                <a:ea typeface="Times New Roman"/>
                <a:cs typeface="Times New Roman"/>
                <a:sym typeface="Times New Roman"/>
              </a:rPr>
              <a:t>latach 2020 - 2024 </a:t>
            </a:r>
            <a:endParaRPr sz="16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685800" lvl="1" indent="-2032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Font typeface="Times New Roman"/>
              <a:buChar char="▪"/>
            </a:pPr>
            <a:r>
              <a:rPr lang="pl-PL" sz="1600" b="1">
                <a:latin typeface="Times New Roman"/>
                <a:ea typeface="Times New Roman"/>
                <a:cs typeface="Times New Roman"/>
                <a:sym typeface="Times New Roman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1"/>
                  </a:ext>
                </a:extLst>
              </a:rPr>
              <a:t>identyfikacja  aktualnych doświadczeń</a:t>
            </a:r>
            <a:r>
              <a:rPr lang="pl-PL" sz="1600">
                <a:latin typeface="Times New Roman"/>
                <a:ea typeface="Times New Roman"/>
                <a:cs typeface="Times New Roman"/>
                <a:sym typeface="Times New Roman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2"/>
                  </a:ext>
                </a:extLst>
              </a:rPr>
              <a:t> osób reprezentujących różne grupy uniwersyteckie związanych z nierównym traktowaniem, dyskryminacją oraz molestowaniem seksualnym</a:t>
            </a:r>
            <a:endParaRPr sz="16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685800" lvl="1" indent="-2032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Font typeface="Times New Roman"/>
              <a:buChar char="▪"/>
            </a:pPr>
            <a:r>
              <a:rPr lang="pl-PL" sz="1600" b="1">
                <a:latin typeface="Times New Roman"/>
                <a:ea typeface="Times New Roman"/>
                <a:cs typeface="Times New Roman"/>
                <a:sym typeface="Times New Roman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3"/>
                  </a:ext>
                </a:extLst>
              </a:rPr>
              <a:t>poznanie potrzeb i oczekiwań społeczności akademickiej wobec </a:t>
            </a:r>
            <a:r>
              <a:rPr lang="pl-PL" sz="1600"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działań związanych z równością i różnorodnością,  które mogłyby zostać wdrożone w nowej edycji </a:t>
            </a:r>
            <a:r>
              <a:rPr lang="pl-PL" sz="1600" b="1"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Inkluzywnego Planu Równości Płci</a:t>
            </a:r>
            <a:endParaRPr sz="1600" b="1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4925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900"/>
              <a:buFont typeface="Times New Roman"/>
              <a:buChar char="▪"/>
            </a:pPr>
            <a:r>
              <a:rPr lang="pl-PL" sz="1600">
                <a:latin typeface="Times New Roman"/>
                <a:ea typeface="Times New Roman"/>
                <a:cs typeface="Times New Roman"/>
                <a:sym typeface="Times New Roman"/>
              </a:rPr>
              <a:t>badanie w oparciu o </a:t>
            </a:r>
            <a:r>
              <a:rPr lang="pl-PL" sz="1600" b="1">
                <a:latin typeface="Times New Roman"/>
                <a:ea typeface="Times New Roman"/>
                <a:cs typeface="Times New Roman"/>
                <a:sym typeface="Times New Roman"/>
              </a:rPr>
              <a:t>perspektywę intersekcjonalną</a:t>
            </a:r>
            <a:r>
              <a:rPr lang="pl-PL" sz="1600">
                <a:latin typeface="Times New Roman"/>
                <a:ea typeface="Times New Roman"/>
                <a:cs typeface="Times New Roman"/>
                <a:sym typeface="Times New Roman"/>
              </a:rPr>
              <a:t> - potraktowanie doświadczeń nierówności </a:t>
            </a:r>
            <a:endParaRPr sz="16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600">
                <a:latin typeface="Times New Roman"/>
                <a:ea typeface="Times New Roman"/>
                <a:cs typeface="Times New Roman"/>
                <a:sym typeface="Times New Roman"/>
              </a:rPr>
              <a:t>i dyskryminacji jako wzajemnie krzyżujących się i wpływających na </a:t>
            </a:r>
            <a:r>
              <a:rPr lang="pl-PL" sz="1600">
                <a:latin typeface="Times New Roman"/>
                <a:ea typeface="Times New Roman"/>
                <a:cs typeface="Times New Roman"/>
                <a:sym typeface="Times New Roman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4"/>
                  </a:ext>
                </a:extLst>
              </a:rPr>
              <a:t>siebie </a:t>
            </a:r>
            <a:r>
              <a:rPr lang="pl-PL" sz="1600">
                <a:latin typeface="Times New Roman"/>
                <a:ea typeface="Times New Roman"/>
                <a:cs typeface="Times New Roman"/>
                <a:sym typeface="Times New Roman"/>
              </a:rPr>
              <a:t>problemów</a:t>
            </a:r>
            <a:endParaRPr sz="16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cxnSp>
        <p:nvCxnSpPr>
          <p:cNvPr id="104" name="Google Shape;104;g372d59f7e1c_0_3"/>
          <p:cNvCxnSpPr/>
          <p:nvPr/>
        </p:nvCxnSpPr>
        <p:spPr>
          <a:xfrm>
            <a:off x="0" y="2340265"/>
            <a:ext cx="91440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05" name="Google Shape;105;g372d59f7e1c_0_3"/>
          <p:cNvPicPr preferRelativeResize="0"/>
          <p:nvPr/>
        </p:nvPicPr>
        <p:blipFill rotWithShape="1">
          <a:blip r:embed="rId3">
            <a:alphaModFix/>
          </a:blip>
          <a:srcRect t="34166" r="9778" b="1511"/>
          <a:stretch/>
        </p:blipFill>
        <p:spPr>
          <a:xfrm>
            <a:off x="5047575" y="-13850"/>
            <a:ext cx="4096424" cy="2354125"/>
          </a:xfrm>
          <a:prstGeom prst="rect">
            <a:avLst/>
          </a:prstGeom>
          <a:noFill/>
          <a:ln>
            <a:noFill/>
          </a:ln>
        </p:spPr>
      </p:pic>
      <p:sp>
        <p:nvSpPr>
          <p:cNvPr id="106" name="Google Shape;106;g372d59f7e1c_0_3"/>
          <p:cNvSpPr txBox="1">
            <a:spLocks noGrp="1"/>
          </p:cNvSpPr>
          <p:nvPr>
            <p:ph type="title"/>
          </p:nvPr>
        </p:nvSpPr>
        <p:spPr>
          <a:xfrm>
            <a:off x="303001" y="494050"/>
            <a:ext cx="42690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Roboto Light"/>
              <a:buNone/>
            </a:pPr>
            <a:r>
              <a:rPr lang="pl-PL" sz="2000" b="1">
                <a:latin typeface="Times New Roman"/>
                <a:ea typeface="Times New Roman"/>
                <a:cs typeface="Times New Roman"/>
                <a:sym typeface="Times New Roman"/>
              </a:rPr>
              <a:t>METODOLOGIA </a:t>
            </a:r>
            <a:endParaRPr sz="2000" b="1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Roboto Light"/>
              <a:buNone/>
            </a:pPr>
            <a:r>
              <a:rPr lang="pl-PL" sz="2000" b="1">
                <a:latin typeface="Times New Roman"/>
                <a:ea typeface="Times New Roman"/>
                <a:cs typeface="Times New Roman"/>
                <a:sym typeface="Times New Roman"/>
              </a:rPr>
              <a:t>BADANIA JAKOŚCIOWEGO</a:t>
            </a:r>
            <a:endParaRPr sz="2000" b="1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g372d80ae461_0_68"/>
          <p:cNvSpPr txBox="1">
            <a:spLocks noGrp="1"/>
          </p:cNvSpPr>
          <p:nvPr>
            <p:ph type="body" idx="1"/>
          </p:nvPr>
        </p:nvSpPr>
        <p:spPr>
          <a:xfrm>
            <a:off x="92700" y="1912350"/>
            <a:ext cx="8958600" cy="464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3748400" lvl="0" indent="-4000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Char char="▪"/>
            </a:pPr>
            <a:r>
              <a:rPr lang="pl-PL" sz="1700" b="1">
                <a:latin typeface="Times New Roman"/>
                <a:ea typeface="Times New Roman"/>
                <a:cs typeface="Times New Roman"/>
                <a:sym typeface="Times New Roman"/>
              </a:rPr>
              <a:t>różnica w ocenie</a:t>
            </a:r>
            <a:r>
              <a:rPr lang="pl-PL" sz="1700">
                <a:latin typeface="Times New Roman"/>
                <a:ea typeface="Times New Roman"/>
                <a:cs typeface="Times New Roman"/>
                <a:sym typeface="Times New Roman"/>
              </a:rPr>
              <a:t> Planu przebiegająca </a:t>
            </a:r>
            <a:r>
              <a:rPr lang="pl-PL" sz="1700" b="1">
                <a:latin typeface="Times New Roman"/>
                <a:ea typeface="Times New Roman"/>
                <a:cs typeface="Times New Roman"/>
                <a:sym typeface="Times New Roman"/>
              </a:rPr>
              <a:t>zgodnie z hierarchią uniwersytecką</a:t>
            </a:r>
            <a:endParaRPr sz="19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914400" marR="4018399" lvl="1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▪"/>
            </a:pPr>
            <a:r>
              <a:rPr lang="pl-PL" sz="1600" b="1">
                <a:latin typeface="Times New Roman"/>
                <a:ea typeface="Times New Roman"/>
                <a:cs typeface="Times New Roman"/>
                <a:sym typeface="Times New Roman"/>
              </a:rPr>
              <a:t>kadra zarządzająca</a:t>
            </a:r>
            <a:r>
              <a:rPr lang="pl-PL" sz="1600">
                <a:latin typeface="Times New Roman"/>
                <a:ea typeface="Times New Roman"/>
                <a:cs typeface="Times New Roman"/>
                <a:sym typeface="Times New Roman"/>
              </a:rPr>
              <a:t> - dostrzega problemy proceduralne:</a:t>
            </a:r>
            <a:endParaRPr sz="16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1371600" marR="4018399" lvl="2" indent="-3746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Char char="▪"/>
            </a:pPr>
            <a:r>
              <a:rPr lang="pl-PL" sz="1500" b="1">
                <a:latin typeface="Times New Roman"/>
                <a:ea typeface="Times New Roman"/>
                <a:cs typeface="Times New Roman"/>
                <a:sym typeface="Times New Roman"/>
              </a:rPr>
              <a:t>długość procedur i problemy z komunikacją</a:t>
            </a:r>
            <a:r>
              <a:rPr lang="pl-PL" sz="1500">
                <a:latin typeface="Times New Roman"/>
                <a:ea typeface="Times New Roman"/>
                <a:cs typeface="Times New Roman"/>
                <a:sym typeface="Times New Roman"/>
              </a:rPr>
              <a:t> pomiędzy ciałami odpowiedzialnymi za procedury a władzami jednostek</a:t>
            </a:r>
            <a:endParaRPr sz="15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1371600" marR="4018399" lvl="2" indent="-3746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Char char="▪"/>
            </a:pPr>
            <a:r>
              <a:rPr lang="pl-PL" sz="1500">
                <a:latin typeface="Times New Roman"/>
                <a:ea typeface="Times New Roman"/>
                <a:cs typeface="Times New Roman"/>
                <a:sym typeface="Times New Roman"/>
              </a:rPr>
              <a:t>niepokój o </a:t>
            </a:r>
            <a:r>
              <a:rPr lang="pl-PL" sz="1500" b="1">
                <a:latin typeface="Times New Roman"/>
                <a:ea typeface="Times New Roman"/>
                <a:cs typeface="Times New Roman"/>
                <a:sym typeface="Times New Roman"/>
              </a:rPr>
              <a:t>fałszywe oskarżenia</a:t>
            </a:r>
            <a:endParaRPr sz="15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914400" marR="4018399" lvl="1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▪"/>
            </a:pPr>
            <a:r>
              <a:rPr lang="pl-PL" sz="1600">
                <a:latin typeface="Times New Roman"/>
                <a:ea typeface="Times New Roman"/>
                <a:cs typeface="Times New Roman"/>
                <a:sym typeface="Times New Roman"/>
              </a:rPr>
              <a:t>osoby</a:t>
            </a:r>
            <a:r>
              <a:rPr lang="pl-PL" sz="1600" b="1">
                <a:latin typeface="Times New Roman"/>
                <a:ea typeface="Times New Roman"/>
                <a:cs typeface="Times New Roman"/>
                <a:sym typeface="Times New Roman"/>
              </a:rPr>
              <a:t> niższej w hierarchi</a:t>
            </a:r>
            <a:r>
              <a:rPr lang="pl-PL" sz="1600">
                <a:latin typeface="Times New Roman"/>
                <a:ea typeface="Times New Roman"/>
                <a:cs typeface="Times New Roman"/>
                <a:sym typeface="Times New Roman"/>
              </a:rPr>
              <a:t>i akademickiej:</a:t>
            </a:r>
            <a:endParaRPr sz="16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1371600" marR="4018399" lvl="2" indent="-3746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Char char="▪"/>
            </a:pPr>
            <a:r>
              <a:rPr lang="pl-PL" sz="1500" b="1">
                <a:latin typeface="Times New Roman"/>
                <a:ea typeface="Times New Roman"/>
                <a:cs typeface="Times New Roman"/>
                <a:sym typeface="Times New Roman"/>
              </a:rPr>
              <a:t>wątpliwości</a:t>
            </a:r>
            <a:r>
              <a:rPr lang="pl-PL" sz="1500">
                <a:latin typeface="Times New Roman"/>
                <a:ea typeface="Times New Roman"/>
                <a:cs typeface="Times New Roman"/>
                <a:sym typeface="Times New Roman"/>
              </a:rPr>
              <a:t> związane z </a:t>
            </a:r>
            <a:r>
              <a:rPr lang="pl-PL" sz="1500" b="1">
                <a:latin typeface="Times New Roman"/>
                <a:ea typeface="Times New Roman"/>
                <a:cs typeface="Times New Roman"/>
                <a:sym typeface="Times New Roman"/>
              </a:rPr>
              <a:t>efektywnością procedur</a:t>
            </a:r>
            <a:r>
              <a:rPr lang="pl-PL" sz="1500">
                <a:latin typeface="Times New Roman"/>
                <a:ea typeface="Times New Roman"/>
                <a:cs typeface="Times New Roman"/>
                <a:sym typeface="Times New Roman"/>
              </a:rPr>
              <a:t>, sposobem ich procedowania i ich samym sensem</a:t>
            </a:r>
            <a:endParaRPr sz="15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1371600" marR="4018399" lvl="2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▪"/>
            </a:pPr>
            <a:r>
              <a:rPr lang="pl-PL" sz="1500" b="1">
                <a:latin typeface="Times New Roman"/>
                <a:ea typeface="Times New Roman"/>
                <a:cs typeface="Times New Roman"/>
                <a:sym typeface="Times New Roman"/>
              </a:rPr>
              <a:t>ogólny brak zaufania do istniejących procedur</a:t>
            </a:r>
            <a:r>
              <a:rPr lang="pl-PL" sz="1500">
                <a:latin typeface="Times New Roman"/>
                <a:ea typeface="Times New Roman"/>
                <a:cs typeface="Times New Roman"/>
                <a:sym typeface="Times New Roman"/>
              </a:rPr>
              <a:t> albo też wątpliwości co do ich skuteczności</a:t>
            </a:r>
            <a:r>
              <a:rPr lang="pl-PL" sz="140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sz="14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cxnSp>
        <p:nvCxnSpPr>
          <p:cNvPr id="311" name="Google Shape;311;g372d80ae461_0_68"/>
          <p:cNvCxnSpPr/>
          <p:nvPr/>
        </p:nvCxnSpPr>
        <p:spPr>
          <a:xfrm>
            <a:off x="0" y="1827953"/>
            <a:ext cx="91440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12" name="Google Shape;312;g372d80ae461_0_68"/>
          <p:cNvSpPr txBox="1"/>
          <p:nvPr/>
        </p:nvSpPr>
        <p:spPr>
          <a:xfrm>
            <a:off x="742625" y="399125"/>
            <a:ext cx="3700200" cy="11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900" b="1">
                <a:latin typeface="Times New Roman"/>
                <a:ea typeface="Times New Roman"/>
                <a:cs typeface="Times New Roman"/>
                <a:sym typeface="Times New Roman"/>
              </a:rPr>
              <a:t>OCENA POSZCZEGÓLNYCH DZIAŁAŃ </a:t>
            </a:r>
            <a:endParaRPr sz="1900" b="1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900" b="1">
                <a:latin typeface="Times New Roman"/>
                <a:ea typeface="Times New Roman"/>
                <a:cs typeface="Times New Roman"/>
                <a:sym typeface="Times New Roman"/>
              </a:rPr>
              <a:t>W TYM PROCEDURY ANTYDYSKRYMINACYJNEJ </a:t>
            </a:r>
            <a:endParaRPr sz="1900" b="1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13" name="Google Shape;313;g372d80ae461_0_68"/>
          <p:cNvSpPr/>
          <p:nvPr/>
        </p:nvSpPr>
        <p:spPr>
          <a:xfrm>
            <a:off x="5360638" y="1946700"/>
            <a:ext cx="3635400" cy="1723200"/>
          </a:xfrm>
          <a:prstGeom prst="rect">
            <a:avLst/>
          </a:prstGeom>
          <a:solidFill>
            <a:schemeClr val="dk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179999" marR="41850" lvl="0" indent="0" algn="just" rtl="0">
              <a:spcBef>
                <a:spcPts val="600"/>
              </a:spcBef>
              <a:spcAft>
                <a:spcPts val="600"/>
              </a:spcAft>
              <a:buNone/>
            </a:pPr>
            <a:r>
              <a:rPr lang="pl-PL" sz="1000" i="1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[...] ale też zabezpieczać osoby, które są potencjalnie </a:t>
            </a:r>
            <a:r>
              <a:rPr lang="pl-PL" sz="1000" b="1" i="1">
                <a:solidFill>
                  <a:srgbClr val="FFC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trochę skazane albo oskarżone niesłusznie, albo przy okazji rykoszetem</a:t>
            </a:r>
            <a:r>
              <a:rPr lang="pl-PL" sz="1000" i="1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gdzieś dostają, bo my cały czas mówimy w takich sytuacjach, kiedy staramy się pomagać osobom, które są w jakiś sposób pokrzywdzone, albo potencjalnie pokrzywdzone, ale [...] jak u nas na wydziale była taka kula śnieżna, to </a:t>
            </a:r>
            <a:r>
              <a:rPr lang="pl-PL" sz="1000" b="1" i="1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</a:t>
            </a:r>
            <a:r>
              <a:rPr lang="pl-PL" sz="1000" b="1" i="1">
                <a:solidFill>
                  <a:srgbClr val="FFC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aptem tych pokrzywdzonych osób było znacznie więcej i no niekiedy krzywdziło towarzystwo osoby pokrzywdzonej</a:t>
            </a:r>
            <a:r>
              <a:rPr lang="pl-PL" sz="1000" i="1">
                <a:solidFill>
                  <a:srgbClr val="FFC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</a:t>
            </a:r>
            <a:r>
              <a:rPr lang="pl-PL" sz="1000" i="1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inne osoby i to już naprawdę jest bardzo trudne do zatrzymania </a:t>
            </a:r>
            <a:r>
              <a:rPr lang="pl-PL" sz="10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[dziekan] </a:t>
            </a:r>
            <a:endParaRPr sz="1000"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314" name="Google Shape;314;g372d80ae461_0_68"/>
          <p:cNvSpPr/>
          <p:nvPr/>
        </p:nvSpPr>
        <p:spPr>
          <a:xfrm>
            <a:off x="5360650" y="5099050"/>
            <a:ext cx="3635400" cy="1297200"/>
          </a:xfrm>
          <a:prstGeom prst="rect">
            <a:avLst/>
          </a:prstGeom>
          <a:solidFill>
            <a:schemeClr val="dk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269999" marR="61874" lvl="0" indent="0" algn="just" rtl="0">
              <a:spcBef>
                <a:spcPts val="600"/>
              </a:spcBef>
              <a:spcAft>
                <a:spcPts val="600"/>
              </a:spcAft>
              <a:buNone/>
            </a:pPr>
            <a:r>
              <a:rPr lang="pl-PL" sz="1000" i="1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Pani kierownik tamtej sekcji, no ich się obawiała, bo miały doświadczenie po pierwsze spoza Uniwersytetu, a po drugie bardzo wysokie i cenione. I </a:t>
            </a:r>
            <a:r>
              <a:rPr lang="pl-PL" sz="1000" b="1" i="1">
                <a:solidFill>
                  <a:srgbClr val="FFC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ze względu na mobbing zmieniły pracę na lepszego pracodawcę</a:t>
            </a:r>
            <a:r>
              <a:rPr lang="pl-PL" sz="1000" b="1" i="1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[...]</a:t>
            </a:r>
            <a:r>
              <a:rPr lang="pl-PL" sz="1000" i="1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 Ale tutaj w sprawę była zaangażowana pani Ombudsman, nie do końca wiem, jak to się wymawia tą funkcję, </a:t>
            </a:r>
            <a:r>
              <a:rPr lang="pl-PL" sz="1000" b="1" i="1">
                <a:solidFill>
                  <a:srgbClr val="FFC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ale tutaj ten mobbing był zgłoszony, ale nic się nie wydarzyło</a:t>
            </a:r>
            <a:r>
              <a:rPr lang="pl-PL" sz="1000" i="1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pl-PL" sz="10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[pracownica, administracja centralna].</a:t>
            </a:r>
            <a:endParaRPr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315" name="Google Shape;315;g372d80ae461_0_68"/>
          <p:cNvSpPr/>
          <p:nvPr/>
        </p:nvSpPr>
        <p:spPr>
          <a:xfrm>
            <a:off x="5360650" y="3788375"/>
            <a:ext cx="3635400" cy="1192200"/>
          </a:xfrm>
          <a:prstGeom prst="rect">
            <a:avLst/>
          </a:prstGeom>
          <a:solidFill>
            <a:schemeClr val="dk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179999" marR="32699" lvl="0" indent="0" algn="just" rtl="0">
              <a:spcBef>
                <a:spcPts val="600"/>
              </a:spcBef>
              <a:spcAft>
                <a:spcPts val="600"/>
              </a:spcAft>
              <a:buNone/>
            </a:pPr>
            <a:r>
              <a:rPr lang="pl-PL" sz="1000" i="1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[...] </a:t>
            </a:r>
            <a:r>
              <a:rPr lang="pl-PL" sz="1000" b="1" i="1">
                <a:solidFill>
                  <a:srgbClr val="FFC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nawet jeżeli jest rzecznik </a:t>
            </a:r>
            <a:r>
              <a:rPr lang="pl-PL" sz="10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[pełnomocnik ds. równości]</a:t>
            </a:r>
            <a:r>
              <a:rPr lang="pl-PL" sz="1000" b="1" i="1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lang="pl-PL" sz="1000" b="1" i="1">
                <a:solidFill>
                  <a:srgbClr val="FFC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to jest osoba, która jest kolegą z pracy czy koleżanką z pracy</a:t>
            </a:r>
            <a:r>
              <a:rPr lang="pl-PL" sz="1000" i="1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osób, które chcemy zgłaszać. Ja np. </a:t>
            </a:r>
            <a:r>
              <a:rPr lang="pl-PL" sz="1000" b="1" i="1">
                <a:solidFill>
                  <a:srgbClr val="FFC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nie czuję się bezpiecznie z taką sytuacją</a:t>
            </a:r>
            <a:r>
              <a:rPr lang="pl-PL" sz="1000" i="1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że ja rozumiem, że ta osoba jest bardzo miła i na pewno jest sympatycznie nastawiona, ale to dla mnie n</a:t>
            </a:r>
            <a:r>
              <a:rPr lang="pl-PL" sz="1000" b="1" i="1">
                <a:solidFill>
                  <a:srgbClr val="FFC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ie ma specjalnie znaczenia w obliczu tego, że po prostu to jest osoba z tego samego środowiska</a:t>
            </a:r>
            <a:r>
              <a:rPr lang="pl-PL" sz="1000" i="1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pl-PL" sz="10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[doktorantka] </a:t>
            </a:r>
            <a:endParaRPr sz="1000" i="1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316" name="Google Shape;316;g372d80ae461_0_6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12675" y="0"/>
            <a:ext cx="3931324" cy="1827951"/>
          </a:xfrm>
          <a:prstGeom prst="rect">
            <a:avLst/>
          </a:prstGeom>
          <a:noFill/>
          <a:ln>
            <a:noFill/>
          </a:ln>
        </p:spPr>
      </p:pic>
      <p:sp>
        <p:nvSpPr>
          <p:cNvPr id="317" name="Google Shape;317;g372d80ae461_0_68"/>
          <p:cNvSpPr txBox="1"/>
          <p:nvPr/>
        </p:nvSpPr>
        <p:spPr>
          <a:xfrm>
            <a:off x="5360650" y="1912350"/>
            <a:ext cx="292800" cy="32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2200" b="1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“</a:t>
            </a:r>
            <a:endParaRPr sz="2200" b="1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18" name="Google Shape;318;g372d80ae461_0_68"/>
          <p:cNvSpPr txBox="1"/>
          <p:nvPr/>
        </p:nvSpPr>
        <p:spPr>
          <a:xfrm>
            <a:off x="5360650" y="3632900"/>
            <a:ext cx="292800" cy="32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2200" b="1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“</a:t>
            </a:r>
            <a:endParaRPr sz="2200" b="1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19" name="Google Shape;319;g372d80ae461_0_68"/>
          <p:cNvSpPr txBox="1"/>
          <p:nvPr/>
        </p:nvSpPr>
        <p:spPr>
          <a:xfrm>
            <a:off x="5399800" y="4862075"/>
            <a:ext cx="292800" cy="32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2200" b="1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“</a:t>
            </a:r>
            <a:endParaRPr sz="2200" b="1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g372d80ae461_0_75"/>
          <p:cNvSpPr txBox="1">
            <a:spLocks noGrp="1"/>
          </p:cNvSpPr>
          <p:nvPr>
            <p:ph type="body" idx="1"/>
          </p:nvPr>
        </p:nvSpPr>
        <p:spPr>
          <a:xfrm>
            <a:off x="92700" y="1742275"/>
            <a:ext cx="8958600" cy="51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-2349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Char char="▪"/>
            </a:pPr>
            <a:r>
              <a:rPr lang="pl-PL" sz="1300">
                <a:latin typeface="Times New Roman"/>
                <a:ea typeface="Times New Roman"/>
                <a:cs typeface="Times New Roman"/>
                <a:sym typeface="Times New Roman"/>
              </a:rPr>
              <a:t>Największe wyzwania we wprowadzaniu działań na poziomie jednostek</a:t>
            </a:r>
            <a:endParaRPr sz="13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91440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▪"/>
            </a:pPr>
            <a:r>
              <a:rPr lang="pl-PL" sz="1200" b="1">
                <a:latin typeface="Times New Roman"/>
                <a:ea typeface="Times New Roman"/>
                <a:cs typeface="Times New Roman"/>
                <a:sym typeface="Times New Roman"/>
              </a:rPr>
              <a:t>ogólna niechęć do rozwiązań równościowych</a:t>
            </a:r>
            <a:r>
              <a:rPr lang="pl-PL" sz="1200">
                <a:latin typeface="Times New Roman"/>
                <a:ea typeface="Times New Roman"/>
                <a:cs typeface="Times New Roman"/>
                <a:sym typeface="Times New Roman"/>
              </a:rPr>
              <a:t> i traktowanie ich jako “</a:t>
            </a:r>
            <a:r>
              <a:rPr lang="pl-PL" sz="1200" b="1">
                <a:latin typeface="Times New Roman"/>
                <a:ea typeface="Times New Roman"/>
                <a:cs typeface="Times New Roman"/>
                <a:sym typeface="Times New Roman"/>
              </a:rPr>
              <a:t>lewicowej ideologii</a:t>
            </a:r>
            <a:r>
              <a:rPr lang="pl-PL" sz="1200">
                <a:latin typeface="Times New Roman"/>
                <a:ea typeface="Times New Roman"/>
                <a:cs typeface="Times New Roman"/>
                <a:sym typeface="Times New Roman"/>
              </a:rPr>
              <a:t>” </a:t>
            </a:r>
            <a:endParaRPr sz="12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91440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▪"/>
            </a:pPr>
            <a:r>
              <a:rPr lang="pl-PL" sz="1200" b="1">
                <a:latin typeface="Times New Roman"/>
                <a:ea typeface="Times New Roman"/>
                <a:cs typeface="Times New Roman"/>
                <a:sym typeface="Times New Roman"/>
              </a:rPr>
              <a:t>brak </a:t>
            </a:r>
            <a:r>
              <a:rPr lang="pl-PL" sz="1200" b="1"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przekonania o ważności postulatów</a:t>
            </a:r>
            <a:r>
              <a:rPr lang="pl-PL" sz="1200"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 równościowych</a:t>
            </a:r>
            <a:endParaRPr sz="12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91440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▪"/>
            </a:pPr>
            <a:r>
              <a:rPr lang="pl-PL" sz="1200" b="1">
                <a:latin typeface="Times New Roman"/>
                <a:ea typeface="Times New Roman"/>
                <a:cs typeface="Times New Roman"/>
                <a:sym typeface="Times New Roman"/>
              </a:rPr>
              <a:t>opór wśród starszej kadry</a:t>
            </a:r>
            <a:r>
              <a:rPr lang="pl-PL" sz="1200">
                <a:latin typeface="Times New Roman"/>
                <a:ea typeface="Times New Roman"/>
                <a:cs typeface="Times New Roman"/>
                <a:sym typeface="Times New Roman"/>
              </a:rPr>
              <a:t> i </a:t>
            </a:r>
            <a:r>
              <a:rPr lang="pl-PL" sz="1200" b="1">
                <a:latin typeface="Times New Roman"/>
                <a:ea typeface="Times New Roman"/>
                <a:cs typeface="Times New Roman"/>
                <a:sym typeface="Times New Roman"/>
              </a:rPr>
              <a:t>niechęć do zmiany</a:t>
            </a:r>
            <a:r>
              <a:rPr lang="pl-PL" sz="120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sz="12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91440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▪"/>
            </a:pPr>
            <a:r>
              <a:rPr lang="pl-PL" sz="1200" b="1">
                <a:latin typeface="Times New Roman"/>
                <a:ea typeface="Times New Roman"/>
                <a:cs typeface="Times New Roman"/>
                <a:sym typeface="Times New Roman"/>
              </a:rPr>
              <a:t>wyśmiewanie lub bagatelizowanie zgłaszanych zachowań</a:t>
            </a:r>
            <a:r>
              <a:rPr lang="pl-PL" sz="1200">
                <a:latin typeface="Times New Roman"/>
                <a:ea typeface="Times New Roman"/>
                <a:cs typeface="Times New Roman"/>
                <a:sym typeface="Times New Roman"/>
              </a:rPr>
              <a:t> dyskryminujących </a:t>
            </a:r>
            <a:endParaRPr sz="12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91440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▪"/>
            </a:pPr>
            <a:r>
              <a:rPr lang="pl-PL" sz="1200">
                <a:latin typeface="Times New Roman"/>
                <a:ea typeface="Times New Roman"/>
                <a:cs typeface="Times New Roman"/>
                <a:sym typeface="Times New Roman"/>
              </a:rPr>
              <a:t>traktowanie</a:t>
            </a:r>
            <a:r>
              <a:rPr lang="pl-PL" sz="1200" b="1">
                <a:latin typeface="Times New Roman"/>
                <a:ea typeface="Times New Roman"/>
                <a:cs typeface="Times New Roman"/>
                <a:sym typeface="Times New Roman"/>
              </a:rPr>
              <a:t> feminatywów, neutratywów, języka inkluzywnego </a:t>
            </a:r>
            <a:r>
              <a:rPr lang="pl-PL" sz="1200">
                <a:latin typeface="Times New Roman"/>
                <a:ea typeface="Times New Roman"/>
                <a:cs typeface="Times New Roman"/>
                <a:sym typeface="Times New Roman"/>
              </a:rPr>
              <a:t>jako</a:t>
            </a:r>
            <a:r>
              <a:rPr lang="pl-PL" sz="1200" b="1">
                <a:latin typeface="Times New Roman"/>
                <a:ea typeface="Times New Roman"/>
                <a:cs typeface="Times New Roman"/>
                <a:sym typeface="Times New Roman"/>
              </a:rPr>
              <a:t> fanaberię</a:t>
            </a:r>
            <a:r>
              <a:rPr lang="pl-PL" sz="120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sz="12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91440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▪"/>
            </a:pPr>
            <a:r>
              <a:rPr lang="pl-PL" sz="1200">
                <a:latin typeface="Times New Roman"/>
                <a:ea typeface="Times New Roman"/>
                <a:cs typeface="Times New Roman"/>
                <a:sym typeface="Times New Roman"/>
              </a:rPr>
              <a:t>poczucie, że </a:t>
            </a:r>
            <a:r>
              <a:rPr lang="pl-PL" sz="1200" b="1">
                <a:latin typeface="Times New Roman"/>
                <a:ea typeface="Times New Roman"/>
                <a:cs typeface="Times New Roman"/>
                <a:sym typeface="Times New Roman"/>
              </a:rPr>
              <a:t>wytyczne/ rekomendacje/ zalecenia</a:t>
            </a:r>
            <a:r>
              <a:rPr lang="pl-PL" sz="1200">
                <a:latin typeface="Times New Roman"/>
                <a:ea typeface="Times New Roman"/>
                <a:cs typeface="Times New Roman"/>
                <a:sym typeface="Times New Roman"/>
              </a:rPr>
              <a:t> dotyczące działań równościowych są </a:t>
            </a:r>
            <a:r>
              <a:rPr lang="pl-PL" sz="1200" b="1">
                <a:latin typeface="Times New Roman"/>
                <a:ea typeface="Times New Roman"/>
                <a:cs typeface="Times New Roman"/>
                <a:sym typeface="Times New Roman"/>
              </a:rPr>
              <a:t>na tyle scentralizowane i sztywne</a:t>
            </a:r>
            <a:r>
              <a:rPr lang="pl-PL" sz="1200">
                <a:latin typeface="Times New Roman"/>
                <a:ea typeface="Times New Roman"/>
                <a:cs typeface="Times New Roman"/>
                <a:sym typeface="Times New Roman"/>
              </a:rPr>
              <a:t>, że niemożliwa jest ich elastyczne dostosowywanie do kontekstów i sytuacji w poszczególnych jednostkach  vs. </a:t>
            </a:r>
            <a:r>
              <a:rPr lang="pl-PL" sz="1200" b="1">
                <a:latin typeface="Times New Roman"/>
                <a:ea typeface="Times New Roman"/>
                <a:cs typeface="Times New Roman"/>
                <a:sym typeface="Times New Roman"/>
              </a:rPr>
              <a:t>brak twardych zaleceń</a:t>
            </a:r>
            <a:r>
              <a:rPr lang="pl-PL" sz="1200">
                <a:latin typeface="Times New Roman"/>
                <a:ea typeface="Times New Roman"/>
                <a:cs typeface="Times New Roman"/>
                <a:sym typeface="Times New Roman"/>
              </a:rPr>
              <a:t>, co wiąże się z dużą dowolnością podejmowania działań równościowych</a:t>
            </a:r>
            <a:endParaRPr sz="12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91440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▪"/>
            </a:pPr>
            <a:r>
              <a:rPr lang="pl-PL" sz="1200">
                <a:latin typeface="Times New Roman"/>
                <a:ea typeface="Times New Roman"/>
                <a:cs typeface="Times New Roman"/>
                <a:sym typeface="Times New Roman"/>
              </a:rPr>
              <a:t>pogląd, że </a:t>
            </a:r>
            <a:r>
              <a:rPr lang="pl-PL" sz="1200" b="1">
                <a:latin typeface="Times New Roman"/>
                <a:ea typeface="Times New Roman"/>
                <a:cs typeface="Times New Roman"/>
                <a:sym typeface="Times New Roman"/>
              </a:rPr>
              <a:t>działania równościowe</a:t>
            </a:r>
            <a:r>
              <a:rPr lang="pl-PL" sz="1200">
                <a:latin typeface="Times New Roman"/>
                <a:ea typeface="Times New Roman"/>
                <a:cs typeface="Times New Roman"/>
                <a:sym typeface="Times New Roman"/>
              </a:rPr>
              <a:t> są </a:t>
            </a:r>
            <a:r>
              <a:rPr lang="pl-PL" sz="1200" b="1">
                <a:latin typeface="Times New Roman"/>
                <a:ea typeface="Times New Roman"/>
                <a:cs typeface="Times New Roman"/>
                <a:sym typeface="Times New Roman"/>
              </a:rPr>
              <a:t>wykorzystywane w walce politycznej</a:t>
            </a:r>
            <a:r>
              <a:rPr lang="pl-PL" sz="120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sz="12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91440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▪"/>
            </a:pPr>
            <a:r>
              <a:rPr lang="pl-PL" sz="1200" b="1">
                <a:latin typeface="Times New Roman"/>
                <a:ea typeface="Times New Roman"/>
                <a:cs typeface="Times New Roman"/>
                <a:sym typeface="Times New Roman"/>
              </a:rPr>
              <a:t>deklaracje władz </a:t>
            </a:r>
            <a:r>
              <a:rPr lang="pl-PL" sz="1200">
                <a:latin typeface="Times New Roman"/>
                <a:ea typeface="Times New Roman"/>
                <a:cs typeface="Times New Roman"/>
                <a:sym typeface="Times New Roman"/>
              </a:rPr>
              <a:t>o potrzebie wprowadzania </a:t>
            </a:r>
            <a:r>
              <a:rPr lang="pl-PL" sz="1200" b="1">
                <a:latin typeface="Times New Roman"/>
                <a:ea typeface="Times New Roman"/>
                <a:cs typeface="Times New Roman"/>
                <a:sym typeface="Times New Roman"/>
              </a:rPr>
              <a:t>działań i zachowań równościowych</a:t>
            </a:r>
            <a:r>
              <a:rPr lang="pl-PL" sz="1200">
                <a:latin typeface="Times New Roman"/>
                <a:ea typeface="Times New Roman"/>
                <a:cs typeface="Times New Roman"/>
                <a:sym typeface="Times New Roman"/>
              </a:rPr>
              <a:t> w ich jednostkach, przy jednoczesnym </a:t>
            </a:r>
            <a:r>
              <a:rPr lang="pl-PL" sz="1200" b="1">
                <a:latin typeface="Times New Roman"/>
                <a:ea typeface="Times New Roman"/>
                <a:cs typeface="Times New Roman"/>
                <a:sym typeface="Times New Roman"/>
              </a:rPr>
              <a:t>braku chęci/ umiejętności </a:t>
            </a:r>
            <a:r>
              <a:rPr lang="pl-PL" sz="1200">
                <a:latin typeface="Times New Roman"/>
                <a:ea typeface="Times New Roman"/>
                <a:cs typeface="Times New Roman"/>
                <a:sym typeface="Times New Roman"/>
              </a:rPr>
              <a:t>do zmieniania własnych</a:t>
            </a:r>
            <a:r>
              <a:rPr lang="pl-PL" sz="1200" b="1">
                <a:latin typeface="Times New Roman"/>
                <a:ea typeface="Times New Roman"/>
                <a:cs typeface="Times New Roman"/>
                <a:sym typeface="Times New Roman"/>
              </a:rPr>
              <a:t> zachowań na bardziej równościowe </a:t>
            </a:r>
            <a:r>
              <a:rPr lang="pl-PL" sz="1200">
                <a:latin typeface="Times New Roman"/>
                <a:ea typeface="Times New Roman"/>
                <a:cs typeface="Times New Roman"/>
                <a:sym typeface="Times New Roman"/>
              </a:rPr>
              <a:t>przez wła</a:t>
            </a:r>
            <a:r>
              <a:rPr lang="pl-PL" sz="1200">
                <a:latin typeface="Times New Roman"/>
                <a:ea typeface="Times New Roman"/>
                <a:cs typeface="Times New Roman"/>
                <a:sym typeface="Times New Roman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84"/>
                  </a:ext>
                </a:extLst>
              </a:rPr>
              <a:t>dze </a:t>
            </a:r>
            <a:endParaRPr sz="12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91440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▪"/>
            </a:pPr>
            <a:r>
              <a:rPr lang="pl-PL" sz="1200" b="1">
                <a:latin typeface="Times New Roman"/>
                <a:ea typeface="Times New Roman"/>
                <a:cs typeface="Times New Roman"/>
                <a:sym typeface="Times New Roman"/>
              </a:rPr>
              <a:t>lęk przed zgłaszaniem</a:t>
            </a:r>
            <a:r>
              <a:rPr lang="pl-PL" sz="1200">
                <a:latin typeface="Times New Roman"/>
                <a:ea typeface="Times New Roman"/>
                <a:cs typeface="Times New Roman"/>
                <a:sym typeface="Times New Roman"/>
              </a:rPr>
              <a:t> dyskryminacji z obawy przed </a:t>
            </a:r>
            <a:r>
              <a:rPr lang="pl-PL" sz="1200" b="1">
                <a:latin typeface="Times New Roman"/>
                <a:ea typeface="Times New Roman"/>
                <a:cs typeface="Times New Roman"/>
                <a:sym typeface="Times New Roman"/>
              </a:rPr>
              <a:t>lekceważeniem sprawy, odwetem, brakiem zrozumienia i długim procedowaniem</a:t>
            </a:r>
            <a:r>
              <a:rPr lang="pl-PL" sz="120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sz="12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91440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▪"/>
            </a:pPr>
            <a:r>
              <a:rPr lang="pl-PL" sz="1200" b="1">
                <a:latin typeface="Times New Roman"/>
                <a:ea typeface="Times New Roman"/>
                <a:cs typeface="Times New Roman"/>
                <a:sym typeface="Times New Roman"/>
              </a:rPr>
              <a:t>brak wystarczającej wiedzy i świadomości</a:t>
            </a:r>
            <a:r>
              <a:rPr lang="pl-PL" sz="1200">
                <a:latin typeface="Times New Roman"/>
                <a:ea typeface="Times New Roman"/>
                <a:cs typeface="Times New Roman"/>
                <a:sym typeface="Times New Roman"/>
              </a:rPr>
              <a:t> wśród pracowników by działać antydyskryminacyjnie </a:t>
            </a:r>
            <a:endParaRPr sz="12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91440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▪"/>
            </a:pPr>
            <a:r>
              <a:rPr lang="pl-PL" sz="1200" b="1">
                <a:latin typeface="Times New Roman"/>
                <a:ea typeface="Times New Roman"/>
                <a:cs typeface="Times New Roman"/>
                <a:sym typeface="Times New Roman"/>
              </a:rPr>
              <a:t>niewystarczająca komunikacja i upowszechnianie informacji</a:t>
            </a:r>
            <a:r>
              <a:rPr lang="pl-PL" sz="1200">
                <a:latin typeface="Times New Roman"/>
                <a:ea typeface="Times New Roman"/>
                <a:cs typeface="Times New Roman"/>
                <a:sym typeface="Times New Roman"/>
              </a:rPr>
              <a:t> o działaniach równościowych na UW </a:t>
            </a:r>
            <a:endParaRPr sz="12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91440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▪"/>
            </a:pPr>
            <a:r>
              <a:rPr lang="pl-PL" sz="1200" b="1">
                <a:latin typeface="Times New Roman"/>
                <a:ea typeface="Times New Roman"/>
                <a:cs typeface="Times New Roman"/>
                <a:sym typeface="Times New Roman"/>
              </a:rPr>
              <a:t>problemy organizacyjne</a:t>
            </a:r>
            <a:r>
              <a:rPr lang="pl-PL" sz="1200">
                <a:latin typeface="Times New Roman"/>
                <a:ea typeface="Times New Roman"/>
                <a:cs typeface="Times New Roman"/>
                <a:sym typeface="Times New Roman"/>
              </a:rPr>
              <a:t> (np. zapewnienie parytetów w różnych organach w wydziałach sfeminizowanych/ zmaskulinizowanych)</a:t>
            </a:r>
            <a:endParaRPr sz="12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cxnSp>
        <p:nvCxnSpPr>
          <p:cNvPr id="326" name="Google Shape;326;g372d80ae461_0_75"/>
          <p:cNvCxnSpPr/>
          <p:nvPr/>
        </p:nvCxnSpPr>
        <p:spPr>
          <a:xfrm>
            <a:off x="0" y="1583528"/>
            <a:ext cx="91440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27" name="Google Shape;327;g372d80ae461_0_75"/>
          <p:cNvSpPr txBox="1"/>
          <p:nvPr/>
        </p:nvSpPr>
        <p:spPr>
          <a:xfrm>
            <a:off x="742625" y="316575"/>
            <a:ext cx="3700200" cy="11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900" b="1">
                <a:latin typeface="Times New Roman"/>
                <a:ea typeface="Times New Roman"/>
                <a:cs typeface="Times New Roman"/>
                <a:sym typeface="Times New Roman"/>
              </a:rPr>
              <a:t>TRUDNOŚCI </a:t>
            </a:r>
            <a:endParaRPr sz="1900" b="1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900" b="1">
                <a:latin typeface="Times New Roman"/>
                <a:ea typeface="Times New Roman"/>
                <a:cs typeface="Times New Roman"/>
                <a:sym typeface="Times New Roman"/>
              </a:rPr>
              <a:t>Z WPROWADZENIEM DZIAŁAŃ W JEDNOSTKACH </a:t>
            </a:r>
            <a:endParaRPr sz="1900" b="1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328" name="Google Shape;328;g372d80ae461_0_75"/>
          <p:cNvPicPr preferRelativeResize="0"/>
          <p:nvPr/>
        </p:nvPicPr>
        <p:blipFill rotWithShape="1">
          <a:blip r:embed="rId3">
            <a:alphaModFix/>
          </a:blip>
          <a:srcRect t="34167" r="9779" b="1511"/>
          <a:stretch/>
        </p:blipFill>
        <p:spPr>
          <a:xfrm>
            <a:off x="5365075" y="-13850"/>
            <a:ext cx="3778924" cy="15973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g372d80ae461_0_181"/>
          <p:cNvSpPr txBox="1">
            <a:spLocks noGrp="1"/>
          </p:cNvSpPr>
          <p:nvPr>
            <p:ph type="body" idx="1"/>
          </p:nvPr>
        </p:nvSpPr>
        <p:spPr>
          <a:xfrm>
            <a:off x="92650" y="1878425"/>
            <a:ext cx="8777700" cy="483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69999" lvl="0" indent="-25082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Char char="▪"/>
            </a:pPr>
            <a:r>
              <a:rPr lang="pl-PL" sz="1500" b="1">
                <a:latin typeface="Times New Roman"/>
                <a:ea typeface="Times New Roman"/>
                <a:cs typeface="Times New Roman"/>
                <a:sym typeface="Times New Roman"/>
              </a:rPr>
              <a:t>działania równościowe w jednostkach dość ograniczone</a:t>
            </a:r>
            <a:r>
              <a:rPr lang="pl-PL" sz="1500">
                <a:latin typeface="Times New Roman"/>
                <a:ea typeface="Times New Roman"/>
                <a:cs typeface="Times New Roman"/>
                <a:sym typeface="Times New Roman"/>
              </a:rPr>
              <a:t> - możliwe, że:</a:t>
            </a:r>
            <a:endParaRPr sz="15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914400" lvl="1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▪"/>
            </a:pPr>
            <a:r>
              <a:rPr lang="pl-PL" sz="1400">
                <a:latin typeface="Times New Roman"/>
                <a:ea typeface="Times New Roman"/>
                <a:cs typeface="Times New Roman"/>
                <a:sym typeface="Times New Roman"/>
              </a:rPr>
              <a:t>włączanie i </a:t>
            </a:r>
            <a:r>
              <a:rPr lang="pl-PL" sz="1400" b="1">
                <a:latin typeface="Times New Roman"/>
                <a:ea typeface="Times New Roman"/>
                <a:cs typeface="Times New Roman"/>
                <a:sym typeface="Times New Roman"/>
              </a:rPr>
              <a:t>równość nie są priorytetem</a:t>
            </a:r>
            <a:r>
              <a:rPr lang="pl-PL" sz="1400">
                <a:latin typeface="Times New Roman"/>
                <a:ea typeface="Times New Roman"/>
                <a:cs typeface="Times New Roman"/>
                <a:sym typeface="Times New Roman"/>
              </a:rPr>
              <a:t> funkcjonowania jednostek</a:t>
            </a:r>
            <a:endParaRPr sz="14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914400" lvl="1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▪"/>
            </a:pPr>
            <a:r>
              <a:rPr lang="pl-PL" sz="1400" b="1">
                <a:latin typeface="Times New Roman"/>
                <a:ea typeface="Times New Roman"/>
                <a:cs typeface="Times New Roman"/>
                <a:sym typeface="Times New Roman"/>
              </a:rPr>
              <a:t>działania odgórne zaspokajają potrzeby </a:t>
            </a:r>
            <a:r>
              <a:rPr lang="pl-PL" sz="1400">
                <a:latin typeface="Times New Roman"/>
                <a:ea typeface="Times New Roman"/>
                <a:cs typeface="Times New Roman"/>
                <a:sym typeface="Times New Roman"/>
              </a:rPr>
              <a:t>w zakresie inkluzji i przeciwdziałania dyskryminacji </a:t>
            </a:r>
            <a:endParaRPr sz="14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269999" lvl="0" indent="-236049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300"/>
              <a:buChar char="▪"/>
            </a:pPr>
            <a:r>
              <a:rPr lang="pl-PL" sz="1500">
                <a:latin typeface="Times New Roman"/>
                <a:ea typeface="Times New Roman"/>
                <a:cs typeface="Times New Roman"/>
                <a:sym typeface="Times New Roman"/>
              </a:rPr>
              <a:t>dwa typy </a:t>
            </a:r>
            <a:r>
              <a:rPr lang="pl-PL" sz="1500" b="1">
                <a:latin typeface="Times New Roman"/>
                <a:ea typeface="Times New Roman"/>
                <a:cs typeface="Times New Roman"/>
                <a:sym typeface="Times New Roman"/>
              </a:rPr>
              <a:t>działań</a:t>
            </a:r>
            <a:r>
              <a:rPr lang="pl-PL" sz="1500">
                <a:latin typeface="Times New Roman"/>
                <a:ea typeface="Times New Roman"/>
                <a:cs typeface="Times New Roman"/>
                <a:sym typeface="Times New Roman"/>
              </a:rPr>
              <a:t> w jednostkach: </a:t>
            </a:r>
            <a:endParaRPr sz="15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914400" lvl="1" indent="-36830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Char char="▪"/>
            </a:pPr>
            <a:r>
              <a:rPr lang="pl-PL" sz="140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pl-PL" sz="1400" b="1">
                <a:latin typeface="Times New Roman"/>
                <a:ea typeface="Times New Roman"/>
                <a:cs typeface="Times New Roman"/>
                <a:sym typeface="Times New Roman"/>
              </a:rPr>
              <a:t>działania odgórne</a:t>
            </a:r>
            <a:r>
              <a:rPr lang="pl-PL" sz="1400">
                <a:latin typeface="Times New Roman"/>
                <a:ea typeface="Times New Roman"/>
                <a:cs typeface="Times New Roman"/>
                <a:sym typeface="Times New Roman"/>
              </a:rPr>
              <a:t>, wynikające z rekomendacji, nakazów centralnych</a:t>
            </a:r>
            <a:endParaRPr sz="14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1080000" lvl="2" indent="-17145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▪"/>
            </a:pPr>
            <a:r>
              <a:rPr lang="pl-PL" sz="1200">
                <a:latin typeface="Times New Roman"/>
                <a:ea typeface="Times New Roman"/>
                <a:cs typeface="Times New Roman"/>
                <a:sym typeface="Times New Roman"/>
              </a:rPr>
              <a:t>różnego rodzaju </a:t>
            </a:r>
            <a:r>
              <a:rPr lang="pl-PL" sz="1200" b="1">
                <a:latin typeface="Times New Roman"/>
                <a:ea typeface="Times New Roman"/>
                <a:cs typeface="Times New Roman"/>
                <a:sym typeface="Times New Roman"/>
              </a:rPr>
              <a:t>działania informacyjno-edukacyjne</a:t>
            </a:r>
            <a:endParaRPr sz="1200" b="1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1080000" lvl="2" indent="-17145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▪"/>
            </a:pPr>
            <a:r>
              <a:rPr lang="pl-PL" sz="1200" b="1">
                <a:latin typeface="Times New Roman"/>
                <a:ea typeface="Times New Roman"/>
                <a:cs typeface="Times New Roman"/>
                <a:sym typeface="Times New Roman"/>
              </a:rPr>
              <a:t>warsztaty i szkolenia równościowe</a:t>
            </a:r>
            <a:endParaRPr sz="1200" b="1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1080000" lvl="2" indent="-17145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▪"/>
            </a:pPr>
            <a:r>
              <a:rPr lang="pl-PL" sz="1200" b="1">
                <a:latin typeface="Times New Roman"/>
                <a:ea typeface="Times New Roman"/>
                <a:cs typeface="Times New Roman"/>
                <a:sym typeface="Times New Roman"/>
              </a:rPr>
              <a:t>informowanie </a:t>
            </a:r>
            <a:r>
              <a:rPr lang="pl-PL" sz="1200">
                <a:latin typeface="Times New Roman"/>
                <a:ea typeface="Times New Roman"/>
                <a:cs typeface="Times New Roman"/>
                <a:sym typeface="Times New Roman"/>
              </a:rPr>
              <a:t>(głównie mailowo) </a:t>
            </a:r>
            <a:r>
              <a:rPr lang="pl-PL" sz="1200" b="1">
                <a:latin typeface="Times New Roman"/>
                <a:ea typeface="Times New Roman"/>
                <a:cs typeface="Times New Roman"/>
                <a:sym typeface="Times New Roman"/>
              </a:rPr>
              <a:t>o różnego rodzaju działaniach, zaleceniach, procedurach równościowych i włączających, w tym rekomendacjach </a:t>
            </a:r>
            <a:r>
              <a:rPr lang="pl-PL" sz="1200" b="1">
                <a:latin typeface="Times New Roman"/>
                <a:ea typeface="Times New Roman"/>
                <a:cs typeface="Times New Roman"/>
                <a:sym typeface="Times New Roman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85"/>
                  </a:ext>
                </a:extLst>
              </a:rPr>
              <a:t>Zespołu równościowego</a:t>
            </a:r>
            <a:endParaRPr sz="12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1080000" lvl="2" indent="-17145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▪"/>
            </a:pPr>
            <a:r>
              <a:rPr lang="pl-PL" sz="1200">
                <a:latin typeface="Times New Roman"/>
                <a:ea typeface="Times New Roman"/>
                <a:cs typeface="Times New Roman"/>
                <a:sym typeface="Times New Roman"/>
              </a:rPr>
              <a:t>różnego rodzaju </a:t>
            </a:r>
            <a:r>
              <a:rPr lang="pl-PL" sz="1200" b="1">
                <a:latin typeface="Times New Roman"/>
                <a:ea typeface="Times New Roman"/>
                <a:cs typeface="Times New Roman"/>
                <a:sym typeface="Times New Roman"/>
              </a:rPr>
              <a:t>interwencje</a:t>
            </a:r>
            <a:r>
              <a:rPr lang="pl-PL" sz="1200">
                <a:latin typeface="Times New Roman"/>
                <a:ea typeface="Times New Roman"/>
                <a:cs typeface="Times New Roman"/>
                <a:sym typeface="Times New Roman"/>
              </a:rPr>
              <a:t> podejmowane przez </a:t>
            </a:r>
            <a:r>
              <a:rPr lang="pl-PL" sz="1200" b="1">
                <a:latin typeface="Times New Roman"/>
                <a:ea typeface="Times New Roman"/>
                <a:cs typeface="Times New Roman"/>
                <a:sym typeface="Times New Roman"/>
              </a:rPr>
              <a:t>Rzeczniczkę Akademicką</a:t>
            </a:r>
            <a:r>
              <a:rPr lang="pl-PL" sz="1200">
                <a:latin typeface="Times New Roman"/>
                <a:ea typeface="Times New Roman"/>
                <a:cs typeface="Times New Roman"/>
                <a:sym typeface="Times New Roman"/>
              </a:rPr>
              <a:t> oraz </a:t>
            </a:r>
            <a:r>
              <a:rPr lang="pl-PL" sz="1200" b="1">
                <a:latin typeface="Times New Roman"/>
                <a:ea typeface="Times New Roman"/>
                <a:cs typeface="Times New Roman"/>
                <a:sym typeface="Times New Roman"/>
              </a:rPr>
              <a:t>Zespół równościowy</a:t>
            </a:r>
            <a:endParaRPr sz="1200" b="1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1080000" lvl="2" indent="-17145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▪"/>
            </a:pPr>
            <a:r>
              <a:rPr lang="pl-PL" sz="1200" b="1"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wprowadzenie</a:t>
            </a:r>
            <a:r>
              <a:rPr lang="pl-PL" sz="1200"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 różnego rodzaju </a:t>
            </a:r>
            <a:r>
              <a:rPr lang="pl-PL" sz="1200" b="1"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rekomendacji wynikających z Planu Równości Płci</a:t>
            </a:r>
            <a:r>
              <a:rPr lang="pl-PL" sz="1200"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 na poziomie jednostek</a:t>
            </a:r>
            <a:r>
              <a:rPr lang="pl-PL" sz="120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sz="12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914400" lvl="1" indent="-3683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200"/>
              <a:buChar char="▪"/>
            </a:pPr>
            <a:r>
              <a:rPr lang="pl-PL" sz="1400" b="1">
                <a:latin typeface="Times New Roman"/>
                <a:ea typeface="Times New Roman"/>
                <a:cs typeface="Times New Roman"/>
                <a:sym typeface="Times New Roman"/>
              </a:rPr>
              <a:t>działania oddolne</a:t>
            </a:r>
            <a:r>
              <a:rPr lang="pl-PL" sz="1400">
                <a:latin typeface="Times New Roman"/>
                <a:ea typeface="Times New Roman"/>
                <a:cs typeface="Times New Roman"/>
                <a:sym typeface="Times New Roman"/>
              </a:rPr>
              <a:t> podejmowane z inicjatywy społeczności wydziałów/ jednostek</a:t>
            </a:r>
            <a:endParaRPr sz="14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1080000" lvl="2" indent="-203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Times New Roman"/>
              <a:buChar char="▪"/>
            </a:pPr>
            <a:r>
              <a:rPr lang="pl-PL" sz="1200">
                <a:latin typeface="Times New Roman"/>
                <a:ea typeface="Times New Roman"/>
                <a:cs typeface="Times New Roman"/>
                <a:sym typeface="Times New Roman"/>
              </a:rPr>
              <a:t>częstsze używanie </a:t>
            </a:r>
            <a:r>
              <a:rPr lang="pl-PL" sz="1200" b="1">
                <a:latin typeface="Times New Roman"/>
                <a:ea typeface="Times New Roman"/>
                <a:cs typeface="Times New Roman"/>
                <a:sym typeface="Times New Roman"/>
              </a:rPr>
              <a:t>feminatywów i neutratywów </a:t>
            </a:r>
            <a:r>
              <a:rPr lang="pl-PL" sz="1200">
                <a:latin typeface="Times New Roman"/>
                <a:ea typeface="Times New Roman"/>
                <a:cs typeface="Times New Roman"/>
                <a:sym typeface="Times New Roman"/>
              </a:rPr>
              <a:t>oraz</a:t>
            </a:r>
            <a:r>
              <a:rPr lang="pl-PL" sz="1200" b="1">
                <a:latin typeface="Times New Roman"/>
                <a:ea typeface="Times New Roman"/>
                <a:cs typeface="Times New Roman"/>
                <a:sym typeface="Times New Roman"/>
              </a:rPr>
              <a:t> języka inkluzywnego</a:t>
            </a:r>
            <a:endParaRPr sz="1200" b="1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1080000" lvl="2" indent="-203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Times New Roman"/>
              <a:buChar char="▪"/>
            </a:pPr>
            <a:r>
              <a:rPr lang="pl-PL" sz="1200">
                <a:latin typeface="Times New Roman"/>
                <a:ea typeface="Times New Roman"/>
                <a:cs typeface="Times New Roman"/>
                <a:sym typeface="Times New Roman"/>
              </a:rPr>
              <a:t>przystosowanie </a:t>
            </a:r>
            <a:r>
              <a:rPr lang="pl-PL" sz="1200" b="1">
                <a:latin typeface="Times New Roman"/>
                <a:ea typeface="Times New Roman"/>
                <a:cs typeface="Times New Roman"/>
                <a:sym typeface="Times New Roman"/>
              </a:rPr>
              <a:t>infrastruktury</a:t>
            </a:r>
            <a:r>
              <a:rPr lang="pl-PL" sz="1200">
                <a:latin typeface="Times New Roman"/>
                <a:ea typeface="Times New Roman"/>
                <a:cs typeface="Times New Roman"/>
                <a:sym typeface="Times New Roman"/>
              </a:rPr>
              <a:t> (np. toalety koedukacyjne, montowanie “różowych skrzyneczek”, tworzenie przestrzeni dla rodziców z dziećmi). </a:t>
            </a:r>
            <a:endParaRPr sz="12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1080000" lvl="2" indent="-203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Times New Roman"/>
              <a:buChar char="▪"/>
            </a:pPr>
            <a:r>
              <a:rPr lang="pl-PL" sz="1200">
                <a:latin typeface="Times New Roman"/>
                <a:ea typeface="Times New Roman"/>
                <a:cs typeface="Times New Roman"/>
                <a:sym typeface="Times New Roman"/>
              </a:rPr>
              <a:t>prowadzenie </a:t>
            </a:r>
            <a:r>
              <a:rPr lang="pl-PL" sz="1200" b="1">
                <a:latin typeface="Times New Roman"/>
                <a:ea typeface="Times New Roman"/>
                <a:cs typeface="Times New Roman"/>
                <a:sym typeface="Times New Roman"/>
              </a:rPr>
              <a:t>różnego rodzaju rozmów indywidualnych/ w zespołach przez dziekanów_ny z osobami pracującymi w jednostkach</a:t>
            </a:r>
            <a:r>
              <a:rPr lang="pl-PL" sz="1200">
                <a:latin typeface="Times New Roman"/>
                <a:ea typeface="Times New Roman"/>
                <a:cs typeface="Times New Roman"/>
                <a:sym typeface="Times New Roman"/>
              </a:rPr>
              <a:t> w celu wyjaśnienia niepokojących zachowań pracownika_czki zgłaszanych do władz</a:t>
            </a:r>
            <a:endParaRPr sz="1200" b="1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cxnSp>
        <p:nvCxnSpPr>
          <p:cNvPr id="335" name="Google Shape;335;g372d80ae461_0_181"/>
          <p:cNvCxnSpPr/>
          <p:nvPr/>
        </p:nvCxnSpPr>
        <p:spPr>
          <a:xfrm>
            <a:off x="0" y="1878428"/>
            <a:ext cx="91440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36" name="Google Shape;336;g372d80ae461_0_181"/>
          <p:cNvSpPr txBox="1"/>
          <p:nvPr/>
        </p:nvSpPr>
        <p:spPr>
          <a:xfrm>
            <a:off x="742625" y="475325"/>
            <a:ext cx="3835200" cy="11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2000" b="1">
                <a:latin typeface="Times New Roman"/>
                <a:ea typeface="Times New Roman"/>
                <a:cs typeface="Times New Roman"/>
                <a:sym typeface="Times New Roman"/>
              </a:rPr>
              <a:t>DZIAŁANIA RÓWNOŚCIOWE</a:t>
            </a:r>
            <a:endParaRPr sz="2000" b="1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2000" b="1">
                <a:latin typeface="Times New Roman"/>
                <a:ea typeface="Times New Roman"/>
                <a:cs typeface="Times New Roman"/>
                <a:sym typeface="Times New Roman"/>
              </a:rPr>
              <a:t> W JEDNOSTKACH </a:t>
            </a:r>
            <a:endParaRPr sz="2000" b="1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337" name="Google Shape;337;g372d80ae461_0_181"/>
          <p:cNvPicPr preferRelativeResize="0"/>
          <p:nvPr/>
        </p:nvPicPr>
        <p:blipFill rotWithShape="1">
          <a:blip r:embed="rId3">
            <a:alphaModFix/>
          </a:blip>
          <a:srcRect r="11205"/>
          <a:stretch/>
        </p:blipFill>
        <p:spPr>
          <a:xfrm>
            <a:off x="5022225" y="0"/>
            <a:ext cx="4136526" cy="18784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3" name="Google Shape;343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3850" y="0"/>
            <a:ext cx="9157852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44" name="Google Shape;344;p19"/>
          <p:cNvSpPr/>
          <p:nvPr/>
        </p:nvSpPr>
        <p:spPr>
          <a:xfrm rot="-5400000">
            <a:off x="3429447" y="1128696"/>
            <a:ext cx="2292033" cy="9178637"/>
          </a:xfrm>
          <a:prstGeom prst="rect">
            <a:avLst/>
          </a:prstGeom>
          <a:solidFill>
            <a:srgbClr val="00223E">
              <a:alpha val="78039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rPr lang="pl-PL" sz="1350" b="0" i="0" u="none" strike="noStrike" cap="none">
                <a:solidFill>
                  <a:schemeClr val="lt1"/>
                </a:solidFill>
                <a:latin typeface="Roboto Light"/>
                <a:ea typeface="Roboto Light"/>
                <a:cs typeface="Roboto Light"/>
                <a:sym typeface="Roboto Light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5" name="Google Shape;345;p19"/>
          <p:cNvSpPr txBox="1"/>
          <p:nvPr/>
        </p:nvSpPr>
        <p:spPr>
          <a:xfrm>
            <a:off x="159326" y="4722291"/>
            <a:ext cx="8811491" cy="18863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-PL" sz="2800" b="1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OCZEKIWANIA WZGLĘDEM </a:t>
            </a:r>
            <a:endParaRPr sz="2800" b="1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1371600" lvl="0" indent="457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-PL" sz="2800" b="1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NOWEGO </a:t>
            </a:r>
            <a:r>
              <a:rPr lang="pl-PL" sz="2800" b="1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86"/>
                  </a:ext>
                </a:extLst>
              </a:rPr>
              <a:t>INKLUZYWNEGO </a:t>
            </a:r>
            <a:endParaRPr sz="2800" b="1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18288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-PL" sz="2800" b="1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PLANU RÓWNOŚCI PŁCI </a:t>
            </a:r>
            <a:endParaRPr sz="2800" b="1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-PL" sz="2800" b="1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ORAZ POSTULATY OSÓB BADANYCH</a:t>
            </a:r>
            <a:endParaRPr sz="2000">
              <a:solidFill>
                <a:schemeClr val="lt1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346" name="Google Shape;346;p19"/>
          <p:cNvSpPr/>
          <p:nvPr/>
        </p:nvSpPr>
        <p:spPr>
          <a:xfrm rot="-5400000">
            <a:off x="8317846" y="6020289"/>
            <a:ext cx="798022" cy="889462"/>
          </a:xfrm>
          <a:prstGeom prst="rtTriangle">
            <a:avLst/>
          </a:prstGeom>
          <a:solidFill>
            <a:srgbClr val="00B0F0"/>
          </a:solidFill>
          <a:ln>
            <a:noFill/>
          </a:ln>
          <a:effectLst>
            <a:outerShdw blurRad="50800" dist="38100" dir="8100000" algn="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endParaRPr sz="1350" b="0" i="0" u="none" strike="noStrike" cap="none">
              <a:solidFill>
                <a:schemeClr val="lt1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g372d80ae461_0_156"/>
          <p:cNvSpPr txBox="1">
            <a:spLocks noGrp="1"/>
          </p:cNvSpPr>
          <p:nvPr>
            <p:ph type="body" idx="1"/>
          </p:nvPr>
        </p:nvSpPr>
        <p:spPr>
          <a:xfrm>
            <a:off x="128450" y="2316000"/>
            <a:ext cx="8796600" cy="454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0000" lvl="0" indent="-225425" algn="just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900"/>
              <a:buChar char="▪"/>
            </a:pPr>
            <a:r>
              <a:rPr lang="pl-PL" sz="1800">
                <a:latin typeface="Times New Roman"/>
                <a:ea typeface="Times New Roman"/>
                <a:cs typeface="Times New Roman"/>
                <a:sym typeface="Times New Roman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87"/>
                  </a:ext>
                </a:extLst>
              </a:rPr>
              <a:t>Zaprezentowane </a:t>
            </a:r>
            <a:r>
              <a:rPr lang="pl-PL" sz="1800" b="1">
                <a:latin typeface="Times New Roman"/>
                <a:ea typeface="Times New Roman"/>
                <a:cs typeface="Times New Roman"/>
                <a:sym typeface="Times New Roman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88"/>
                  </a:ext>
                </a:extLst>
              </a:rPr>
              <a:t>postulaty</a:t>
            </a:r>
            <a:r>
              <a:rPr lang="pl-PL" sz="1800">
                <a:latin typeface="Times New Roman"/>
                <a:ea typeface="Times New Roman"/>
                <a:cs typeface="Times New Roman"/>
                <a:sym typeface="Times New Roman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89"/>
                  </a:ext>
                </a:extLst>
              </a:rPr>
              <a:t> wynikają z </a:t>
            </a:r>
            <a:r>
              <a:rPr lang="pl-PL" sz="1800" b="1">
                <a:latin typeface="Times New Roman"/>
                <a:ea typeface="Times New Roman"/>
                <a:cs typeface="Times New Roman"/>
                <a:sym typeface="Times New Roman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90"/>
                  </a:ext>
                </a:extLst>
              </a:rPr>
              <a:t>doświadczeń i oczekiwań osób badanych</a:t>
            </a:r>
            <a:r>
              <a:rPr lang="pl-PL" sz="1800">
                <a:latin typeface="Times New Roman"/>
                <a:ea typeface="Times New Roman"/>
                <a:cs typeface="Times New Roman"/>
                <a:sym typeface="Times New Roman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91"/>
                  </a:ext>
                </a:extLst>
              </a:rPr>
              <a:t> </a:t>
            </a:r>
            <a:endParaRPr sz="1800">
              <a:latin typeface="Times New Roman"/>
              <a:ea typeface="Times New Roman"/>
              <a:cs typeface="Times New Roman"/>
              <a:sym typeface="Times New Roman"/>
              <a:extLst>
                <a:ext uri="http://customooxmlschemas.google.com/">
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92"/>
                </a:ext>
              </a:extLst>
            </a:endParaRPr>
          </a:p>
          <a:p>
            <a:pPr marL="450000" lvl="0" indent="-225425" algn="just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900"/>
              <a:buChar char="▪"/>
            </a:pPr>
            <a:r>
              <a:rPr lang="pl-PL" sz="1800" b="1">
                <a:latin typeface="Times New Roman"/>
                <a:ea typeface="Times New Roman"/>
                <a:cs typeface="Times New Roman"/>
                <a:sym typeface="Times New Roman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93"/>
                  </a:ext>
                </a:extLst>
              </a:rPr>
              <a:t>Wiele rozwiązań równościowych</a:t>
            </a:r>
            <a:r>
              <a:rPr lang="pl-PL" sz="1800">
                <a:latin typeface="Times New Roman"/>
                <a:ea typeface="Times New Roman"/>
                <a:cs typeface="Times New Roman"/>
                <a:sym typeface="Times New Roman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94"/>
                  </a:ext>
                </a:extLst>
              </a:rPr>
              <a:t> dostępnych na UW </a:t>
            </a:r>
            <a:r>
              <a:rPr lang="pl-PL" sz="1800" b="1">
                <a:latin typeface="Times New Roman"/>
                <a:ea typeface="Times New Roman"/>
                <a:cs typeface="Times New Roman"/>
                <a:sym typeface="Times New Roman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95"/>
                  </a:ext>
                </a:extLst>
              </a:rPr>
              <a:t>jest nieznanych</a:t>
            </a:r>
            <a:r>
              <a:rPr lang="pl-PL" sz="1800">
                <a:latin typeface="Times New Roman"/>
                <a:ea typeface="Times New Roman"/>
                <a:cs typeface="Times New Roman"/>
                <a:sym typeface="Times New Roman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96"/>
                  </a:ext>
                </a:extLst>
              </a:rPr>
              <a:t> osobom uczestniczącym w badaniu.</a:t>
            </a:r>
            <a:endParaRPr sz="1800">
              <a:latin typeface="Times New Roman"/>
              <a:ea typeface="Times New Roman"/>
              <a:cs typeface="Times New Roman"/>
              <a:sym typeface="Times New Roman"/>
              <a:extLst>
                <a:ext uri="http://customooxmlschemas.google.com/">
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97"/>
                </a:ext>
              </a:extLst>
            </a:endParaRPr>
          </a:p>
          <a:p>
            <a:pPr marL="450000" lvl="0" indent="-225425" algn="just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900"/>
              <a:buChar char="▪"/>
            </a:pPr>
            <a:r>
              <a:rPr lang="pl-PL" sz="1800">
                <a:latin typeface="Times New Roman"/>
                <a:ea typeface="Times New Roman"/>
                <a:cs typeface="Times New Roman"/>
                <a:sym typeface="Times New Roman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98"/>
                  </a:ext>
                </a:extLst>
              </a:rPr>
              <a:t>Postulujemy zatem, aby w</a:t>
            </a:r>
            <a:r>
              <a:rPr lang="pl-PL" sz="1800" b="1">
                <a:latin typeface="Times New Roman"/>
                <a:ea typeface="Times New Roman"/>
                <a:cs typeface="Times New Roman"/>
                <a:sym typeface="Times New Roman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99"/>
                  </a:ext>
                </a:extLst>
              </a:rPr>
              <a:t> nowym Inkluzywnym Planie Równości Płci</a:t>
            </a:r>
            <a:r>
              <a:rPr lang="pl-PL" sz="1800">
                <a:latin typeface="Times New Roman"/>
                <a:ea typeface="Times New Roman"/>
                <a:cs typeface="Times New Roman"/>
                <a:sym typeface="Times New Roman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100"/>
                  </a:ext>
                </a:extLst>
              </a:rPr>
              <a:t> istotny </a:t>
            </a:r>
            <a:r>
              <a:rPr lang="pl-PL" sz="1800" b="1">
                <a:latin typeface="Times New Roman"/>
                <a:ea typeface="Times New Roman"/>
                <a:cs typeface="Times New Roman"/>
                <a:sym typeface="Times New Roman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101"/>
                  </a:ext>
                </a:extLst>
              </a:rPr>
              <a:t>nacisk położyć na informowanie</a:t>
            </a:r>
            <a:r>
              <a:rPr lang="pl-PL" sz="1800">
                <a:latin typeface="Times New Roman"/>
                <a:ea typeface="Times New Roman"/>
                <a:cs typeface="Times New Roman"/>
                <a:sym typeface="Times New Roman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102"/>
                  </a:ext>
                </a:extLst>
              </a:rPr>
              <a:t> o istniejących </a:t>
            </a:r>
            <a:r>
              <a:rPr lang="pl-PL" sz="1800" b="1">
                <a:latin typeface="Times New Roman"/>
                <a:ea typeface="Times New Roman"/>
                <a:cs typeface="Times New Roman"/>
                <a:sym typeface="Times New Roman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103"/>
                  </a:ext>
                </a:extLst>
              </a:rPr>
              <a:t>możliwościach</a:t>
            </a:r>
            <a:r>
              <a:rPr lang="pl-PL" sz="1800">
                <a:latin typeface="Times New Roman"/>
                <a:ea typeface="Times New Roman"/>
                <a:cs typeface="Times New Roman"/>
                <a:sym typeface="Times New Roman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104"/>
                  </a:ext>
                </a:extLst>
              </a:rPr>
              <a:t> i </a:t>
            </a:r>
            <a:r>
              <a:rPr lang="pl-PL" sz="1800" b="1">
                <a:latin typeface="Times New Roman"/>
                <a:ea typeface="Times New Roman"/>
                <a:cs typeface="Times New Roman"/>
                <a:sym typeface="Times New Roman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105"/>
                  </a:ext>
                </a:extLst>
              </a:rPr>
              <a:t>sposobach korzystania</a:t>
            </a:r>
            <a:r>
              <a:rPr lang="pl-PL" sz="1800">
                <a:latin typeface="Times New Roman"/>
                <a:ea typeface="Times New Roman"/>
                <a:cs typeface="Times New Roman"/>
                <a:sym typeface="Times New Roman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106"/>
                  </a:ext>
                </a:extLst>
              </a:rPr>
              <a:t> z rozwiązań, a także na </a:t>
            </a:r>
            <a:r>
              <a:rPr lang="pl-PL" sz="1800" b="1">
                <a:latin typeface="Times New Roman"/>
                <a:ea typeface="Times New Roman"/>
                <a:cs typeface="Times New Roman"/>
                <a:sym typeface="Times New Roman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107"/>
                  </a:ext>
                </a:extLst>
              </a:rPr>
              <a:t>wyjaśnianie zasad</a:t>
            </a:r>
            <a:r>
              <a:rPr lang="pl-PL" sz="1800">
                <a:latin typeface="Times New Roman"/>
                <a:ea typeface="Times New Roman"/>
                <a:cs typeface="Times New Roman"/>
                <a:sym typeface="Times New Roman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108"/>
                  </a:ext>
                </a:extLst>
              </a:rPr>
              <a:t> ich </a:t>
            </a:r>
            <a:r>
              <a:rPr lang="pl-PL" sz="1800" b="1">
                <a:latin typeface="Times New Roman"/>
                <a:ea typeface="Times New Roman"/>
                <a:cs typeface="Times New Roman"/>
                <a:sym typeface="Times New Roman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109"/>
                  </a:ext>
                </a:extLst>
              </a:rPr>
              <a:t>funkcjonowania</a:t>
            </a:r>
            <a:r>
              <a:rPr lang="pl-PL" sz="1800">
                <a:latin typeface="Times New Roman"/>
                <a:ea typeface="Times New Roman"/>
                <a:cs typeface="Times New Roman"/>
                <a:sym typeface="Times New Roman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110"/>
                  </a:ext>
                </a:extLst>
              </a:rPr>
              <a:t> (</a:t>
            </a:r>
            <a:r>
              <a:rPr lang="pl-PL" sz="1500">
                <a:latin typeface="Times New Roman"/>
                <a:ea typeface="Times New Roman"/>
                <a:cs typeface="Times New Roman"/>
                <a:sym typeface="Times New Roman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111"/>
                  </a:ext>
                </a:extLst>
              </a:rPr>
              <a:t>np. przypomnienie, że Komisja Antydyskryminacyjna wydaje jedynie opinię, natomiast decyzje personalne podejmuje Rektor</a:t>
            </a:r>
            <a:r>
              <a:rPr lang="pl-PL" sz="1800">
                <a:latin typeface="Times New Roman"/>
                <a:ea typeface="Times New Roman"/>
                <a:cs typeface="Times New Roman"/>
                <a:sym typeface="Times New Roman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112"/>
                  </a:ext>
                </a:extLst>
              </a:rPr>
              <a:t>).</a:t>
            </a:r>
            <a:endParaRPr sz="16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12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cxnSp>
        <p:nvCxnSpPr>
          <p:cNvPr id="353" name="Google Shape;353;g372d80ae461_0_156"/>
          <p:cNvCxnSpPr/>
          <p:nvPr/>
        </p:nvCxnSpPr>
        <p:spPr>
          <a:xfrm>
            <a:off x="68388" y="2076895"/>
            <a:ext cx="9135600" cy="90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354" name="Google Shape;354;g372d80ae461_0_156"/>
          <p:cNvPicPr preferRelativeResize="0"/>
          <p:nvPr/>
        </p:nvPicPr>
        <p:blipFill rotWithShape="1">
          <a:blip r:embed="rId3">
            <a:alphaModFix/>
          </a:blip>
          <a:srcRect l="4891" t="210" r="5678" b="-209"/>
          <a:stretch/>
        </p:blipFill>
        <p:spPr>
          <a:xfrm>
            <a:off x="5047625" y="0"/>
            <a:ext cx="4125876" cy="2085900"/>
          </a:xfrm>
          <a:prstGeom prst="rect">
            <a:avLst/>
          </a:prstGeom>
          <a:noFill/>
          <a:ln>
            <a:noFill/>
          </a:ln>
        </p:spPr>
      </p:pic>
      <p:sp>
        <p:nvSpPr>
          <p:cNvPr id="355" name="Google Shape;355;g372d80ae461_0_156"/>
          <p:cNvSpPr txBox="1">
            <a:spLocks noGrp="1"/>
          </p:cNvSpPr>
          <p:nvPr>
            <p:ph type="title"/>
          </p:nvPr>
        </p:nvSpPr>
        <p:spPr>
          <a:xfrm>
            <a:off x="315725" y="124950"/>
            <a:ext cx="4652100" cy="183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-PL" sz="2000" b="1">
                <a:latin typeface="Times New Roman"/>
                <a:ea typeface="Times New Roman"/>
                <a:cs typeface="Times New Roman"/>
                <a:sym typeface="Times New Roman"/>
              </a:rPr>
              <a:t>KONTEKST INTERPRETACJI WYNIKÓW </a:t>
            </a:r>
            <a:r>
              <a:rPr lang="pl-PL" sz="2000" b="1">
                <a:latin typeface="Times New Roman"/>
                <a:ea typeface="Times New Roman"/>
                <a:cs typeface="Times New Roman"/>
                <a:sym typeface="Times New Roman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113"/>
                  </a:ext>
                </a:extLst>
              </a:rPr>
              <a:t> </a:t>
            </a:r>
            <a:endParaRPr sz="2000" b="1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g377a86a3b77_0_16"/>
          <p:cNvSpPr txBox="1">
            <a:spLocks noGrp="1"/>
          </p:cNvSpPr>
          <p:nvPr>
            <p:ph type="body" idx="1"/>
          </p:nvPr>
        </p:nvSpPr>
        <p:spPr>
          <a:xfrm>
            <a:off x="128400" y="2203050"/>
            <a:ext cx="9015600" cy="454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0000" lvl="0" indent="-21907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▪"/>
            </a:pPr>
            <a:r>
              <a:rPr lang="pl-PL" sz="160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pl-PL" sz="1400" b="1">
                <a:latin typeface="Times New Roman"/>
                <a:ea typeface="Times New Roman"/>
                <a:cs typeface="Times New Roman"/>
                <a:sym typeface="Times New Roman"/>
              </a:rPr>
              <a:t>podręczniki i poradniki  w krótszych formach </a:t>
            </a:r>
            <a:r>
              <a:rPr lang="pl-PL" sz="1400">
                <a:latin typeface="Times New Roman"/>
                <a:ea typeface="Times New Roman"/>
                <a:cs typeface="Times New Roman"/>
                <a:sym typeface="Times New Roman"/>
              </a:rPr>
              <a:t> (np. ulotki, 1-2 stronicowe broszury)</a:t>
            </a:r>
            <a:endParaRPr sz="14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0000" lvl="0" indent="-231775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▪"/>
            </a:pPr>
            <a:r>
              <a:rPr lang="pl-PL" sz="1400">
                <a:latin typeface="Times New Roman"/>
                <a:ea typeface="Times New Roman"/>
                <a:cs typeface="Times New Roman"/>
                <a:sym typeface="Times New Roman"/>
              </a:rPr>
              <a:t>krótka broszura </a:t>
            </a:r>
            <a:r>
              <a:rPr lang="pl-PL" sz="1400" b="1">
                <a:latin typeface="Times New Roman"/>
                <a:ea typeface="Times New Roman"/>
                <a:cs typeface="Times New Roman"/>
                <a:sym typeface="Times New Roman"/>
              </a:rPr>
              <a:t>z najważniejszymi informacjami oraz linkiem do najważniejszych informacji</a:t>
            </a:r>
            <a:r>
              <a:rPr lang="pl-PL" sz="1400">
                <a:latin typeface="Times New Roman"/>
                <a:ea typeface="Times New Roman"/>
                <a:cs typeface="Times New Roman"/>
                <a:sym typeface="Times New Roman"/>
              </a:rPr>
              <a:t> - wysyłana mailowo </a:t>
            </a:r>
            <a:r>
              <a:rPr lang="pl-PL" sz="1400" b="1">
                <a:latin typeface="Times New Roman"/>
                <a:ea typeface="Times New Roman"/>
                <a:cs typeface="Times New Roman"/>
                <a:sym typeface="Times New Roman"/>
              </a:rPr>
              <a:t>do wszystkich osób zaczynających pracę i studia</a:t>
            </a:r>
            <a:r>
              <a:rPr lang="pl-PL" sz="1400">
                <a:latin typeface="Times New Roman"/>
                <a:ea typeface="Times New Roman"/>
                <a:cs typeface="Times New Roman"/>
                <a:sym typeface="Times New Roman"/>
              </a:rPr>
              <a:t> na UW. </a:t>
            </a:r>
            <a:endParaRPr sz="14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0000" lvl="0" indent="-231775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▪"/>
            </a:pPr>
            <a:r>
              <a:rPr lang="pl-PL" sz="1400" b="1">
                <a:latin typeface="Times New Roman"/>
                <a:ea typeface="Times New Roman"/>
                <a:cs typeface="Times New Roman"/>
                <a:sym typeface="Times New Roman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114"/>
                  </a:ext>
                </a:extLst>
              </a:rPr>
              <a:t>mail z najważniejszymi informacjami i linkami dotyczącymi przeciwdziałania dyskryminacji na początku roku akademickiego</a:t>
            </a:r>
            <a:r>
              <a:rPr lang="pl-PL" sz="1400">
                <a:latin typeface="Times New Roman"/>
                <a:ea typeface="Times New Roman"/>
                <a:cs typeface="Times New Roman"/>
                <a:sym typeface="Times New Roman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115"/>
                  </a:ext>
                </a:extLst>
              </a:rPr>
              <a:t> do osób rozpoczynających pracę lub studia na UW </a:t>
            </a:r>
            <a:endParaRPr sz="14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0000" lvl="0" indent="-231775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▪"/>
            </a:pPr>
            <a:r>
              <a:rPr lang="pl-PL" sz="1400">
                <a:latin typeface="Times New Roman"/>
                <a:ea typeface="Times New Roman"/>
                <a:cs typeface="Times New Roman"/>
                <a:sym typeface="Times New Roman"/>
              </a:rPr>
              <a:t>proste </a:t>
            </a:r>
            <a:r>
              <a:rPr lang="pl-PL" sz="1400" b="1">
                <a:latin typeface="Times New Roman"/>
                <a:ea typeface="Times New Roman"/>
                <a:cs typeface="Times New Roman"/>
                <a:sym typeface="Times New Roman"/>
              </a:rPr>
              <a:t> infografiki</a:t>
            </a:r>
            <a:r>
              <a:rPr lang="pl-PL" sz="1400">
                <a:latin typeface="Times New Roman"/>
                <a:ea typeface="Times New Roman"/>
                <a:cs typeface="Times New Roman"/>
                <a:sym typeface="Times New Roman"/>
              </a:rPr>
              <a:t> (różne tematy związane z przeciwdziałaniem dyskryminacji, molestowaniu seksualnemu, nierównemu traktowaniu oraz działaniami równościowymi) </a:t>
            </a:r>
            <a:endParaRPr sz="14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0000" lvl="0" indent="-231775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▪"/>
            </a:pPr>
            <a:r>
              <a:rPr lang="pl-PL" sz="1400">
                <a:latin typeface="Times New Roman"/>
                <a:ea typeface="Times New Roman"/>
                <a:cs typeface="Times New Roman"/>
                <a:sym typeface="Times New Roman"/>
              </a:rPr>
              <a:t>wypracowanie </a:t>
            </a:r>
            <a:r>
              <a:rPr lang="pl-PL" sz="1400" b="1">
                <a:latin typeface="Times New Roman"/>
                <a:ea typeface="Times New Roman"/>
                <a:cs typeface="Times New Roman"/>
                <a:sym typeface="Times New Roman"/>
              </a:rPr>
              <a:t>nowej Strategii </a:t>
            </a:r>
            <a:r>
              <a:rPr lang="pl-PL" sz="1400" b="1" u="sng">
                <a:latin typeface="Times New Roman"/>
                <a:ea typeface="Times New Roman"/>
                <a:cs typeface="Times New Roman"/>
                <a:sym typeface="Times New Roman"/>
              </a:rPr>
              <a:t>komunikacji</a:t>
            </a:r>
            <a:r>
              <a:rPr lang="pl-PL" sz="1400" b="1">
                <a:latin typeface="Times New Roman"/>
                <a:ea typeface="Times New Roman"/>
                <a:cs typeface="Times New Roman"/>
                <a:sym typeface="Times New Roman"/>
              </a:rPr>
              <a:t> działań równościowych</a:t>
            </a:r>
            <a:r>
              <a:rPr lang="pl-PL" sz="1400">
                <a:latin typeface="Times New Roman"/>
                <a:ea typeface="Times New Roman"/>
                <a:cs typeface="Times New Roman"/>
                <a:sym typeface="Times New Roman"/>
              </a:rPr>
              <a:t> na Uniwersytecie Warszawskim </a:t>
            </a:r>
            <a:r>
              <a:rPr lang="pl-PL" sz="1200">
                <a:latin typeface="Times New Roman"/>
                <a:ea typeface="Times New Roman"/>
                <a:cs typeface="Times New Roman"/>
                <a:sym typeface="Times New Roman"/>
              </a:rPr>
              <a:t>(włączając w jej tworzenie wszystkie grupy społeczności UW)</a:t>
            </a:r>
            <a:r>
              <a:rPr lang="pl-PL" sz="1400">
                <a:latin typeface="Times New Roman"/>
                <a:ea typeface="Times New Roman"/>
                <a:cs typeface="Times New Roman"/>
                <a:sym typeface="Times New Roman"/>
              </a:rPr>
              <a:t> - zwrócenie uwagi na zróżnicowanie odbiorców i odbiorczyń </a:t>
            </a:r>
            <a:endParaRPr sz="14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0000" lvl="0" indent="-231775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▪"/>
            </a:pPr>
            <a:r>
              <a:rPr lang="pl-PL" sz="1400" b="1">
                <a:latin typeface="Times New Roman"/>
                <a:ea typeface="Times New Roman"/>
                <a:cs typeface="Times New Roman"/>
                <a:sym typeface="Times New Roman"/>
              </a:rPr>
              <a:t>informowanie o działaniach, które mogą podejmować osoby będące świadkami_kiniami dyskryminacji, w tym molestowania seksualnego</a:t>
            </a:r>
            <a:r>
              <a:rPr lang="pl-PL" sz="1400">
                <a:latin typeface="Times New Roman"/>
                <a:ea typeface="Times New Roman"/>
                <a:cs typeface="Times New Roman"/>
                <a:sym typeface="Times New Roman"/>
              </a:rPr>
              <a:t>, tak by zachęcać te osoby do podejmowania działań, informowanie o przysługujących prawach i obowiązkach oraz o tym, jak osoby są chronione na UW przed potencjalnym odwetem. </a:t>
            </a:r>
            <a:endParaRPr sz="14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12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cxnSp>
        <p:nvCxnSpPr>
          <p:cNvPr id="362" name="Google Shape;362;g377a86a3b77_0_16"/>
          <p:cNvCxnSpPr/>
          <p:nvPr/>
        </p:nvCxnSpPr>
        <p:spPr>
          <a:xfrm>
            <a:off x="68388" y="2076895"/>
            <a:ext cx="9135600" cy="90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363" name="Google Shape;363;g377a86a3b77_0_16"/>
          <p:cNvPicPr preferRelativeResize="0"/>
          <p:nvPr/>
        </p:nvPicPr>
        <p:blipFill rotWithShape="1">
          <a:blip r:embed="rId3">
            <a:alphaModFix/>
          </a:blip>
          <a:srcRect l="4891" t="210" r="5678" b="-209"/>
          <a:stretch/>
        </p:blipFill>
        <p:spPr>
          <a:xfrm>
            <a:off x="5047625" y="0"/>
            <a:ext cx="4125876" cy="2085900"/>
          </a:xfrm>
          <a:prstGeom prst="rect">
            <a:avLst/>
          </a:prstGeom>
          <a:noFill/>
          <a:ln>
            <a:noFill/>
          </a:ln>
        </p:spPr>
      </p:pic>
      <p:sp>
        <p:nvSpPr>
          <p:cNvPr id="364" name="Google Shape;364;g377a86a3b77_0_16"/>
          <p:cNvSpPr txBox="1">
            <a:spLocks noGrp="1"/>
          </p:cNvSpPr>
          <p:nvPr>
            <p:ph type="title"/>
          </p:nvPr>
        </p:nvSpPr>
        <p:spPr>
          <a:xfrm>
            <a:off x="315725" y="124950"/>
            <a:ext cx="4652100" cy="183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-PL" sz="2000" b="1">
                <a:latin typeface="Times New Roman"/>
                <a:ea typeface="Times New Roman"/>
                <a:cs typeface="Times New Roman"/>
                <a:sym typeface="Times New Roman"/>
              </a:rPr>
              <a:t>POSTULATY MODYFIKUJĄCE/ ROZWIJAJĄCE ISTNIEJĄCE ROZWIĄZANIA RÓWNOŚCIOWE </a:t>
            </a:r>
            <a:endParaRPr sz="2000" b="1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25"/>
          <p:cNvSpPr txBox="1">
            <a:spLocks noGrp="1"/>
          </p:cNvSpPr>
          <p:nvPr>
            <p:ph type="body" idx="1"/>
          </p:nvPr>
        </p:nvSpPr>
        <p:spPr>
          <a:xfrm>
            <a:off x="173700" y="1959750"/>
            <a:ext cx="8868600" cy="48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457200" lvl="0" indent="-3619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Char char="▪"/>
            </a:pPr>
            <a:r>
              <a:rPr lang="pl-PL" sz="1500">
                <a:latin typeface="Times New Roman"/>
                <a:ea typeface="Times New Roman"/>
                <a:cs typeface="Times New Roman"/>
                <a:sym typeface="Times New Roman"/>
              </a:rPr>
              <a:t>wypracowanie </a:t>
            </a:r>
            <a:r>
              <a:rPr lang="pl-PL" sz="1500" b="1">
                <a:latin typeface="Times New Roman"/>
                <a:ea typeface="Times New Roman"/>
                <a:cs typeface="Times New Roman"/>
                <a:sym typeface="Times New Roman"/>
              </a:rPr>
              <a:t>jasnego sposobu informowania i wyjaśniania funkcjonowania różnych procedur i działań związanych z przeciwdziałaniem dyskryminacji</a:t>
            </a:r>
            <a:r>
              <a:rPr lang="pl-PL" sz="1500">
                <a:latin typeface="Times New Roman"/>
                <a:ea typeface="Times New Roman"/>
                <a:cs typeface="Times New Roman"/>
                <a:sym typeface="Times New Roman"/>
              </a:rPr>
              <a:t> w celu </a:t>
            </a:r>
            <a:r>
              <a:rPr lang="pl-PL" sz="1500" b="1">
                <a:latin typeface="Times New Roman"/>
                <a:ea typeface="Times New Roman"/>
                <a:cs typeface="Times New Roman"/>
                <a:sym typeface="Times New Roman"/>
              </a:rPr>
              <a:t>zwiększenie zaufania do tych procedur i działań</a:t>
            </a:r>
            <a:r>
              <a:rPr lang="pl-PL" sz="1500">
                <a:latin typeface="Times New Roman"/>
                <a:ea typeface="Times New Roman"/>
                <a:cs typeface="Times New Roman"/>
                <a:sym typeface="Times New Roman"/>
              </a:rPr>
              <a:t>, a także osób, które za nie odpowiadają, poprzez:</a:t>
            </a:r>
            <a:endParaRPr sz="15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91440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▪"/>
            </a:pPr>
            <a:r>
              <a:rPr lang="pl-PL" sz="1400">
                <a:latin typeface="Times New Roman"/>
                <a:ea typeface="Times New Roman"/>
                <a:cs typeface="Times New Roman"/>
                <a:sym typeface="Times New Roman"/>
              </a:rPr>
              <a:t>wzmocnienie poczucia w osobach studiujących i pracujących </a:t>
            </a:r>
            <a:r>
              <a:rPr lang="pl-PL" sz="1200">
                <a:latin typeface="Times New Roman"/>
                <a:ea typeface="Times New Roman"/>
                <a:cs typeface="Times New Roman"/>
                <a:sym typeface="Times New Roman"/>
              </a:rPr>
              <a:t>(szczególnie niżej w hierarchii akademickiej)</a:t>
            </a:r>
            <a:r>
              <a:rPr lang="pl-PL" sz="1400">
                <a:latin typeface="Times New Roman"/>
                <a:ea typeface="Times New Roman"/>
                <a:cs typeface="Times New Roman"/>
                <a:sym typeface="Times New Roman"/>
              </a:rPr>
              <a:t>, że </a:t>
            </a:r>
            <a:r>
              <a:rPr lang="pl-PL" sz="1400" b="1">
                <a:latin typeface="Times New Roman"/>
                <a:ea typeface="Times New Roman"/>
                <a:cs typeface="Times New Roman"/>
                <a:sym typeface="Times New Roman"/>
              </a:rPr>
              <a:t>informowanie o dyskryminacji jest poufne</a:t>
            </a:r>
            <a:r>
              <a:rPr lang="pl-PL" sz="140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pl-PL" sz="1200">
                <a:latin typeface="Times New Roman"/>
                <a:ea typeface="Times New Roman"/>
                <a:cs typeface="Times New Roman"/>
                <a:sym typeface="Times New Roman"/>
              </a:rPr>
              <a:t>(m.in. różnica między anonimowością a poufnością)</a:t>
            </a:r>
            <a:endParaRPr sz="12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91440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▪"/>
            </a:pPr>
            <a:r>
              <a:rPr lang="pl-PL" sz="1400">
                <a:latin typeface="Times New Roman"/>
                <a:ea typeface="Times New Roman"/>
                <a:cs typeface="Times New Roman"/>
                <a:sym typeface="Times New Roman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116"/>
                  </a:ext>
                </a:extLst>
              </a:rPr>
              <a:t>budowanie poczucia, że </a:t>
            </a:r>
            <a:r>
              <a:rPr lang="pl-PL" sz="1400" b="1">
                <a:latin typeface="Times New Roman"/>
                <a:ea typeface="Times New Roman"/>
                <a:cs typeface="Times New Roman"/>
                <a:sym typeface="Times New Roman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117"/>
                  </a:ext>
                </a:extLst>
              </a:rPr>
              <a:t>osoby odpowiedzialne</a:t>
            </a:r>
            <a:r>
              <a:rPr lang="pl-PL" sz="1400">
                <a:latin typeface="Times New Roman"/>
                <a:ea typeface="Times New Roman"/>
                <a:cs typeface="Times New Roman"/>
                <a:sym typeface="Times New Roman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118"/>
                  </a:ext>
                </a:extLst>
              </a:rPr>
              <a:t> za podejmowanie działań </a:t>
            </a:r>
            <a:r>
              <a:rPr lang="pl-PL" sz="1400">
                <a:latin typeface="Times New Roman"/>
                <a:ea typeface="Times New Roman"/>
                <a:cs typeface="Times New Roman"/>
                <a:sym typeface="Times New Roman"/>
              </a:rPr>
              <a:t>równościowych</a:t>
            </a:r>
            <a:r>
              <a:rPr lang="pl-PL" sz="1400" b="1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pl-PL" sz="1200">
                <a:latin typeface="Times New Roman"/>
                <a:ea typeface="Times New Roman"/>
                <a:cs typeface="Times New Roman"/>
                <a:sym typeface="Times New Roman"/>
              </a:rPr>
              <a:t>(przede wszystkim w zakresie zgłoszeń dyskryminacji/ mobbingu, monitorowania i ewaluacji Planu) </a:t>
            </a:r>
            <a:r>
              <a:rPr lang="pl-PL" sz="1400">
                <a:latin typeface="Times New Roman"/>
                <a:ea typeface="Times New Roman"/>
                <a:cs typeface="Times New Roman"/>
                <a:sym typeface="Times New Roman"/>
              </a:rPr>
              <a:t>są </a:t>
            </a:r>
            <a:r>
              <a:rPr lang="pl-PL" sz="1400" b="1">
                <a:latin typeface="Times New Roman"/>
                <a:ea typeface="Times New Roman"/>
                <a:cs typeface="Times New Roman"/>
                <a:sym typeface="Times New Roman"/>
              </a:rPr>
              <a:t>niezależne</a:t>
            </a:r>
            <a:r>
              <a:rPr lang="pl-PL" sz="140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pl-PL" sz="1200">
                <a:latin typeface="Times New Roman"/>
                <a:ea typeface="Times New Roman"/>
                <a:cs typeface="Times New Roman"/>
                <a:sym typeface="Times New Roman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119"/>
                  </a:ext>
                </a:extLst>
              </a:rPr>
              <a:t>np. od władz dziekańskich, rektorskich, relacji koleżeńskich) </a:t>
            </a:r>
            <a:endParaRPr sz="12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91440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▪"/>
            </a:pPr>
            <a:r>
              <a:rPr lang="pl-PL" sz="1400" b="1">
                <a:latin typeface="Times New Roman"/>
                <a:ea typeface="Times New Roman"/>
                <a:cs typeface="Times New Roman"/>
                <a:sym typeface="Times New Roman"/>
              </a:rPr>
              <a:t>jasne i klarowne</a:t>
            </a:r>
            <a:r>
              <a:rPr lang="pl-PL" sz="140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pl-PL" sz="1400" b="1">
                <a:latin typeface="Times New Roman"/>
                <a:ea typeface="Times New Roman"/>
                <a:cs typeface="Times New Roman"/>
                <a:sym typeface="Times New Roman"/>
              </a:rPr>
              <a:t>zapewnienie o poufności i ochronie przed “odwetem”</a:t>
            </a:r>
            <a:r>
              <a:rPr lang="pl-PL" sz="1400">
                <a:latin typeface="Times New Roman"/>
                <a:ea typeface="Times New Roman"/>
                <a:cs typeface="Times New Roman"/>
                <a:sym typeface="Times New Roman"/>
              </a:rPr>
              <a:t> ze strony osoby, której sprawa dotyczy w przypadku zgłoszenia dyskryminacji czy molestowania seksualnego</a:t>
            </a:r>
            <a:endParaRPr sz="14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91440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▪"/>
            </a:pPr>
            <a:r>
              <a:rPr lang="pl-PL" sz="1400">
                <a:latin typeface="Times New Roman"/>
                <a:ea typeface="Times New Roman"/>
                <a:cs typeface="Times New Roman"/>
                <a:sym typeface="Times New Roman"/>
              </a:rPr>
              <a:t>wzmocnienie poczucia skuteczności działań i procedur antydyskryminacyjnych (np. upublicznianie </a:t>
            </a:r>
            <a:r>
              <a:rPr lang="pl-PL" sz="1400" b="1">
                <a:latin typeface="Times New Roman"/>
                <a:ea typeface="Times New Roman"/>
                <a:cs typeface="Times New Roman"/>
                <a:sym typeface="Times New Roman"/>
              </a:rPr>
              <a:t>statystyk związanych przeprowadzonymi procedurami oraz ich następstwami, dobrowolne </a:t>
            </a:r>
            <a:r>
              <a:rPr lang="pl-PL" sz="1400" b="1">
                <a:latin typeface="Times New Roman"/>
                <a:ea typeface="Times New Roman"/>
                <a:cs typeface="Times New Roman"/>
                <a:sym typeface="Times New Roman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120"/>
                  </a:ext>
                </a:extLst>
              </a:rPr>
              <a:t>historii i świadectw różnych osób</a:t>
            </a:r>
            <a:r>
              <a:rPr lang="pl-PL" sz="1400">
                <a:latin typeface="Times New Roman"/>
                <a:ea typeface="Times New Roman"/>
                <a:cs typeface="Times New Roman"/>
                <a:sym typeface="Times New Roman"/>
              </a:rPr>
              <a:t> korzystających ze wsparcia dostępnego na UW</a:t>
            </a:r>
            <a:endParaRPr sz="12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91440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▪"/>
            </a:pPr>
            <a:r>
              <a:rPr lang="pl-PL" sz="1400">
                <a:latin typeface="Times New Roman"/>
                <a:ea typeface="Times New Roman"/>
                <a:cs typeface="Times New Roman"/>
                <a:sym typeface="Times New Roman"/>
              </a:rPr>
              <a:t>wzmocnienie poczucia, skuteczności procedur przez </a:t>
            </a:r>
            <a:r>
              <a:rPr lang="pl-PL" sz="1400" b="1">
                <a:latin typeface="Times New Roman"/>
                <a:ea typeface="Times New Roman"/>
                <a:cs typeface="Times New Roman"/>
                <a:sym typeface="Times New Roman"/>
              </a:rPr>
              <a:t>otwarte informowanie całej społeczności</a:t>
            </a:r>
            <a:r>
              <a:rPr lang="pl-PL" sz="1400">
                <a:latin typeface="Times New Roman"/>
                <a:ea typeface="Times New Roman"/>
                <a:cs typeface="Times New Roman"/>
                <a:sym typeface="Times New Roman"/>
              </a:rPr>
              <a:t> danej jednostki/ uniwersytetu o </a:t>
            </a:r>
            <a:r>
              <a:rPr lang="pl-PL" sz="1400" b="1">
                <a:latin typeface="Times New Roman"/>
                <a:ea typeface="Times New Roman"/>
                <a:cs typeface="Times New Roman"/>
                <a:sym typeface="Times New Roman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121"/>
                  </a:ext>
                </a:extLst>
              </a:rPr>
              <a:t>rezultacie przeprowadzonych procedur i podjętych działaniach</a:t>
            </a:r>
            <a:r>
              <a:rPr lang="pl-PL" sz="1400">
                <a:latin typeface="Times New Roman"/>
                <a:ea typeface="Times New Roman"/>
                <a:cs typeface="Times New Roman"/>
                <a:sym typeface="Times New Roman"/>
              </a:rPr>
              <a:t>, niezależnie od tego, jaki będzie to rezultat </a:t>
            </a:r>
            <a:r>
              <a:rPr lang="pl-PL" sz="1200">
                <a:latin typeface="Times New Roman"/>
                <a:ea typeface="Times New Roman"/>
                <a:cs typeface="Times New Roman"/>
                <a:sym typeface="Times New Roman"/>
              </a:rPr>
              <a:t>(transparentność vs. poufność)</a:t>
            </a:r>
            <a:endParaRPr sz="12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619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Char char="▪"/>
            </a:pPr>
            <a:r>
              <a:rPr lang="pl-PL" sz="1500" b="1">
                <a:latin typeface="Times New Roman"/>
                <a:ea typeface="Times New Roman"/>
                <a:cs typeface="Times New Roman"/>
                <a:sym typeface="Times New Roman"/>
              </a:rPr>
              <a:t>rozwój infrastruktury żłobkowo-przedszkolnej</a:t>
            </a:r>
            <a:r>
              <a:rPr lang="pl-PL" sz="1200">
                <a:latin typeface="Times New Roman"/>
                <a:ea typeface="Times New Roman"/>
                <a:cs typeface="Times New Roman"/>
                <a:sym typeface="Times New Roman"/>
              </a:rPr>
              <a:t> (nowe placówki, więcej miejsc) </a:t>
            </a:r>
            <a:endParaRPr sz="12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619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Char char="▪"/>
            </a:pPr>
            <a:r>
              <a:rPr lang="pl-PL" sz="1500" b="1">
                <a:latin typeface="Times New Roman"/>
                <a:ea typeface="Times New Roman"/>
                <a:cs typeface="Times New Roman"/>
                <a:sym typeface="Times New Roman"/>
              </a:rPr>
              <a:t>realne umożliwienie podejmowania pracy zdalnej,</a:t>
            </a:r>
            <a:r>
              <a:rPr lang="pl-PL" sz="1500">
                <a:latin typeface="Times New Roman"/>
                <a:ea typeface="Times New Roman"/>
                <a:cs typeface="Times New Roman"/>
                <a:sym typeface="Times New Roman"/>
              </a:rPr>
              <a:t> w tym również przez pracowników naukowych,  rodziców dzieci do lat 4, jak również pracownikom administracji w ogóle.</a:t>
            </a:r>
            <a:endParaRPr sz="15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cxnSp>
        <p:nvCxnSpPr>
          <p:cNvPr id="371" name="Google Shape;371;p25"/>
          <p:cNvCxnSpPr/>
          <p:nvPr/>
        </p:nvCxnSpPr>
        <p:spPr>
          <a:xfrm>
            <a:off x="68388" y="1878420"/>
            <a:ext cx="9135600" cy="90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72" name="Google Shape;372;p25"/>
          <p:cNvSpPr txBox="1">
            <a:spLocks noGrp="1"/>
          </p:cNvSpPr>
          <p:nvPr>
            <p:ph type="title"/>
          </p:nvPr>
        </p:nvSpPr>
        <p:spPr>
          <a:xfrm>
            <a:off x="315725" y="124950"/>
            <a:ext cx="4652100" cy="183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-PL" sz="2000" b="1">
                <a:latin typeface="Times New Roman"/>
                <a:ea typeface="Times New Roman"/>
                <a:cs typeface="Times New Roman"/>
                <a:sym typeface="Times New Roman"/>
              </a:rPr>
              <a:t>POSTULATY MODYFIKUJĄCE/ ROZWIJAJĄCE ISTNIEJĄCE ROZWIĄZANIA RÓWNOŚCIOWE </a:t>
            </a:r>
            <a:endParaRPr sz="2000" b="1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373" name="Google Shape;373;p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047625" y="-8375"/>
            <a:ext cx="4096375" cy="18868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g372d80ae461_0_164"/>
          <p:cNvSpPr txBox="1">
            <a:spLocks noGrp="1"/>
          </p:cNvSpPr>
          <p:nvPr>
            <p:ph type="body" idx="1"/>
          </p:nvPr>
        </p:nvSpPr>
        <p:spPr>
          <a:xfrm>
            <a:off x="128450" y="2056225"/>
            <a:ext cx="8796600" cy="480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3619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Char char="▪"/>
            </a:pPr>
            <a:r>
              <a:rPr lang="pl-PL" sz="1500" b="1">
                <a:latin typeface="Times New Roman"/>
                <a:ea typeface="Times New Roman"/>
                <a:cs typeface="Times New Roman"/>
                <a:sym typeface="Times New Roman"/>
              </a:rPr>
              <a:t>wzmocnienie działań edukacyjnych</a:t>
            </a:r>
            <a:r>
              <a:rPr lang="pl-PL" sz="1500">
                <a:latin typeface="Times New Roman"/>
                <a:ea typeface="Times New Roman"/>
                <a:cs typeface="Times New Roman"/>
                <a:sym typeface="Times New Roman"/>
              </a:rPr>
              <a:t> szczególnie poprzez szkolenia, w tym:</a:t>
            </a:r>
            <a:endParaRPr sz="15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719999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▪"/>
            </a:pPr>
            <a:r>
              <a:rPr lang="pl-PL" sz="1400" b="1">
                <a:latin typeface="Times New Roman"/>
                <a:ea typeface="Times New Roman"/>
                <a:cs typeface="Times New Roman"/>
                <a:sym typeface="Times New Roman"/>
              </a:rPr>
              <a:t>zwiększenie zasięgu oddziaływania</a:t>
            </a:r>
            <a:r>
              <a:rPr lang="pl-PL" sz="1400">
                <a:latin typeface="Times New Roman"/>
                <a:ea typeface="Times New Roman"/>
                <a:cs typeface="Times New Roman"/>
                <a:sym typeface="Times New Roman"/>
              </a:rPr>
              <a:t> szkoleń poprzez:</a:t>
            </a:r>
            <a:endParaRPr sz="14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1170000" lvl="2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▪"/>
            </a:pPr>
            <a:r>
              <a:rPr lang="pl-PL" sz="1300" b="1">
                <a:latin typeface="Times New Roman"/>
                <a:ea typeface="Times New Roman"/>
                <a:cs typeface="Times New Roman"/>
                <a:sym typeface="Times New Roman"/>
              </a:rPr>
              <a:t>wprowadzenie szkoleń równościowych obowiązkowych</a:t>
            </a:r>
            <a:r>
              <a:rPr lang="pl-PL" sz="1300">
                <a:latin typeface="Times New Roman"/>
                <a:ea typeface="Times New Roman"/>
                <a:cs typeface="Times New Roman"/>
                <a:sym typeface="Times New Roman"/>
              </a:rPr>
              <a:t> dla wszystkich, w szczególności dla nowych osób </a:t>
            </a:r>
            <a:endParaRPr sz="13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1170000" lvl="2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▪"/>
            </a:pPr>
            <a:r>
              <a:rPr lang="pl-PL" sz="1300">
                <a:latin typeface="Times New Roman"/>
                <a:ea typeface="Times New Roman"/>
                <a:cs typeface="Times New Roman"/>
                <a:sym typeface="Times New Roman"/>
              </a:rPr>
              <a:t>wprowadzenie </a:t>
            </a:r>
            <a:r>
              <a:rPr lang="pl-PL" sz="1300" b="1">
                <a:latin typeface="Times New Roman"/>
                <a:ea typeface="Times New Roman"/>
                <a:cs typeface="Times New Roman"/>
                <a:sym typeface="Times New Roman"/>
              </a:rPr>
              <a:t>szkoleń dla zagranicznych osób studenckich</a:t>
            </a:r>
            <a:endParaRPr sz="1300" b="1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1170000" lvl="2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▪"/>
            </a:pPr>
            <a:r>
              <a:rPr lang="pl-PL" sz="1300">
                <a:latin typeface="Times New Roman"/>
                <a:ea typeface="Times New Roman"/>
                <a:cs typeface="Times New Roman"/>
                <a:sym typeface="Times New Roman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122"/>
                  </a:ext>
                </a:extLst>
              </a:rPr>
              <a:t>wprowadzenie </a:t>
            </a:r>
            <a:r>
              <a:rPr lang="pl-PL" sz="1300" b="1">
                <a:latin typeface="Times New Roman"/>
                <a:ea typeface="Times New Roman"/>
                <a:cs typeface="Times New Roman"/>
                <a:sym typeface="Times New Roman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123"/>
                  </a:ext>
                </a:extLst>
              </a:rPr>
              <a:t>większej liczby i rodzajów szkoleń </a:t>
            </a:r>
            <a:r>
              <a:rPr lang="pl-PL" sz="1300" b="1">
                <a:latin typeface="Times New Roman"/>
                <a:ea typeface="Times New Roman"/>
                <a:cs typeface="Times New Roman"/>
                <a:sym typeface="Times New Roman"/>
              </a:rPr>
              <a:t> równościowcyh dla osób pracujących w administracji,  pracowników_c technicznych, porządkowych, osób doktoranckich i osób studiujących</a:t>
            </a:r>
            <a:r>
              <a:rPr lang="pl-PL" sz="130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sz="13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1170000" lvl="2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▪"/>
            </a:pPr>
            <a:r>
              <a:rPr lang="pl-PL" sz="1300">
                <a:latin typeface="Times New Roman"/>
                <a:ea typeface="Times New Roman"/>
                <a:cs typeface="Times New Roman"/>
                <a:sym typeface="Times New Roman"/>
              </a:rPr>
              <a:t>wprowadzenie </a:t>
            </a:r>
            <a:r>
              <a:rPr lang="pl-PL" sz="1300" b="1">
                <a:latin typeface="Times New Roman"/>
                <a:ea typeface="Times New Roman"/>
                <a:cs typeface="Times New Roman"/>
                <a:sym typeface="Times New Roman"/>
              </a:rPr>
              <a:t>obowiązkowych szkoleń dla kadry zarządzającej</a:t>
            </a:r>
            <a:r>
              <a:rPr lang="pl-PL" sz="1300">
                <a:latin typeface="Times New Roman"/>
                <a:ea typeface="Times New Roman"/>
                <a:cs typeface="Times New Roman"/>
                <a:sym typeface="Times New Roman"/>
              </a:rPr>
              <a:t>, rozpoczynającej pracę na stanowiskach kierowniczych (szczególnie dot. </a:t>
            </a:r>
            <a:r>
              <a:rPr lang="pl-PL" sz="1300" b="1">
                <a:latin typeface="Times New Roman"/>
                <a:ea typeface="Times New Roman"/>
                <a:cs typeface="Times New Roman"/>
                <a:sym typeface="Times New Roman"/>
              </a:rPr>
              <a:t>budowania głębszego zrozumienia celów i skutków działań równościowych i inkluzywnych</a:t>
            </a:r>
            <a:r>
              <a:rPr lang="pl-PL" sz="1300">
                <a:latin typeface="Times New Roman"/>
                <a:ea typeface="Times New Roman"/>
                <a:cs typeface="Times New Roman"/>
                <a:sym typeface="Times New Roman"/>
              </a:rPr>
              <a:t>, rozwijania ich kompetencji w tych obszarach)</a:t>
            </a:r>
            <a:endParaRPr sz="13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719999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▪"/>
            </a:pPr>
            <a:r>
              <a:rPr lang="pl-PL" sz="1400" b="1">
                <a:latin typeface="Times New Roman"/>
                <a:ea typeface="Times New Roman"/>
                <a:cs typeface="Times New Roman"/>
                <a:sym typeface="Times New Roman"/>
              </a:rPr>
              <a:t>zwiększenie motywacji</a:t>
            </a:r>
            <a:r>
              <a:rPr lang="pl-PL" sz="1400">
                <a:latin typeface="Times New Roman"/>
                <a:ea typeface="Times New Roman"/>
                <a:cs typeface="Times New Roman"/>
                <a:sym typeface="Times New Roman"/>
              </a:rPr>
              <a:t> do udziału w szkoleniach poprzez:</a:t>
            </a:r>
            <a:endParaRPr sz="14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1170000" lvl="2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▪"/>
            </a:pPr>
            <a:r>
              <a:rPr lang="pl-PL" sz="1300" b="1">
                <a:latin typeface="Times New Roman"/>
                <a:ea typeface="Times New Roman"/>
                <a:cs typeface="Times New Roman"/>
                <a:sym typeface="Times New Roman"/>
              </a:rPr>
              <a:t>włączenie udziału w szkoleniach</a:t>
            </a:r>
            <a:r>
              <a:rPr lang="pl-PL" sz="1300">
                <a:latin typeface="Times New Roman"/>
                <a:ea typeface="Times New Roman"/>
                <a:cs typeface="Times New Roman"/>
                <a:sym typeface="Times New Roman"/>
              </a:rPr>
              <a:t> równościowych </a:t>
            </a:r>
            <a:r>
              <a:rPr lang="pl-PL" sz="1300" b="1">
                <a:latin typeface="Times New Roman"/>
                <a:ea typeface="Times New Roman"/>
                <a:cs typeface="Times New Roman"/>
                <a:sym typeface="Times New Roman"/>
              </a:rPr>
              <a:t>do oceny pracowniczej</a:t>
            </a:r>
            <a:r>
              <a:rPr lang="pl-PL" sz="130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sz="13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1170000" lvl="2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▪"/>
            </a:pPr>
            <a:r>
              <a:rPr lang="pl-PL" sz="1300" b="1">
                <a:latin typeface="Times New Roman"/>
                <a:ea typeface="Times New Roman"/>
                <a:cs typeface="Times New Roman"/>
                <a:sym typeface="Times New Roman"/>
              </a:rPr>
              <a:t>uniezależnienie udziału w szkoleniu od zgody przełożonego</a:t>
            </a:r>
            <a:r>
              <a:rPr lang="pl-PL" sz="1300">
                <a:latin typeface="Times New Roman"/>
                <a:ea typeface="Times New Roman"/>
                <a:cs typeface="Times New Roman"/>
                <a:sym typeface="Times New Roman"/>
              </a:rPr>
              <a:t>, w pionie administracyjnym (np. roczna pula godzin do wykorzystania na szkolenia)  </a:t>
            </a:r>
            <a:endParaRPr sz="13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719999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▪"/>
            </a:pPr>
            <a:r>
              <a:rPr lang="pl-PL" sz="1400" b="1">
                <a:latin typeface="Times New Roman"/>
                <a:ea typeface="Times New Roman"/>
                <a:cs typeface="Times New Roman"/>
                <a:sym typeface="Times New Roman"/>
              </a:rPr>
              <a:t>rozszerzenie tematyki</a:t>
            </a:r>
            <a:r>
              <a:rPr lang="pl-PL" sz="1400">
                <a:latin typeface="Times New Roman"/>
                <a:ea typeface="Times New Roman"/>
                <a:cs typeface="Times New Roman"/>
                <a:sym typeface="Times New Roman"/>
              </a:rPr>
              <a:t> prowadzonych szkoleń o: </a:t>
            </a:r>
            <a:endParaRPr sz="14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1170000" lvl="2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▪"/>
            </a:pPr>
            <a:r>
              <a:rPr lang="pl-PL" sz="1300">
                <a:latin typeface="Times New Roman"/>
                <a:ea typeface="Times New Roman"/>
                <a:cs typeface="Times New Roman"/>
                <a:sym typeface="Times New Roman"/>
              </a:rPr>
              <a:t>tematykę dotyczącą pracy z osobami </a:t>
            </a:r>
            <a:r>
              <a:rPr lang="pl-PL" sz="1300" b="1">
                <a:latin typeface="Times New Roman"/>
                <a:ea typeface="Times New Roman"/>
                <a:cs typeface="Times New Roman"/>
                <a:sym typeface="Times New Roman"/>
              </a:rPr>
              <a:t>w spektrum, ADHD, zaburzeniami i chorobami psychicznymi</a:t>
            </a:r>
            <a:r>
              <a:rPr lang="pl-PL" sz="130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sz="13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1170000" lvl="2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▪"/>
            </a:pPr>
            <a:r>
              <a:rPr lang="pl-PL" sz="1300">
                <a:latin typeface="Times New Roman"/>
                <a:ea typeface="Times New Roman"/>
                <a:cs typeface="Times New Roman"/>
                <a:sym typeface="Times New Roman"/>
              </a:rPr>
              <a:t>szkolenia </a:t>
            </a:r>
            <a:r>
              <a:rPr lang="pl-PL" sz="1300" b="1">
                <a:latin typeface="Times New Roman"/>
                <a:ea typeface="Times New Roman"/>
                <a:cs typeface="Times New Roman"/>
                <a:sym typeface="Times New Roman"/>
              </a:rPr>
              <a:t>o wyjazdach i zajęciach terenowych</a:t>
            </a:r>
            <a:endParaRPr sz="1300" b="1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1170000" lvl="2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▪"/>
            </a:pPr>
            <a:r>
              <a:rPr lang="pl-PL" sz="1300">
                <a:latin typeface="Times New Roman"/>
                <a:ea typeface="Times New Roman"/>
                <a:cs typeface="Times New Roman"/>
                <a:sym typeface="Times New Roman"/>
              </a:rPr>
              <a:t>tematykę związaną z </a:t>
            </a:r>
            <a:r>
              <a:rPr lang="pl-PL" sz="1300" b="1">
                <a:latin typeface="Times New Roman"/>
                <a:ea typeface="Times New Roman"/>
                <a:cs typeface="Times New Roman"/>
                <a:sym typeface="Times New Roman"/>
              </a:rPr>
              <a:t>budowaniem relacji z osobami studenckimi bez skracania dystansu</a:t>
            </a:r>
            <a:endParaRPr sz="13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cxnSp>
        <p:nvCxnSpPr>
          <p:cNvPr id="380" name="Google Shape;380;g372d80ae461_0_164"/>
          <p:cNvCxnSpPr/>
          <p:nvPr/>
        </p:nvCxnSpPr>
        <p:spPr>
          <a:xfrm>
            <a:off x="68388" y="1959745"/>
            <a:ext cx="9135600" cy="90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381" name="Google Shape;381;g372d80ae461_0_164"/>
          <p:cNvPicPr preferRelativeResize="0"/>
          <p:nvPr/>
        </p:nvPicPr>
        <p:blipFill rotWithShape="1">
          <a:blip r:embed="rId3">
            <a:alphaModFix/>
          </a:blip>
          <a:srcRect t="14159" b="5344"/>
          <a:stretch/>
        </p:blipFill>
        <p:spPr>
          <a:xfrm>
            <a:off x="5047625" y="-13850"/>
            <a:ext cx="4088050" cy="1973599"/>
          </a:xfrm>
          <a:prstGeom prst="rect">
            <a:avLst/>
          </a:prstGeom>
          <a:noFill/>
          <a:ln>
            <a:noFill/>
          </a:ln>
        </p:spPr>
      </p:pic>
      <p:sp>
        <p:nvSpPr>
          <p:cNvPr id="382" name="Google Shape;382;g372d80ae461_0_164"/>
          <p:cNvSpPr txBox="1">
            <a:spLocks noGrp="1"/>
          </p:cNvSpPr>
          <p:nvPr>
            <p:ph type="title"/>
          </p:nvPr>
        </p:nvSpPr>
        <p:spPr>
          <a:xfrm>
            <a:off x="315725" y="124950"/>
            <a:ext cx="4652100" cy="183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-PL" sz="2000" b="1">
                <a:latin typeface="Times New Roman"/>
                <a:ea typeface="Times New Roman"/>
                <a:cs typeface="Times New Roman"/>
                <a:sym typeface="Times New Roman"/>
              </a:rPr>
              <a:t>POSTULATY MODYFIKUJĄCE/ ROZWIJAJĄCE ISTNIEJĄCE ROZWIĄZANIA RÓWNOŚCIOWE </a:t>
            </a:r>
            <a:endParaRPr sz="2000" b="1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88" name="Google Shape;388;g372d80ae461_0_114"/>
          <p:cNvCxnSpPr/>
          <p:nvPr/>
        </p:nvCxnSpPr>
        <p:spPr>
          <a:xfrm>
            <a:off x="4200" y="1947020"/>
            <a:ext cx="9135600" cy="90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89" name="Google Shape;389;g372d80ae461_0_114"/>
          <p:cNvSpPr txBox="1">
            <a:spLocks noGrp="1"/>
          </p:cNvSpPr>
          <p:nvPr>
            <p:ph type="title"/>
          </p:nvPr>
        </p:nvSpPr>
        <p:spPr>
          <a:xfrm>
            <a:off x="468425" y="121225"/>
            <a:ext cx="4486800" cy="183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-PL" sz="2000" b="1">
                <a:latin typeface="Times New Roman"/>
                <a:ea typeface="Times New Roman"/>
                <a:cs typeface="Times New Roman"/>
                <a:sym typeface="Times New Roman"/>
              </a:rPr>
              <a:t>POSTULATY ZWIĄZANE Z WPROWADZENIEM NOWYCH ROZWIĄZAŃ </a:t>
            </a:r>
            <a:endParaRPr sz="2000" b="1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90" name="Google Shape;390;g372d80ae461_0_114"/>
          <p:cNvSpPr txBox="1">
            <a:spLocks noGrp="1"/>
          </p:cNvSpPr>
          <p:nvPr>
            <p:ph type="body" idx="1"/>
          </p:nvPr>
        </p:nvSpPr>
        <p:spPr>
          <a:xfrm>
            <a:off x="152400" y="1956025"/>
            <a:ext cx="8817900" cy="484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0000" lvl="0" indent="-20002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▪"/>
            </a:pPr>
            <a:r>
              <a:rPr lang="pl-PL" sz="1500">
                <a:latin typeface="Times New Roman"/>
                <a:ea typeface="Times New Roman"/>
                <a:cs typeface="Times New Roman"/>
                <a:sym typeface="Times New Roman"/>
              </a:rPr>
              <a:t>wprowadzenie </a:t>
            </a:r>
            <a:r>
              <a:rPr lang="pl-PL" sz="1500" b="1">
                <a:latin typeface="Times New Roman"/>
                <a:ea typeface="Times New Roman"/>
                <a:cs typeface="Times New Roman"/>
                <a:sym typeface="Times New Roman"/>
              </a:rPr>
              <a:t>nowych procedur i silniejsza (de)centralizacja już istniejących rekomendacji i zaleceń</a:t>
            </a:r>
            <a:endParaRPr sz="15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914400" lvl="1" indent="-3048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00"/>
              <a:buChar char="▪"/>
            </a:pPr>
            <a:r>
              <a:rPr lang="pl-PL" sz="1300">
                <a:latin typeface="Times New Roman"/>
                <a:ea typeface="Times New Roman"/>
                <a:cs typeface="Times New Roman"/>
                <a:sym typeface="Times New Roman"/>
              </a:rPr>
              <a:t>twarde zalecenia vs. decentralizacja</a:t>
            </a:r>
            <a:endParaRPr sz="13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74650" algn="just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300"/>
              <a:buFont typeface="Times New Roman"/>
              <a:buChar char="▪"/>
            </a:pPr>
            <a:r>
              <a:rPr lang="pl-PL" sz="1500" b="1">
                <a:latin typeface="Times New Roman"/>
                <a:ea typeface="Times New Roman"/>
                <a:cs typeface="Times New Roman"/>
                <a:sym typeface="Times New Roman"/>
              </a:rPr>
              <a:t>wprowadzenie zaleceń, rekomendacji, wytycznych lub procedur</a:t>
            </a:r>
            <a:r>
              <a:rPr lang="pl-PL" sz="1500">
                <a:latin typeface="Times New Roman"/>
                <a:ea typeface="Times New Roman"/>
                <a:cs typeface="Times New Roman"/>
                <a:sym typeface="Times New Roman"/>
              </a:rPr>
              <a:t> związanych z:</a:t>
            </a:r>
            <a:endParaRPr sz="15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914400" lvl="1" indent="-37465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Font typeface="Times New Roman"/>
              <a:buChar char="▪"/>
            </a:pPr>
            <a:r>
              <a:rPr lang="pl-PL" sz="1300" b="1">
                <a:latin typeface="Times New Roman"/>
                <a:ea typeface="Times New Roman"/>
                <a:cs typeface="Times New Roman"/>
                <a:sym typeface="Times New Roman"/>
              </a:rPr>
              <a:t>używaniem feminatywów i odpowiednich zaimków</a:t>
            </a:r>
            <a:endParaRPr sz="1300" b="1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914400" lvl="1" indent="-37465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Font typeface="Times New Roman"/>
              <a:buChar char="▪"/>
            </a:pPr>
            <a:r>
              <a:rPr lang="pl-PL" sz="1300" b="1">
                <a:latin typeface="Times New Roman"/>
                <a:ea typeface="Times New Roman"/>
                <a:cs typeface="Times New Roman"/>
                <a:sym typeface="Times New Roman"/>
              </a:rPr>
              <a:t>wpisaniem feminatywów w stanowiska w regulaminie pracy </a:t>
            </a:r>
            <a:r>
              <a:rPr lang="pl-PL" sz="1300">
                <a:latin typeface="Times New Roman"/>
                <a:ea typeface="Times New Roman"/>
                <a:cs typeface="Times New Roman"/>
                <a:sym typeface="Times New Roman"/>
              </a:rPr>
              <a:t>i używaniem ich w </a:t>
            </a:r>
            <a:r>
              <a:rPr lang="pl-PL" sz="1300" b="1">
                <a:latin typeface="Times New Roman"/>
                <a:ea typeface="Times New Roman"/>
                <a:cs typeface="Times New Roman"/>
                <a:sym typeface="Times New Roman"/>
              </a:rPr>
              <a:t>oficjalnych dokumentach</a:t>
            </a:r>
            <a:r>
              <a:rPr lang="pl-PL" sz="130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sz="13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914400" lvl="1" indent="-37465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Font typeface="Times New Roman"/>
              <a:buChar char="▪"/>
            </a:pPr>
            <a:r>
              <a:rPr lang="pl-PL" sz="1300" b="1">
                <a:latin typeface="Times New Roman"/>
                <a:ea typeface="Times New Roman"/>
                <a:cs typeface="Times New Roman"/>
                <a:sym typeface="Times New Roman"/>
              </a:rPr>
              <a:t>procedurami reagowania w sytuacjach niepożądanych zachowań</a:t>
            </a:r>
            <a:r>
              <a:rPr lang="pl-PL" sz="130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sz="13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914400" lvl="1" indent="-37465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Font typeface="Times New Roman"/>
              <a:buChar char="▪"/>
            </a:pPr>
            <a:r>
              <a:rPr lang="pl-PL" sz="1300">
                <a:latin typeface="Times New Roman"/>
                <a:ea typeface="Times New Roman"/>
                <a:cs typeface="Times New Roman"/>
                <a:sym typeface="Times New Roman"/>
              </a:rPr>
              <a:t>reagowaniem na </a:t>
            </a:r>
            <a:r>
              <a:rPr lang="pl-PL" sz="1300" b="1">
                <a:latin typeface="Times New Roman"/>
                <a:ea typeface="Times New Roman"/>
                <a:cs typeface="Times New Roman"/>
                <a:sym typeface="Times New Roman"/>
              </a:rPr>
              <a:t>problemy ze zdrowiem psychicznym osób studiujących</a:t>
            </a:r>
            <a:r>
              <a:rPr lang="pl-PL" sz="130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sz="13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914400" lvl="1" indent="-37465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Font typeface="Times New Roman"/>
              <a:buChar char="▪"/>
            </a:pPr>
            <a:r>
              <a:rPr lang="pl-PL" sz="1300">
                <a:latin typeface="Times New Roman"/>
                <a:ea typeface="Times New Roman"/>
                <a:cs typeface="Times New Roman"/>
                <a:sym typeface="Times New Roman"/>
              </a:rPr>
              <a:t>procedurami zwiększającymi </a:t>
            </a:r>
            <a:r>
              <a:rPr lang="pl-PL" sz="1300" b="1">
                <a:latin typeface="Times New Roman"/>
                <a:ea typeface="Times New Roman"/>
                <a:cs typeface="Times New Roman"/>
                <a:sym typeface="Times New Roman"/>
              </a:rPr>
              <a:t>transparentność zarobków</a:t>
            </a:r>
            <a:endParaRPr sz="1300" b="1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914400" lvl="1" indent="-37465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Font typeface="Times New Roman"/>
              <a:buChar char="▪"/>
            </a:pPr>
            <a:r>
              <a:rPr lang="pl-PL" sz="1300">
                <a:latin typeface="Times New Roman"/>
                <a:ea typeface="Times New Roman"/>
                <a:cs typeface="Times New Roman"/>
                <a:sym typeface="Times New Roman"/>
              </a:rPr>
              <a:t>procedurami </a:t>
            </a:r>
            <a:r>
              <a:rPr lang="pl-PL" sz="1300" b="1">
                <a:latin typeface="Times New Roman"/>
                <a:ea typeface="Times New Roman"/>
                <a:cs typeface="Times New Roman"/>
                <a:sym typeface="Times New Roman"/>
              </a:rPr>
              <a:t>regulującymi godziny spotkań i posiedzeń różnych ciał</a:t>
            </a:r>
            <a:r>
              <a:rPr lang="pl-PL" sz="1300">
                <a:latin typeface="Times New Roman"/>
                <a:ea typeface="Times New Roman"/>
                <a:cs typeface="Times New Roman"/>
                <a:sym typeface="Times New Roman"/>
              </a:rPr>
              <a:t> na uniwersytecie - kultura pracy umożliwiającą łączenie życia rodzinnego i pracy </a:t>
            </a:r>
            <a:endParaRPr sz="13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914400" lvl="1" indent="-37465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Font typeface="Times New Roman"/>
              <a:buChar char="▪"/>
            </a:pPr>
            <a:r>
              <a:rPr lang="pl-PL" sz="1300">
                <a:latin typeface="Times New Roman"/>
                <a:ea typeface="Times New Roman"/>
                <a:cs typeface="Times New Roman"/>
                <a:sym typeface="Times New Roman"/>
              </a:rPr>
              <a:t>wytycznymi dotyczącymi </a:t>
            </a:r>
            <a:r>
              <a:rPr lang="pl-PL" sz="1300" b="1">
                <a:latin typeface="Times New Roman"/>
                <a:ea typeface="Times New Roman"/>
                <a:cs typeface="Times New Roman"/>
                <a:sym typeface="Times New Roman"/>
              </a:rPr>
              <a:t>organizowania badań terenowych, wyjazdów naukowych i studenckich</a:t>
            </a:r>
            <a:r>
              <a:rPr lang="pl-PL" sz="130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sz="13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914400" lvl="1" indent="-37465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Font typeface="Times New Roman"/>
              <a:buChar char="▪"/>
            </a:pPr>
            <a:r>
              <a:rPr lang="pl-PL" sz="1300" b="1">
                <a:latin typeface="Times New Roman"/>
                <a:ea typeface="Times New Roman"/>
                <a:cs typeface="Times New Roman"/>
                <a:sym typeface="Times New Roman"/>
              </a:rPr>
              <a:t>oficjalną komunikacją w 2 językach </a:t>
            </a:r>
            <a:r>
              <a:rPr lang="pl-PL" sz="1300">
                <a:latin typeface="Times New Roman"/>
                <a:ea typeface="Times New Roman"/>
                <a:cs typeface="Times New Roman"/>
                <a:sym typeface="Times New Roman"/>
              </a:rPr>
              <a:t>- polskim i angielskim - na każdym poziomie (centralnie i w jednostkach)</a:t>
            </a:r>
            <a:endParaRPr sz="13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391" name="Google Shape;391;g372d80ae461_0_1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034925" y="0"/>
            <a:ext cx="4109075" cy="19470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97" name="Google Shape;397;g372d80ae461_0_147"/>
          <p:cNvCxnSpPr/>
          <p:nvPr/>
        </p:nvCxnSpPr>
        <p:spPr>
          <a:xfrm>
            <a:off x="4200" y="1947020"/>
            <a:ext cx="9135600" cy="90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98" name="Google Shape;398;g372d80ae461_0_147"/>
          <p:cNvSpPr txBox="1">
            <a:spLocks noGrp="1"/>
          </p:cNvSpPr>
          <p:nvPr>
            <p:ph type="body" idx="1"/>
          </p:nvPr>
        </p:nvSpPr>
        <p:spPr>
          <a:xfrm>
            <a:off x="173700" y="2125125"/>
            <a:ext cx="8796600" cy="454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0000" lvl="0" indent="-20002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▪"/>
            </a:pPr>
            <a:r>
              <a:rPr lang="pl-PL" sz="1500" b="1">
                <a:latin typeface="Times New Roman"/>
                <a:ea typeface="Times New Roman"/>
                <a:cs typeface="Times New Roman"/>
                <a:sym typeface="Times New Roman"/>
              </a:rPr>
              <a:t>zwiększeniem zasobów</a:t>
            </a:r>
            <a:r>
              <a:rPr lang="pl-PL" sz="1500">
                <a:latin typeface="Times New Roman"/>
                <a:ea typeface="Times New Roman"/>
                <a:cs typeface="Times New Roman"/>
                <a:sym typeface="Times New Roman"/>
              </a:rPr>
              <a:t> (finansowych i ludzkich) </a:t>
            </a:r>
            <a:r>
              <a:rPr lang="pl-PL" sz="1500" b="1">
                <a:latin typeface="Times New Roman"/>
                <a:ea typeface="Times New Roman"/>
                <a:cs typeface="Times New Roman"/>
                <a:sym typeface="Times New Roman"/>
              </a:rPr>
              <a:t>zespołu równościowego</a:t>
            </a:r>
            <a:r>
              <a:rPr lang="pl-PL" sz="1500"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lang="pl-PL" sz="1500" b="1">
                <a:latin typeface="Times New Roman"/>
                <a:ea typeface="Times New Roman"/>
                <a:cs typeface="Times New Roman"/>
                <a:sym typeface="Times New Roman"/>
              </a:rPr>
              <a:t>Komisji </a:t>
            </a:r>
            <a:r>
              <a:rPr lang="pl-PL" sz="1500" b="1">
                <a:latin typeface="Times New Roman"/>
                <a:ea typeface="Times New Roman"/>
                <a:cs typeface="Times New Roman"/>
                <a:sym typeface="Times New Roman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124"/>
                  </a:ext>
                </a:extLst>
              </a:rPr>
              <a:t>Antydyskryminacyjnej</a:t>
            </a:r>
            <a:r>
              <a:rPr lang="pl-PL" sz="1500">
                <a:latin typeface="Times New Roman"/>
                <a:ea typeface="Times New Roman"/>
                <a:cs typeface="Times New Roman"/>
                <a:sym typeface="Times New Roman"/>
              </a:rPr>
              <a:t> i </a:t>
            </a:r>
            <a:r>
              <a:rPr lang="pl-PL" sz="1500" b="1">
                <a:latin typeface="Times New Roman"/>
                <a:ea typeface="Times New Roman"/>
                <a:cs typeface="Times New Roman"/>
                <a:sym typeface="Times New Roman"/>
              </a:rPr>
              <a:t>Komisji Antymobbingowej </a:t>
            </a:r>
            <a:endParaRPr sz="1500" b="1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0000" lvl="0" indent="-200025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500"/>
              <a:buChar char="▪"/>
            </a:pPr>
            <a:r>
              <a:rPr lang="pl-PL" sz="1500" b="1">
                <a:latin typeface="Times New Roman"/>
                <a:ea typeface="Times New Roman"/>
                <a:cs typeface="Times New Roman"/>
                <a:sym typeface="Times New Roman"/>
              </a:rPr>
              <a:t>uwrażliwienie władz uniwersytetu i władz jednostek</a:t>
            </a:r>
            <a:r>
              <a:rPr lang="pl-PL" sz="1500">
                <a:latin typeface="Times New Roman"/>
                <a:ea typeface="Times New Roman"/>
                <a:cs typeface="Times New Roman"/>
                <a:sym typeface="Times New Roman"/>
              </a:rPr>
              <a:t>  (większe przełożenie deklaracji na praktykę)</a:t>
            </a:r>
            <a:endParaRPr sz="15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0000" lvl="0" indent="-200025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500"/>
              <a:buChar char="▪"/>
            </a:pPr>
            <a:r>
              <a:rPr lang="pl-PL" sz="1500" b="1">
                <a:latin typeface="Times New Roman"/>
                <a:ea typeface="Times New Roman"/>
                <a:cs typeface="Times New Roman"/>
                <a:sym typeface="Times New Roman"/>
              </a:rPr>
              <a:t>rozwijanie wiedzy i kompetencji miękkich pełnomocniczek_ków równościowych</a:t>
            </a:r>
            <a:r>
              <a:rPr lang="pl-PL" sz="150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sz="15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0000" lvl="0" indent="-200025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500"/>
              <a:buChar char="▪"/>
            </a:pPr>
            <a:r>
              <a:rPr lang="pl-PL" sz="1500" b="1">
                <a:latin typeface="Times New Roman"/>
                <a:ea typeface="Times New Roman"/>
                <a:cs typeface="Times New Roman"/>
                <a:sym typeface="Times New Roman"/>
              </a:rPr>
              <a:t>możliwość sieciowania się </a:t>
            </a:r>
            <a:r>
              <a:rPr lang="pl-PL" sz="1500">
                <a:latin typeface="Times New Roman"/>
                <a:ea typeface="Times New Roman"/>
                <a:cs typeface="Times New Roman"/>
                <a:sym typeface="Times New Roman"/>
              </a:rPr>
              <a:t>pełnomocników_czek, wymiany doświadczeń  i odbywania superwizji</a:t>
            </a:r>
            <a:endParaRPr sz="15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0000" lvl="0" indent="-200025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500"/>
              <a:buChar char="▪"/>
            </a:pPr>
            <a:r>
              <a:rPr lang="pl-PL" sz="1500" b="1">
                <a:latin typeface="Times New Roman"/>
                <a:ea typeface="Times New Roman"/>
                <a:cs typeface="Times New Roman"/>
                <a:sym typeface="Times New Roman"/>
              </a:rPr>
              <a:t>akcja informacyjnej na poziomie jednostek</a:t>
            </a:r>
            <a:r>
              <a:rPr lang="pl-PL" sz="1500">
                <a:latin typeface="Times New Roman"/>
                <a:ea typeface="Times New Roman"/>
                <a:cs typeface="Times New Roman"/>
                <a:sym typeface="Times New Roman"/>
              </a:rPr>
              <a:t>, zwiększająca świadomość </a:t>
            </a:r>
            <a:r>
              <a:rPr lang="pl-PL" sz="1500" b="1">
                <a:latin typeface="Times New Roman"/>
                <a:ea typeface="Times New Roman"/>
                <a:cs typeface="Times New Roman"/>
                <a:sym typeface="Times New Roman"/>
              </a:rPr>
              <a:t>powołania pełnomocnika_czk</a:t>
            </a:r>
            <a:r>
              <a:rPr lang="pl-PL" sz="1500">
                <a:latin typeface="Times New Roman"/>
                <a:ea typeface="Times New Roman"/>
                <a:cs typeface="Times New Roman"/>
                <a:sym typeface="Times New Roman"/>
              </a:rPr>
              <a:t>i oraz </a:t>
            </a:r>
            <a:r>
              <a:rPr lang="pl-PL" sz="1500" b="1">
                <a:latin typeface="Times New Roman"/>
                <a:ea typeface="Times New Roman"/>
                <a:cs typeface="Times New Roman"/>
                <a:sym typeface="Times New Roman"/>
              </a:rPr>
              <a:t>ich kompetencji </a:t>
            </a:r>
            <a:endParaRPr sz="1500" b="1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0000" lvl="0" indent="-200025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500"/>
              <a:buChar char="▪"/>
            </a:pPr>
            <a:r>
              <a:rPr lang="pl-PL" sz="1500" b="1">
                <a:latin typeface="Times New Roman"/>
                <a:ea typeface="Times New Roman"/>
                <a:cs typeface="Times New Roman"/>
                <a:sym typeface="Times New Roman"/>
              </a:rPr>
              <a:t>przeprowadzanie w jednostkach  na początku każdego roku akademickiego  obowiązkowego spotkania</a:t>
            </a:r>
            <a:r>
              <a:rPr lang="pl-PL" sz="1500">
                <a:latin typeface="Times New Roman"/>
                <a:ea typeface="Times New Roman"/>
                <a:cs typeface="Times New Roman"/>
                <a:sym typeface="Times New Roman"/>
              </a:rPr>
              <a:t> z osobami pracującymi i z osobami studiującymi w celu przypomnienia </a:t>
            </a:r>
            <a:r>
              <a:rPr lang="pl-PL" sz="1500" b="1">
                <a:latin typeface="Times New Roman"/>
                <a:ea typeface="Times New Roman"/>
                <a:cs typeface="Times New Roman"/>
                <a:sym typeface="Times New Roman"/>
              </a:rPr>
              <a:t>informacji związanych z przeciwdziałaniem dyskryminacji i działaniami równościowymi</a:t>
            </a:r>
            <a:endParaRPr sz="1500" b="1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2385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500"/>
              <a:buChar char="▪"/>
            </a:pPr>
            <a:r>
              <a:rPr lang="pl-PL" sz="1500" b="1">
                <a:latin typeface="Times New Roman"/>
                <a:ea typeface="Times New Roman"/>
                <a:cs typeface="Times New Roman"/>
                <a:sym typeface="Times New Roman"/>
              </a:rPr>
              <a:t>cykliczne </a:t>
            </a:r>
            <a:r>
              <a:rPr lang="pl-PL" sz="1500">
                <a:latin typeface="Times New Roman"/>
                <a:ea typeface="Times New Roman"/>
                <a:cs typeface="Times New Roman"/>
                <a:sym typeface="Times New Roman"/>
              </a:rPr>
              <a:t>(nie tylko akcyjne)</a:t>
            </a:r>
            <a:r>
              <a:rPr lang="pl-PL" sz="1500" b="1">
                <a:latin typeface="Times New Roman"/>
                <a:ea typeface="Times New Roman"/>
                <a:cs typeface="Times New Roman"/>
                <a:sym typeface="Times New Roman"/>
              </a:rPr>
              <a:t> wydarzenia promujące równość i włączanie</a:t>
            </a:r>
            <a:endParaRPr sz="15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23850" algn="l" rtl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SzPts val="1500"/>
              <a:buChar char="▪"/>
            </a:pPr>
            <a:r>
              <a:rPr lang="pl-PL" sz="1500">
                <a:latin typeface="Times New Roman"/>
                <a:ea typeface="Times New Roman"/>
                <a:cs typeface="Times New Roman"/>
                <a:sym typeface="Times New Roman"/>
              </a:rPr>
              <a:t>zbudowaniem w społeczności UW </a:t>
            </a:r>
            <a:r>
              <a:rPr lang="pl-PL" sz="1500" b="1">
                <a:latin typeface="Times New Roman"/>
                <a:ea typeface="Times New Roman"/>
                <a:cs typeface="Times New Roman"/>
                <a:sym typeface="Times New Roman"/>
              </a:rPr>
              <a:t>świadomości i dogłębnego zrozumienia celów działań równościowych</a:t>
            </a:r>
            <a:r>
              <a:rPr lang="pl-PL" sz="1500">
                <a:latin typeface="Times New Roman"/>
                <a:ea typeface="Times New Roman"/>
                <a:cs typeface="Times New Roman"/>
                <a:sym typeface="Times New Roman"/>
              </a:rPr>
              <a:t> i antydyskryminacyjnych poprzez różnego rodzaju działania edukacyjne i informacyjne </a:t>
            </a:r>
            <a:endParaRPr sz="1500" b="1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399" name="Google Shape;399;g372d80ae461_0_147"/>
          <p:cNvPicPr preferRelativeResize="0"/>
          <p:nvPr/>
        </p:nvPicPr>
        <p:blipFill rotWithShape="1">
          <a:blip r:embed="rId3">
            <a:alphaModFix/>
          </a:blip>
          <a:srcRect l="-290" t="14575" r="290" b="5468"/>
          <a:stretch/>
        </p:blipFill>
        <p:spPr>
          <a:xfrm>
            <a:off x="5009525" y="0"/>
            <a:ext cx="4134474" cy="1956024"/>
          </a:xfrm>
          <a:prstGeom prst="rect">
            <a:avLst/>
          </a:prstGeom>
          <a:noFill/>
          <a:ln>
            <a:noFill/>
          </a:ln>
        </p:spPr>
      </p:pic>
      <p:sp>
        <p:nvSpPr>
          <p:cNvPr id="400" name="Google Shape;400;g372d80ae461_0_147"/>
          <p:cNvSpPr txBox="1">
            <a:spLocks noGrp="1"/>
          </p:cNvSpPr>
          <p:nvPr>
            <p:ph type="title"/>
          </p:nvPr>
        </p:nvSpPr>
        <p:spPr>
          <a:xfrm>
            <a:off x="468425" y="121225"/>
            <a:ext cx="4486800" cy="183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-PL" sz="2000" b="1">
                <a:latin typeface="Times New Roman"/>
                <a:ea typeface="Times New Roman"/>
                <a:cs typeface="Times New Roman"/>
                <a:sym typeface="Times New Roman"/>
              </a:rPr>
              <a:t>POSTULATY ZWIĄZANE Z WPROWADZENIEM NOWYCH ROZWIĄZAŃ </a:t>
            </a:r>
            <a:endParaRPr sz="2000" b="1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0"/>
          <p:cNvSpPr txBox="1">
            <a:spLocks noGrp="1"/>
          </p:cNvSpPr>
          <p:nvPr>
            <p:ph type="body" idx="1"/>
          </p:nvPr>
        </p:nvSpPr>
        <p:spPr>
          <a:xfrm>
            <a:off x="90000" y="2023324"/>
            <a:ext cx="8964000" cy="46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-2095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Times New Roman"/>
              <a:buChar char="▪"/>
            </a:pPr>
            <a:r>
              <a:rPr lang="pl-PL" sz="1700">
                <a:latin typeface="Times New Roman"/>
                <a:ea typeface="Times New Roman"/>
                <a:cs typeface="Times New Roman"/>
                <a:sym typeface="Times New Roman"/>
              </a:rPr>
              <a:t>wywiady grupowe (fokusy) z następującymi grupami:</a:t>
            </a:r>
            <a:endParaRPr sz="17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685800" lvl="1" indent="-2413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2200"/>
              <a:buFont typeface="Times New Roman"/>
              <a:buChar char="▪"/>
            </a:pPr>
            <a:r>
              <a:rPr lang="pl-PL" sz="1500">
                <a:latin typeface="Times New Roman"/>
                <a:ea typeface="Times New Roman"/>
                <a:cs typeface="Times New Roman"/>
                <a:sym typeface="Times New Roman"/>
              </a:rPr>
              <a:t>osoby </a:t>
            </a:r>
            <a:r>
              <a:rPr lang="pl-PL" sz="1500" b="1">
                <a:latin typeface="Times New Roman"/>
                <a:ea typeface="Times New Roman"/>
                <a:cs typeface="Times New Roman"/>
                <a:sym typeface="Times New Roman"/>
              </a:rPr>
              <a:t>studiujące</a:t>
            </a:r>
            <a:r>
              <a:rPr lang="pl-PL" sz="150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sz="15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685800" lvl="1" indent="-2413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Font typeface="Times New Roman"/>
              <a:buChar char="▪"/>
            </a:pPr>
            <a:r>
              <a:rPr lang="pl-PL" sz="1500">
                <a:latin typeface="Times New Roman"/>
                <a:ea typeface="Times New Roman"/>
                <a:cs typeface="Times New Roman"/>
                <a:sym typeface="Times New Roman"/>
              </a:rPr>
              <a:t>osoby </a:t>
            </a:r>
            <a:r>
              <a:rPr lang="pl-PL" sz="1500" b="1">
                <a:latin typeface="Times New Roman"/>
                <a:ea typeface="Times New Roman"/>
                <a:cs typeface="Times New Roman"/>
                <a:sym typeface="Times New Roman"/>
              </a:rPr>
              <a:t>doktoryzujące się </a:t>
            </a:r>
            <a:endParaRPr sz="1500" b="1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685800" lvl="1" indent="-2413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Font typeface="Times New Roman"/>
              <a:buChar char="▪"/>
            </a:pPr>
            <a:r>
              <a:rPr lang="pl-PL" sz="1500">
                <a:latin typeface="Times New Roman"/>
                <a:ea typeface="Times New Roman"/>
                <a:cs typeface="Times New Roman"/>
                <a:sym typeface="Times New Roman"/>
              </a:rPr>
              <a:t>osoby pracujące naukowo lub/i dydaktycznie - </a:t>
            </a:r>
            <a:r>
              <a:rPr lang="pl-PL" sz="1500" b="1">
                <a:latin typeface="Times New Roman"/>
                <a:ea typeface="Times New Roman"/>
                <a:cs typeface="Times New Roman"/>
                <a:sym typeface="Times New Roman"/>
              </a:rPr>
              <a:t>ze stopniem doktora</a:t>
            </a:r>
            <a:r>
              <a:rPr lang="pl-PL" sz="1500">
                <a:latin typeface="Times New Roman"/>
                <a:ea typeface="Times New Roman"/>
                <a:cs typeface="Times New Roman"/>
                <a:sym typeface="Times New Roman"/>
              </a:rPr>
              <a:t> (tzw. pracownicy niesamodzielni)</a:t>
            </a:r>
            <a:endParaRPr sz="15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685800" lvl="1" indent="-2413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Font typeface="Times New Roman"/>
              <a:buChar char="▪"/>
            </a:pPr>
            <a:r>
              <a:rPr lang="pl-PL" sz="1500">
                <a:latin typeface="Times New Roman"/>
                <a:ea typeface="Times New Roman"/>
                <a:cs typeface="Times New Roman"/>
                <a:sym typeface="Times New Roman"/>
              </a:rPr>
              <a:t>osoby pracujące naukowo lub/i dydaktycznie - </a:t>
            </a:r>
            <a:r>
              <a:rPr lang="pl-PL" sz="1500" b="1">
                <a:latin typeface="Times New Roman"/>
                <a:ea typeface="Times New Roman"/>
                <a:cs typeface="Times New Roman"/>
                <a:sym typeface="Times New Roman"/>
              </a:rPr>
              <a:t>ze stopniem doktora habilitowanego/ profesora</a:t>
            </a:r>
            <a:r>
              <a:rPr lang="pl-PL" sz="1500">
                <a:latin typeface="Times New Roman"/>
                <a:ea typeface="Times New Roman"/>
                <a:cs typeface="Times New Roman"/>
                <a:sym typeface="Times New Roman"/>
              </a:rPr>
              <a:t> (tzw. pracownicy samodzielni) </a:t>
            </a:r>
            <a:endParaRPr sz="15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685800" lvl="1" indent="-2413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Font typeface="Times New Roman"/>
              <a:buChar char="▪"/>
            </a:pPr>
            <a:r>
              <a:rPr lang="pl-PL" sz="1500">
                <a:latin typeface="Times New Roman"/>
                <a:ea typeface="Times New Roman"/>
                <a:cs typeface="Times New Roman"/>
                <a:sym typeface="Times New Roman"/>
              </a:rPr>
              <a:t>osoby pracujące </a:t>
            </a:r>
            <a:r>
              <a:rPr lang="pl-PL" sz="1500" b="1">
                <a:latin typeface="Times New Roman"/>
                <a:ea typeface="Times New Roman"/>
                <a:cs typeface="Times New Roman"/>
                <a:sym typeface="Times New Roman"/>
              </a:rPr>
              <a:t>w administracji</a:t>
            </a:r>
            <a:r>
              <a:rPr lang="pl-PL" sz="1500">
                <a:latin typeface="Times New Roman"/>
                <a:ea typeface="Times New Roman"/>
                <a:cs typeface="Times New Roman"/>
                <a:sym typeface="Times New Roman"/>
              </a:rPr>
              <a:t> lub na innym </a:t>
            </a:r>
            <a:r>
              <a:rPr lang="pl-PL" sz="1500" b="1">
                <a:latin typeface="Times New Roman"/>
                <a:ea typeface="Times New Roman"/>
                <a:cs typeface="Times New Roman"/>
                <a:sym typeface="Times New Roman"/>
              </a:rPr>
              <a:t>stanowisku nieakademickim</a:t>
            </a:r>
            <a:r>
              <a:rPr lang="pl-PL" sz="1500">
                <a:latin typeface="Times New Roman"/>
                <a:ea typeface="Times New Roman"/>
                <a:cs typeface="Times New Roman"/>
                <a:sym typeface="Times New Roman"/>
              </a:rPr>
              <a:t> na poziomie </a:t>
            </a:r>
            <a:r>
              <a:rPr lang="pl-PL" sz="1500" b="1">
                <a:latin typeface="Times New Roman"/>
                <a:ea typeface="Times New Roman"/>
                <a:cs typeface="Times New Roman"/>
                <a:sym typeface="Times New Roman"/>
              </a:rPr>
              <a:t>wydziałów     i </a:t>
            </a:r>
            <a:r>
              <a:rPr lang="pl-PL" sz="150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pl-PL" sz="1500" b="1">
                <a:latin typeface="Times New Roman"/>
                <a:ea typeface="Times New Roman"/>
                <a:cs typeface="Times New Roman"/>
                <a:sym typeface="Times New Roman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5"/>
                  </a:ext>
                </a:extLst>
              </a:rPr>
              <a:t>jednostek</a:t>
            </a:r>
            <a:endParaRPr sz="1500" b="1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685800" lvl="1" indent="-2413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Font typeface="Times New Roman"/>
              <a:buChar char="▪"/>
            </a:pPr>
            <a:r>
              <a:rPr lang="pl-PL" sz="1500">
                <a:latin typeface="Times New Roman"/>
                <a:ea typeface="Times New Roman"/>
                <a:cs typeface="Times New Roman"/>
                <a:sym typeface="Times New Roman"/>
              </a:rPr>
              <a:t>osoby pracujące </a:t>
            </a:r>
            <a:r>
              <a:rPr lang="pl-PL" sz="1500" b="1">
                <a:latin typeface="Times New Roman"/>
                <a:ea typeface="Times New Roman"/>
                <a:cs typeface="Times New Roman"/>
                <a:sym typeface="Times New Roman"/>
              </a:rPr>
              <a:t>w administracji</a:t>
            </a:r>
            <a:r>
              <a:rPr lang="pl-PL" sz="1500">
                <a:latin typeface="Times New Roman"/>
                <a:ea typeface="Times New Roman"/>
                <a:cs typeface="Times New Roman"/>
                <a:sym typeface="Times New Roman"/>
              </a:rPr>
              <a:t> lub na innym </a:t>
            </a:r>
            <a:r>
              <a:rPr lang="pl-PL" sz="1500" b="1">
                <a:latin typeface="Times New Roman"/>
                <a:ea typeface="Times New Roman"/>
                <a:cs typeface="Times New Roman"/>
                <a:sym typeface="Times New Roman"/>
              </a:rPr>
              <a:t>stanowisku nieakademickim</a:t>
            </a:r>
            <a:r>
              <a:rPr lang="pl-PL" sz="1500">
                <a:latin typeface="Times New Roman"/>
                <a:ea typeface="Times New Roman"/>
                <a:cs typeface="Times New Roman"/>
                <a:sym typeface="Times New Roman"/>
              </a:rPr>
              <a:t> na poziomie </a:t>
            </a:r>
            <a:r>
              <a:rPr lang="pl-PL" sz="1500" b="1">
                <a:latin typeface="Times New Roman"/>
                <a:ea typeface="Times New Roman"/>
                <a:cs typeface="Times New Roman"/>
                <a:sym typeface="Times New Roman"/>
              </a:rPr>
              <a:t>centralnym</a:t>
            </a:r>
            <a:r>
              <a:rPr lang="pl-PL" sz="150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sz="15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685800" lvl="1" indent="-2413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Font typeface="Times New Roman"/>
              <a:buChar char="▪"/>
            </a:pPr>
            <a:r>
              <a:rPr lang="pl-PL" sz="1500">
                <a:latin typeface="Times New Roman"/>
                <a:ea typeface="Times New Roman"/>
                <a:cs typeface="Times New Roman"/>
                <a:sym typeface="Times New Roman"/>
              </a:rPr>
              <a:t>członkowie i członkinie</a:t>
            </a:r>
            <a:r>
              <a:rPr lang="pl-PL" sz="1500" b="1">
                <a:latin typeface="Times New Roman"/>
                <a:ea typeface="Times New Roman"/>
                <a:cs typeface="Times New Roman"/>
                <a:sym typeface="Times New Roman"/>
              </a:rPr>
              <a:t> kolegiów dziekańskich</a:t>
            </a:r>
            <a:r>
              <a:rPr lang="pl-PL" sz="150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sz="15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cxnSp>
        <p:nvCxnSpPr>
          <p:cNvPr id="113" name="Google Shape;113;p20"/>
          <p:cNvCxnSpPr/>
          <p:nvPr/>
        </p:nvCxnSpPr>
        <p:spPr>
          <a:xfrm>
            <a:off x="0" y="2023315"/>
            <a:ext cx="91440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14" name="Google Shape;114;p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047850" y="0"/>
            <a:ext cx="4096150" cy="2023324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Google Shape;115;p20"/>
          <p:cNvSpPr txBox="1">
            <a:spLocks noGrp="1"/>
          </p:cNvSpPr>
          <p:nvPr>
            <p:ph type="title"/>
          </p:nvPr>
        </p:nvSpPr>
        <p:spPr>
          <a:xfrm>
            <a:off x="303001" y="494050"/>
            <a:ext cx="42690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Roboto Light"/>
              <a:buNone/>
            </a:pPr>
            <a:r>
              <a:rPr lang="pl-PL" sz="2000" b="1">
                <a:latin typeface="Times New Roman"/>
                <a:ea typeface="Times New Roman"/>
                <a:cs typeface="Times New Roman"/>
                <a:sym typeface="Times New Roman"/>
              </a:rPr>
              <a:t>METODOLOGIA </a:t>
            </a:r>
            <a:endParaRPr sz="2000" b="1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Roboto Light"/>
              <a:buNone/>
            </a:pPr>
            <a:r>
              <a:rPr lang="pl-PL" sz="2000" b="1">
                <a:latin typeface="Times New Roman"/>
                <a:ea typeface="Times New Roman"/>
                <a:cs typeface="Times New Roman"/>
                <a:sym typeface="Times New Roman"/>
              </a:rPr>
              <a:t>BADANIA JAKOŚCIOWEGO</a:t>
            </a:r>
            <a:endParaRPr sz="2000" b="1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06" name="Google Shape;406;g372d80ae461_0_139"/>
          <p:cNvCxnSpPr/>
          <p:nvPr/>
        </p:nvCxnSpPr>
        <p:spPr>
          <a:xfrm>
            <a:off x="4200" y="1947020"/>
            <a:ext cx="9135600" cy="90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407" name="Google Shape;407;g372d80ae461_0_139"/>
          <p:cNvSpPr txBox="1">
            <a:spLocks noGrp="1"/>
          </p:cNvSpPr>
          <p:nvPr>
            <p:ph type="body" idx="1"/>
          </p:nvPr>
        </p:nvSpPr>
        <p:spPr>
          <a:xfrm>
            <a:off x="173700" y="2125125"/>
            <a:ext cx="8796600" cy="454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0000" lvl="0" indent="-23812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Char char="▪"/>
            </a:pPr>
            <a:r>
              <a:rPr lang="pl-PL" sz="1500" b="1">
                <a:latin typeface="Times New Roman"/>
                <a:ea typeface="Times New Roman"/>
                <a:cs typeface="Times New Roman"/>
                <a:sym typeface="Times New Roman"/>
              </a:rPr>
              <a:t>budowaniem kultury pracy wspierającej różnorodność</a:t>
            </a:r>
            <a:r>
              <a:rPr lang="pl-PL" sz="1500">
                <a:latin typeface="Times New Roman"/>
                <a:ea typeface="Times New Roman"/>
                <a:cs typeface="Times New Roman"/>
                <a:sym typeface="Times New Roman"/>
              </a:rPr>
              <a:t> potrzeb członków i członkiń społeczności uczelnianej, szczególnie w zakresie rozwiązań systemowych (m.in. tworzenie środowiska pracy, które uwzględnia różne sytuacje życiowe i opiekuńcze)</a:t>
            </a:r>
            <a:endParaRPr sz="15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0000" lvl="0" indent="-238125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100"/>
              <a:buChar char="▪"/>
            </a:pPr>
            <a:r>
              <a:rPr lang="pl-PL" sz="1500">
                <a:latin typeface="Times New Roman"/>
                <a:ea typeface="Times New Roman"/>
                <a:cs typeface="Times New Roman"/>
                <a:sym typeface="Times New Roman"/>
              </a:rPr>
              <a:t>stworzeniem </a:t>
            </a:r>
            <a:r>
              <a:rPr lang="pl-PL" sz="1500" b="1">
                <a:latin typeface="Times New Roman"/>
                <a:ea typeface="Times New Roman"/>
                <a:cs typeface="Times New Roman"/>
                <a:sym typeface="Times New Roman"/>
              </a:rPr>
              <a:t>nakładki na USOS </a:t>
            </a:r>
            <a:r>
              <a:rPr lang="pl-PL" sz="1500">
                <a:latin typeface="Times New Roman"/>
                <a:ea typeface="Times New Roman"/>
                <a:cs typeface="Times New Roman"/>
                <a:sym typeface="Times New Roman"/>
              </a:rPr>
              <a:t>dla osób transseksualnych i niebinarnych </a:t>
            </a:r>
            <a:endParaRPr sz="15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0000" lvl="0" indent="-238125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100"/>
              <a:buChar char="▪"/>
            </a:pPr>
            <a:r>
              <a:rPr lang="pl-PL" sz="1500">
                <a:latin typeface="Times New Roman"/>
                <a:ea typeface="Times New Roman"/>
                <a:cs typeface="Times New Roman"/>
                <a:sym typeface="Times New Roman"/>
              </a:rPr>
              <a:t>umożliwieniem </a:t>
            </a:r>
            <a:r>
              <a:rPr lang="pl-PL" sz="1500" b="1">
                <a:latin typeface="Times New Roman"/>
                <a:ea typeface="Times New Roman"/>
                <a:cs typeface="Times New Roman"/>
                <a:sym typeface="Times New Roman"/>
              </a:rPr>
              <a:t>zmiany oficjalnego maila uniwersyteckiego osobom</a:t>
            </a:r>
            <a:r>
              <a:rPr lang="pl-PL" sz="1500">
                <a:latin typeface="Times New Roman"/>
                <a:ea typeface="Times New Roman"/>
                <a:cs typeface="Times New Roman"/>
                <a:sym typeface="Times New Roman"/>
              </a:rPr>
              <a:t> transpłciowym i niebinarnym</a:t>
            </a:r>
            <a:endParaRPr sz="15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0000" lvl="0" indent="-238125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100"/>
              <a:buChar char="▪"/>
            </a:pPr>
            <a:r>
              <a:rPr lang="pl-PL" sz="1500">
                <a:latin typeface="Times New Roman"/>
                <a:ea typeface="Times New Roman"/>
                <a:cs typeface="Times New Roman"/>
                <a:sym typeface="Times New Roman"/>
              </a:rPr>
              <a:t>stworzeniem </a:t>
            </a:r>
            <a:r>
              <a:rPr lang="pl-PL" sz="1500" b="1">
                <a:latin typeface="Times New Roman"/>
                <a:ea typeface="Times New Roman"/>
                <a:cs typeface="Times New Roman"/>
                <a:sym typeface="Times New Roman"/>
              </a:rPr>
              <a:t>przestrzeni do wyciszenia/ stref</a:t>
            </a:r>
            <a:r>
              <a:rPr lang="pl-PL" sz="1500">
                <a:latin typeface="Times New Roman"/>
                <a:ea typeface="Times New Roman"/>
                <a:cs typeface="Times New Roman"/>
                <a:sym typeface="Times New Roman"/>
              </a:rPr>
              <a:t> ciszy dla osób neuroróżnorodnych lub z problemami psychicznymi </a:t>
            </a:r>
            <a:endParaRPr sz="15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0000" lvl="0" indent="-238125" algn="l" rtl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SzPts val="2100"/>
              <a:buChar char="▪"/>
            </a:pPr>
            <a:r>
              <a:rPr lang="pl-PL" sz="1500">
                <a:latin typeface="Times New Roman"/>
                <a:ea typeface="Times New Roman"/>
                <a:cs typeface="Times New Roman"/>
                <a:sym typeface="Times New Roman"/>
              </a:rPr>
              <a:t>wprowadzeniem uniwersyteckiej usługi - </a:t>
            </a:r>
            <a:r>
              <a:rPr lang="pl-PL" sz="1500" b="1">
                <a:latin typeface="Times New Roman"/>
                <a:ea typeface="Times New Roman"/>
                <a:cs typeface="Times New Roman"/>
                <a:sym typeface="Times New Roman"/>
              </a:rPr>
              <a:t>opieki nad dziećmi na godziny dla osób pracujących  na UW</a:t>
            </a:r>
            <a:endParaRPr sz="15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408" name="Google Shape;408;g372d80ae461_0_139"/>
          <p:cNvPicPr preferRelativeResize="0"/>
          <p:nvPr/>
        </p:nvPicPr>
        <p:blipFill rotWithShape="1">
          <a:blip r:embed="rId3">
            <a:alphaModFix/>
          </a:blip>
          <a:srcRect t="34167" r="9779" b="1511"/>
          <a:stretch/>
        </p:blipFill>
        <p:spPr>
          <a:xfrm>
            <a:off x="5060325" y="-13850"/>
            <a:ext cx="4083673" cy="1960875"/>
          </a:xfrm>
          <a:prstGeom prst="rect">
            <a:avLst/>
          </a:prstGeom>
          <a:noFill/>
          <a:ln>
            <a:noFill/>
          </a:ln>
        </p:spPr>
      </p:pic>
      <p:sp>
        <p:nvSpPr>
          <p:cNvPr id="409" name="Google Shape;409;g372d80ae461_0_139"/>
          <p:cNvSpPr txBox="1">
            <a:spLocks noGrp="1"/>
          </p:cNvSpPr>
          <p:nvPr>
            <p:ph type="title"/>
          </p:nvPr>
        </p:nvSpPr>
        <p:spPr>
          <a:xfrm>
            <a:off x="468425" y="121225"/>
            <a:ext cx="4486800" cy="183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-PL" sz="2000" b="1">
                <a:latin typeface="Times New Roman"/>
                <a:ea typeface="Times New Roman"/>
                <a:cs typeface="Times New Roman"/>
                <a:sym typeface="Times New Roman"/>
              </a:rPr>
              <a:t>POSTULATY ZWIĄZANE Z WPROWADZENIEM NOWYCH ROZWIĄZAŃ </a:t>
            </a:r>
            <a:endParaRPr sz="2000" b="1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5" name="Google Shape;415;g372d80ae461_0_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5851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16" name="Google Shape;416;g372d80ae461_0_0"/>
          <p:cNvSpPr/>
          <p:nvPr/>
        </p:nvSpPr>
        <p:spPr>
          <a:xfrm rot="-5400000">
            <a:off x="3429395" y="1128781"/>
            <a:ext cx="2292000" cy="9178500"/>
          </a:xfrm>
          <a:prstGeom prst="rect">
            <a:avLst/>
          </a:prstGeom>
          <a:solidFill>
            <a:srgbClr val="00223E">
              <a:alpha val="7804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rPr lang="pl-PL" sz="1350" b="0" i="0" u="none" strike="noStrike" cap="none">
                <a:solidFill>
                  <a:schemeClr val="lt1"/>
                </a:solidFill>
                <a:latin typeface="Roboto Light"/>
                <a:ea typeface="Roboto Light"/>
                <a:cs typeface="Roboto Light"/>
                <a:sym typeface="Roboto Light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7" name="Google Shape;417;g372d80ae461_0_0"/>
          <p:cNvSpPr txBox="1"/>
          <p:nvPr/>
        </p:nvSpPr>
        <p:spPr>
          <a:xfrm>
            <a:off x="159326" y="4722291"/>
            <a:ext cx="8811600" cy="188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-PL" sz="4600" b="1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WNIOSKI KOŃCOWE </a:t>
            </a:r>
            <a:endParaRPr sz="3800">
              <a:solidFill>
                <a:schemeClr val="lt1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418" name="Google Shape;418;g372d80ae461_0_0"/>
          <p:cNvSpPr/>
          <p:nvPr/>
        </p:nvSpPr>
        <p:spPr>
          <a:xfrm rot="-5400000">
            <a:off x="8317876" y="6020281"/>
            <a:ext cx="798000" cy="889500"/>
          </a:xfrm>
          <a:prstGeom prst="rtTriangle">
            <a:avLst/>
          </a:prstGeom>
          <a:solidFill>
            <a:srgbClr val="00B0F0"/>
          </a:solidFill>
          <a:ln>
            <a:noFill/>
          </a:ln>
          <a:effectLst>
            <a:outerShdw blurRad="50800" dist="38100" dir="8100000" algn="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endParaRPr sz="1350" b="0" i="0" u="none" strike="noStrike" cap="none">
              <a:solidFill>
                <a:schemeClr val="lt1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g372d80ae461_0_90"/>
          <p:cNvSpPr txBox="1">
            <a:spLocks noGrp="1"/>
          </p:cNvSpPr>
          <p:nvPr>
            <p:ph type="title"/>
          </p:nvPr>
        </p:nvSpPr>
        <p:spPr>
          <a:xfrm>
            <a:off x="303001" y="348813"/>
            <a:ext cx="42690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-PL" sz="2000" b="1">
                <a:latin typeface="Times New Roman"/>
                <a:ea typeface="Times New Roman"/>
                <a:cs typeface="Times New Roman"/>
                <a:sym typeface="Times New Roman"/>
              </a:rPr>
              <a:t>INTERSEKCJONALNE DOŚWIADCZENIA DYSKRYMINACJI </a:t>
            </a:r>
            <a:endParaRPr sz="2000" b="1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25" name="Google Shape;425;g372d80ae461_0_90"/>
          <p:cNvSpPr txBox="1">
            <a:spLocks noGrp="1"/>
          </p:cNvSpPr>
          <p:nvPr>
            <p:ph type="body" idx="1"/>
          </p:nvPr>
        </p:nvSpPr>
        <p:spPr>
          <a:xfrm>
            <a:off x="71875" y="2132425"/>
            <a:ext cx="8892000" cy="444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-203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Times New Roman"/>
              <a:buChar char="▪"/>
            </a:pPr>
            <a:r>
              <a:rPr lang="pl-PL" sz="1600" b="1">
                <a:latin typeface="Times New Roman"/>
                <a:ea typeface="Times New Roman"/>
                <a:cs typeface="Times New Roman"/>
                <a:sym typeface="Times New Roman"/>
              </a:rPr>
              <a:t>złożony, intersekcjonalny</a:t>
            </a:r>
            <a:r>
              <a:rPr lang="pl-PL" sz="1600">
                <a:latin typeface="Times New Roman"/>
                <a:ea typeface="Times New Roman"/>
                <a:cs typeface="Times New Roman"/>
                <a:sym typeface="Times New Roman"/>
              </a:rPr>
              <a:t> charakter </a:t>
            </a:r>
            <a:r>
              <a:rPr lang="pl-PL" sz="1600" b="1">
                <a:latin typeface="Times New Roman"/>
                <a:ea typeface="Times New Roman"/>
                <a:cs typeface="Times New Roman"/>
                <a:sym typeface="Times New Roman"/>
              </a:rPr>
              <a:t>dyskryminacji</a:t>
            </a:r>
            <a:r>
              <a:rPr lang="pl-PL" sz="160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sz="16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228600" lvl="0" indent="-2032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Font typeface="Times New Roman"/>
              <a:buChar char="▪"/>
            </a:pPr>
            <a:r>
              <a:rPr lang="pl-PL" sz="1600" b="1">
                <a:latin typeface="Times New Roman"/>
                <a:ea typeface="Times New Roman"/>
                <a:cs typeface="Times New Roman"/>
                <a:sym typeface="Times New Roman"/>
              </a:rPr>
              <a:t>cechy sprzyjające</a:t>
            </a:r>
            <a:r>
              <a:rPr lang="pl-PL" sz="1600">
                <a:latin typeface="Times New Roman"/>
                <a:ea typeface="Times New Roman"/>
                <a:cs typeface="Times New Roman"/>
                <a:sym typeface="Times New Roman"/>
              </a:rPr>
              <a:t> doświadczeniu dyskryminacji: </a:t>
            </a:r>
            <a:endParaRPr sz="16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914400" lvl="1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Times New Roman"/>
              <a:buChar char="▪"/>
            </a:pPr>
            <a:r>
              <a:rPr lang="pl-PL" sz="1400" b="1">
                <a:latin typeface="Times New Roman"/>
                <a:ea typeface="Times New Roman"/>
                <a:cs typeface="Times New Roman"/>
                <a:sym typeface="Times New Roman"/>
              </a:rPr>
              <a:t>niska pozycja w hierarchii</a:t>
            </a:r>
            <a:r>
              <a:rPr lang="pl-PL" sz="1400">
                <a:latin typeface="Times New Roman"/>
                <a:ea typeface="Times New Roman"/>
                <a:cs typeface="Times New Roman"/>
                <a:sym typeface="Times New Roman"/>
              </a:rPr>
              <a:t> akademickiej</a:t>
            </a:r>
            <a:endParaRPr sz="14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914400" lvl="1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Times New Roman"/>
              <a:buChar char="▪"/>
            </a:pPr>
            <a:r>
              <a:rPr lang="pl-PL" sz="1400" b="1">
                <a:latin typeface="Times New Roman"/>
                <a:ea typeface="Times New Roman"/>
                <a:cs typeface="Times New Roman"/>
                <a:sym typeface="Times New Roman"/>
              </a:rPr>
              <a:t>nie bycie</a:t>
            </a:r>
            <a:r>
              <a:rPr lang="pl-PL" sz="1400">
                <a:latin typeface="Times New Roman"/>
                <a:ea typeface="Times New Roman"/>
                <a:cs typeface="Times New Roman"/>
                <a:sym typeface="Times New Roman"/>
              </a:rPr>
              <a:t> heteroseksualnym </a:t>
            </a:r>
            <a:r>
              <a:rPr lang="pl-PL" sz="1400" b="1">
                <a:latin typeface="Times New Roman"/>
                <a:ea typeface="Times New Roman"/>
                <a:cs typeface="Times New Roman"/>
                <a:sym typeface="Times New Roman"/>
              </a:rPr>
              <a:t>(cis)mężczyzną</a:t>
            </a:r>
            <a:endParaRPr sz="14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914400" lvl="1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Times New Roman"/>
              <a:buChar char="▪"/>
            </a:pPr>
            <a:r>
              <a:rPr lang="pl-PL" sz="1400" b="1">
                <a:latin typeface="Times New Roman"/>
                <a:ea typeface="Times New Roman"/>
                <a:cs typeface="Times New Roman"/>
                <a:sym typeface="Times New Roman"/>
              </a:rPr>
              <a:t>posiadanie dzieci </a:t>
            </a:r>
            <a:endParaRPr sz="1400" b="1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914400" lvl="1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Times New Roman"/>
              <a:buChar char="▪"/>
            </a:pPr>
            <a:r>
              <a:rPr lang="pl-PL" sz="1400" b="1">
                <a:latin typeface="Times New Roman"/>
                <a:ea typeface="Times New Roman"/>
                <a:cs typeface="Times New Roman"/>
                <a:sym typeface="Times New Roman"/>
              </a:rPr>
              <a:t>brak biegłości w języku</a:t>
            </a:r>
            <a:r>
              <a:rPr lang="pl-PL" sz="1400">
                <a:latin typeface="Times New Roman"/>
                <a:ea typeface="Times New Roman"/>
                <a:cs typeface="Times New Roman"/>
                <a:sym typeface="Times New Roman"/>
              </a:rPr>
              <a:t> polskim</a:t>
            </a:r>
            <a:endParaRPr sz="14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914400" lvl="1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Times New Roman"/>
              <a:buChar char="▪"/>
            </a:pPr>
            <a:r>
              <a:rPr lang="pl-PL" sz="1400">
                <a:latin typeface="Times New Roman"/>
                <a:ea typeface="Times New Roman"/>
                <a:cs typeface="Times New Roman"/>
                <a:sym typeface="Times New Roman"/>
              </a:rPr>
              <a:t>bycie </a:t>
            </a:r>
            <a:r>
              <a:rPr lang="pl-PL" sz="1400" b="1">
                <a:latin typeface="Times New Roman"/>
                <a:ea typeface="Times New Roman"/>
                <a:cs typeface="Times New Roman"/>
                <a:sym typeface="Times New Roman"/>
              </a:rPr>
              <a:t>osobą neuroatypową</a:t>
            </a:r>
            <a:endParaRPr sz="1400" b="1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302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Font typeface="Times New Roman"/>
              <a:buChar char="▪"/>
            </a:pPr>
            <a:r>
              <a:rPr lang="pl-PL" sz="1600" b="1">
                <a:latin typeface="Times New Roman"/>
                <a:ea typeface="Times New Roman"/>
                <a:cs typeface="Times New Roman"/>
                <a:sym typeface="Times New Roman"/>
              </a:rPr>
              <a:t>źródła dyskryminacji</a:t>
            </a:r>
            <a:r>
              <a:rPr lang="pl-PL" sz="1600">
                <a:latin typeface="Times New Roman"/>
                <a:ea typeface="Times New Roman"/>
                <a:cs typeface="Times New Roman"/>
                <a:sym typeface="Times New Roman"/>
              </a:rPr>
              <a:t> wynikają z:</a:t>
            </a:r>
            <a:endParaRPr sz="16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914400" lvl="1" indent="-3175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Font typeface="Times New Roman"/>
              <a:buChar char="▪"/>
            </a:pPr>
            <a:r>
              <a:rPr lang="pl-PL" sz="1400" b="1">
                <a:latin typeface="Times New Roman"/>
                <a:ea typeface="Times New Roman"/>
                <a:cs typeface="Times New Roman"/>
                <a:sym typeface="Times New Roman"/>
              </a:rPr>
              <a:t>indywidualnych postaw</a:t>
            </a:r>
            <a:r>
              <a:rPr lang="pl-PL" sz="1400">
                <a:latin typeface="Times New Roman"/>
                <a:ea typeface="Times New Roman"/>
                <a:cs typeface="Times New Roman"/>
                <a:sym typeface="Times New Roman"/>
              </a:rPr>
              <a:t> i zachowań członków oraz członkiń społeczności UW</a:t>
            </a:r>
            <a:endParaRPr sz="14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914400" lvl="1" indent="-3175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Font typeface="Times New Roman"/>
              <a:buChar char="▪"/>
            </a:pPr>
            <a:r>
              <a:rPr lang="pl-PL" sz="1400">
                <a:latin typeface="Times New Roman"/>
                <a:ea typeface="Times New Roman"/>
                <a:cs typeface="Times New Roman"/>
                <a:sym typeface="Times New Roman"/>
              </a:rPr>
              <a:t>funkcjonującej w wielu uniwersyteckich subśrodowiskach „</a:t>
            </a:r>
            <a:r>
              <a:rPr lang="pl-PL" sz="1400" b="1">
                <a:latin typeface="Times New Roman"/>
                <a:ea typeface="Times New Roman"/>
                <a:cs typeface="Times New Roman"/>
                <a:sym typeface="Times New Roman"/>
              </a:rPr>
              <a:t>kultury przyzwolenia</a:t>
            </a:r>
            <a:r>
              <a:rPr lang="pl-PL" sz="1400">
                <a:latin typeface="Times New Roman"/>
                <a:ea typeface="Times New Roman"/>
                <a:cs typeface="Times New Roman"/>
                <a:sym typeface="Times New Roman"/>
              </a:rPr>
              <a:t>” </a:t>
            </a:r>
            <a:endParaRPr sz="14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914400" lvl="1" indent="-3175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Font typeface="Times New Roman"/>
              <a:buChar char="▪"/>
            </a:pPr>
            <a:r>
              <a:rPr lang="pl-PL" sz="1400" b="1">
                <a:latin typeface="Times New Roman"/>
                <a:ea typeface="Times New Roman"/>
                <a:cs typeface="Times New Roman"/>
                <a:sym typeface="Times New Roman"/>
              </a:rPr>
              <a:t>systemowej organizacji pracy uczelni </a:t>
            </a:r>
            <a:r>
              <a:rPr lang="pl-PL" sz="1400">
                <a:latin typeface="Times New Roman"/>
                <a:ea typeface="Times New Roman"/>
                <a:cs typeface="Times New Roman"/>
                <a:sym typeface="Times New Roman"/>
              </a:rPr>
              <a:t>oraz niewystarczająco </a:t>
            </a:r>
            <a:r>
              <a:rPr lang="pl-PL" sz="1400" b="1">
                <a:latin typeface="Times New Roman"/>
                <a:ea typeface="Times New Roman"/>
                <a:cs typeface="Times New Roman"/>
                <a:sym typeface="Times New Roman"/>
              </a:rPr>
              <a:t>skutecznych rozwiązań chroniących</a:t>
            </a:r>
            <a:r>
              <a:rPr lang="pl-PL" sz="1400">
                <a:latin typeface="Times New Roman"/>
                <a:ea typeface="Times New Roman"/>
                <a:cs typeface="Times New Roman"/>
                <a:sym typeface="Times New Roman"/>
              </a:rPr>
              <a:t> przed dyskryminacją i nierównym traktowaniem</a:t>
            </a:r>
            <a:endParaRPr sz="14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914400" lvl="1" indent="-3175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Font typeface="Times New Roman"/>
              <a:buChar char="▪"/>
            </a:pPr>
            <a:r>
              <a:rPr lang="pl-PL" sz="1400" b="1">
                <a:latin typeface="Times New Roman"/>
                <a:ea typeface="Times New Roman"/>
                <a:cs typeface="Times New Roman"/>
                <a:sym typeface="Times New Roman"/>
              </a:rPr>
              <a:t>instytucjonalnych, prawnych, kulturowych i społecznych</a:t>
            </a:r>
            <a:r>
              <a:rPr lang="pl-PL" sz="1400">
                <a:latin typeface="Times New Roman"/>
                <a:ea typeface="Times New Roman"/>
                <a:cs typeface="Times New Roman"/>
                <a:sym typeface="Times New Roman"/>
              </a:rPr>
              <a:t> uwarunkowań funkcjonowania szkół wyższych w Polsce</a:t>
            </a:r>
            <a:endParaRPr sz="14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914400" lvl="0" indent="0" algn="l" rtl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None/>
            </a:pPr>
            <a:endParaRPr sz="1400">
              <a:highlight>
                <a:srgbClr val="FFC000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cxnSp>
        <p:nvCxnSpPr>
          <p:cNvPr id="426" name="Google Shape;426;g372d80ae461_0_90"/>
          <p:cNvCxnSpPr/>
          <p:nvPr/>
        </p:nvCxnSpPr>
        <p:spPr>
          <a:xfrm>
            <a:off x="0" y="2030115"/>
            <a:ext cx="91440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427" name="Google Shape;427;g372d80ae461_0_9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034925" y="0"/>
            <a:ext cx="4109075" cy="20301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g372d80ae461_0_82"/>
          <p:cNvSpPr txBox="1">
            <a:spLocks noGrp="1"/>
          </p:cNvSpPr>
          <p:nvPr>
            <p:ph type="title"/>
          </p:nvPr>
        </p:nvSpPr>
        <p:spPr>
          <a:xfrm>
            <a:off x="628025" y="355738"/>
            <a:ext cx="39204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-PL" sz="2000" b="1">
                <a:latin typeface="Times New Roman"/>
                <a:ea typeface="Times New Roman"/>
                <a:cs typeface="Times New Roman"/>
                <a:sym typeface="Times New Roman"/>
              </a:rPr>
              <a:t>ZDROWIE PSYCHICZNE </a:t>
            </a:r>
            <a:endParaRPr sz="2000" b="1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-PL" sz="2000" b="1">
                <a:latin typeface="Times New Roman"/>
                <a:ea typeface="Times New Roman"/>
                <a:cs typeface="Times New Roman"/>
                <a:sym typeface="Times New Roman"/>
              </a:rPr>
              <a:t>A NOWY INKLUZYWNY PLAN RÓWNOŚCI PŁCI </a:t>
            </a:r>
            <a:endParaRPr sz="2000" b="1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34" name="Google Shape;434;g372d80ae461_0_82"/>
          <p:cNvSpPr txBox="1">
            <a:spLocks noGrp="1"/>
          </p:cNvSpPr>
          <p:nvPr>
            <p:ph type="body" idx="1"/>
          </p:nvPr>
        </p:nvSpPr>
        <p:spPr>
          <a:xfrm>
            <a:off x="71875" y="2234025"/>
            <a:ext cx="8892000" cy="434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-2032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Times New Roman"/>
              <a:buChar char="▪"/>
            </a:pPr>
            <a:r>
              <a:rPr lang="pl-PL" sz="1600" b="1">
                <a:latin typeface="Times New Roman"/>
                <a:ea typeface="Times New Roman"/>
                <a:cs typeface="Times New Roman"/>
                <a:sym typeface="Times New Roman"/>
              </a:rPr>
              <a:t>priorytetowe </a:t>
            </a:r>
            <a:r>
              <a:rPr lang="pl-PL" sz="1600">
                <a:latin typeface="Times New Roman"/>
                <a:ea typeface="Times New Roman"/>
                <a:cs typeface="Times New Roman"/>
                <a:sym typeface="Times New Roman"/>
              </a:rPr>
              <a:t>znaczenie</a:t>
            </a:r>
            <a:r>
              <a:rPr lang="pl-PL" sz="1600" b="1">
                <a:latin typeface="Times New Roman"/>
                <a:ea typeface="Times New Roman"/>
                <a:cs typeface="Times New Roman"/>
                <a:sym typeface="Times New Roman"/>
              </a:rPr>
              <a:t> zdrowia psychicznego</a:t>
            </a:r>
            <a:endParaRPr sz="16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228600" lvl="0" indent="-2032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Font typeface="Times New Roman"/>
              <a:buChar char="▪"/>
            </a:pPr>
            <a:r>
              <a:rPr lang="pl-PL" sz="1600" b="1">
                <a:latin typeface="Times New Roman"/>
                <a:ea typeface="Times New Roman"/>
                <a:cs typeface="Times New Roman"/>
                <a:sym typeface="Times New Roman"/>
              </a:rPr>
              <a:t>najważniejsze kwestie</a:t>
            </a:r>
            <a:r>
              <a:rPr lang="pl-PL" sz="1600">
                <a:latin typeface="Times New Roman"/>
                <a:ea typeface="Times New Roman"/>
                <a:cs typeface="Times New Roman"/>
                <a:sym typeface="Times New Roman"/>
              </a:rPr>
              <a:t> poruszane w trakcie wywiadów:</a:t>
            </a:r>
            <a:endParaRPr sz="16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914400" lvl="1" indent="-3746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Font typeface="Times New Roman"/>
              <a:buChar char="▪"/>
            </a:pPr>
            <a:r>
              <a:rPr lang="pl-PL" sz="1500" b="1">
                <a:latin typeface="Times New Roman"/>
                <a:ea typeface="Times New Roman"/>
                <a:cs typeface="Times New Roman"/>
                <a:sym typeface="Times New Roman"/>
              </a:rPr>
              <a:t>brak</a:t>
            </a:r>
            <a:r>
              <a:rPr lang="pl-PL" sz="1500">
                <a:latin typeface="Times New Roman"/>
                <a:ea typeface="Times New Roman"/>
                <a:cs typeface="Times New Roman"/>
                <a:sym typeface="Times New Roman"/>
              </a:rPr>
              <a:t> konkretnych </a:t>
            </a:r>
            <a:r>
              <a:rPr lang="pl-PL" sz="1500" b="1">
                <a:latin typeface="Times New Roman"/>
                <a:ea typeface="Times New Roman"/>
                <a:cs typeface="Times New Roman"/>
                <a:sym typeface="Times New Roman"/>
              </a:rPr>
              <a:t>procedur</a:t>
            </a:r>
            <a:r>
              <a:rPr lang="pl-PL" sz="1500">
                <a:latin typeface="Times New Roman"/>
                <a:ea typeface="Times New Roman"/>
                <a:cs typeface="Times New Roman"/>
                <a:sym typeface="Times New Roman"/>
              </a:rPr>
              <a:t> oraz </a:t>
            </a:r>
            <a:r>
              <a:rPr lang="pl-PL" sz="1500" b="1">
                <a:latin typeface="Times New Roman"/>
                <a:ea typeface="Times New Roman"/>
                <a:cs typeface="Times New Roman"/>
                <a:sym typeface="Times New Roman"/>
              </a:rPr>
              <a:t>kompetencji</a:t>
            </a:r>
            <a:r>
              <a:rPr lang="pl-PL" sz="1500">
                <a:latin typeface="Times New Roman"/>
                <a:ea typeface="Times New Roman"/>
                <a:cs typeface="Times New Roman"/>
                <a:sym typeface="Times New Roman"/>
              </a:rPr>
              <a:t> osób zajmujących się dydaktyką pozwalających </a:t>
            </a:r>
            <a:r>
              <a:rPr lang="pl-PL" sz="1500" b="1">
                <a:latin typeface="Times New Roman"/>
                <a:ea typeface="Times New Roman"/>
                <a:cs typeface="Times New Roman"/>
                <a:sym typeface="Times New Roman"/>
              </a:rPr>
              <a:t>adekwatnie reagować i wspierać</a:t>
            </a:r>
            <a:r>
              <a:rPr lang="pl-PL" sz="1500">
                <a:latin typeface="Times New Roman"/>
                <a:ea typeface="Times New Roman"/>
                <a:cs typeface="Times New Roman"/>
                <a:sym typeface="Times New Roman"/>
              </a:rPr>
              <a:t> w sytuacjach, gdy </a:t>
            </a:r>
            <a:r>
              <a:rPr lang="pl-PL" sz="1500" b="1">
                <a:latin typeface="Times New Roman"/>
                <a:ea typeface="Times New Roman"/>
                <a:cs typeface="Times New Roman"/>
                <a:sym typeface="Times New Roman"/>
              </a:rPr>
              <a:t>niepokoi ich stan zdrowia psychicznego</a:t>
            </a:r>
            <a:r>
              <a:rPr lang="pl-PL" sz="1500">
                <a:latin typeface="Times New Roman"/>
                <a:ea typeface="Times New Roman"/>
                <a:cs typeface="Times New Roman"/>
                <a:sym typeface="Times New Roman"/>
              </a:rPr>
              <a:t> osób, które uczą </a:t>
            </a:r>
            <a:endParaRPr sz="15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914400" lvl="1" indent="-3746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Font typeface="Times New Roman"/>
              <a:buChar char="▪"/>
            </a:pPr>
            <a:r>
              <a:rPr lang="pl-PL" sz="1500" b="1">
                <a:latin typeface="Times New Roman"/>
                <a:ea typeface="Times New Roman"/>
                <a:cs typeface="Times New Roman"/>
                <a:sym typeface="Times New Roman"/>
              </a:rPr>
              <a:t>poczucia osamotnienia i obciążenia</a:t>
            </a:r>
            <a:r>
              <a:rPr lang="pl-PL" sz="1500">
                <a:latin typeface="Times New Roman"/>
                <a:ea typeface="Times New Roman"/>
                <a:cs typeface="Times New Roman"/>
                <a:sym typeface="Times New Roman"/>
              </a:rPr>
              <a:t> związane z realizacją doktoratu/ habilitacji  oraz brakiem odpowiedniego wsparcia </a:t>
            </a:r>
            <a:r>
              <a:rPr lang="pl-PL" sz="1200">
                <a:latin typeface="Times New Roman"/>
                <a:ea typeface="Times New Roman"/>
                <a:cs typeface="Times New Roman"/>
                <a:sym typeface="Times New Roman"/>
              </a:rPr>
              <a:t>(szczególnie osób doktoryzujących się) </a:t>
            </a:r>
            <a:endParaRPr sz="12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914400" lvl="1" indent="-3746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Font typeface="Times New Roman"/>
              <a:buChar char="▪"/>
            </a:pPr>
            <a:r>
              <a:rPr lang="pl-PL" sz="1500" b="1">
                <a:latin typeface="Times New Roman"/>
                <a:ea typeface="Times New Roman"/>
                <a:cs typeface="Times New Roman"/>
                <a:sym typeface="Times New Roman"/>
              </a:rPr>
              <a:t>problemy ze zdrowiem psychicznym</a:t>
            </a:r>
            <a:r>
              <a:rPr lang="pl-PL" sz="1500">
                <a:latin typeface="Times New Roman"/>
                <a:ea typeface="Times New Roman"/>
                <a:cs typeface="Times New Roman"/>
                <a:sym typeface="Times New Roman"/>
              </a:rPr>
              <a:t> będące </a:t>
            </a:r>
            <a:r>
              <a:rPr lang="pl-PL" sz="1500" b="1">
                <a:latin typeface="Times New Roman"/>
                <a:ea typeface="Times New Roman"/>
                <a:cs typeface="Times New Roman"/>
                <a:sym typeface="Times New Roman"/>
              </a:rPr>
              <a:t>konsekwencją dyskryminacji</a:t>
            </a:r>
            <a:r>
              <a:rPr lang="pl-PL" sz="1500">
                <a:latin typeface="Times New Roman"/>
                <a:ea typeface="Times New Roman"/>
                <a:cs typeface="Times New Roman"/>
                <a:sym typeface="Times New Roman"/>
              </a:rPr>
              <a:t>, molestowania seksualnego, nierównego traktowania oraz </a:t>
            </a:r>
            <a:r>
              <a:rPr lang="pl-PL" sz="1500" b="1">
                <a:latin typeface="Times New Roman"/>
                <a:ea typeface="Times New Roman"/>
                <a:cs typeface="Times New Roman"/>
                <a:sym typeface="Times New Roman"/>
              </a:rPr>
              <a:t>mobbingu</a:t>
            </a:r>
            <a:endParaRPr sz="15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914400" lvl="1" indent="-3746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Font typeface="Times New Roman"/>
              <a:buChar char="▪"/>
            </a:pPr>
            <a:r>
              <a:rPr lang="pl-PL" sz="1500" b="1">
                <a:latin typeface="Times New Roman"/>
                <a:ea typeface="Times New Roman"/>
                <a:cs typeface="Times New Roman"/>
                <a:sym typeface="Times New Roman"/>
              </a:rPr>
              <a:t>stygmatyzacja problemów ze zdrowiem psychicznym</a:t>
            </a:r>
            <a:r>
              <a:rPr lang="pl-PL" sz="1500">
                <a:latin typeface="Times New Roman"/>
                <a:ea typeface="Times New Roman"/>
                <a:cs typeface="Times New Roman"/>
                <a:sym typeface="Times New Roman"/>
              </a:rPr>
              <a:t> – obawa przed otwartym mówieniem o swoich trudnościach i problemach</a:t>
            </a:r>
            <a:endParaRPr sz="15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914400" lvl="1" indent="-3746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Font typeface="Times New Roman"/>
              <a:buChar char="▪"/>
            </a:pPr>
            <a:r>
              <a:rPr lang="pl-PL" sz="1500" b="1">
                <a:latin typeface="Times New Roman"/>
                <a:ea typeface="Times New Roman"/>
                <a:cs typeface="Times New Roman"/>
                <a:sym typeface="Times New Roman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125"/>
                  </a:ext>
                </a:extLst>
              </a:rPr>
              <a:t>brak poczucia istnienia otwartej i bezpiecznej przestrzeni </a:t>
            </a:r>
            <a:r>
              <a:rPr lang="pl-PL" sz="1500">
                <a:latin typeface="Times New Roman"/>
                <a:ea typeface="Times New Roman"/>
                <a:cs typeface="Times New Roman"/>
                <a:sym typeface="Times New Roman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126"/>
                  </a:ext>
                </a:extLst>
              </a:rPr>
              <a:t>do rozmowy o</a:t>
            </a:r>
            <a:r>
              <a:rPr lang="pl-PL" sz="1500" b="1">
                <a:latin typeface="Times New Roman"/>
                <a:ea typeface="Times New Roman"/>
                <a:cs typeface="Times New Roman"/>
                <a:sym typeface="Times New Roman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127"/>
                  </a:ext>
                </a:extLst>
              </a:rPr>
              <a:t> trudnościach</a:t>
            </a:r>
            <a:r>
              <a:rPr lang="pl-PL" sz="1500">
                <a:latin typeface="Times New Roman"/>
                <a:ea typeface="Times New Roman"/>
                <a:cs typeface="Times New Roman"/>
                <a:sym typeface="Times New Roman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128"/>
                  </a:ext>
                </a:extLst>
              </a:rPr>
              <a:t> i </a:t>
            </a:r>
            <a:r>
              <a:rPr lang="pl-PL" sz="1500">
                <a:latin typeface="Times New Roman"/>
                <a:ea typeface="Times New Roman"/>
                <a:cs typeface="Times New Roman"/>
                <a:sym typeface="Times New Roman"/>
              </a:rPr>
              <a:t>potrzebach związanych ze zdrowiem psychicznym </a:t>
            </a:r>
            <a:r>
              <a:rPr lang="pl-PL" sz="1300">
                <a:latin typeface="Times New Roman"/>
                <a:ea typeface="Times New Roman"/>
                <a:cs typeface="Times New Roman"/>
                <a:sym typeface="Times New Roman"/>
              </a:rPr>
              <a:t>(poczucie izolacji i braku integracji w grupach uczelnianych)</a:t>
            </a:r>
            <a:endParaRPr sz="21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cxnSp>
        <p:nvCxnSpPr>
          <p:cNvPr id="435" name="Google Shape;435;g372d80ae461_0_82"/>
          <p:cNvCxnSpPr/>
          <p:nvPr/>
        </p:nvCxnSpPr>
        <p:spPr>
          <a:xfrm>
            <a:off x="0" y="2037165"/>
            <a:ext cx="91440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436" name="Google Shape;436;g372d80ae461_0_8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022225" y="0"/>
            <a:ext cx="4121774" cy="20371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g372d80ae461_0_205"/>
          <p:cNvSpPr txBox="1">
            <a:spLocks noGrp="1"/>
          </p:cNvSpPr>
          <p:nvPr>
            <p:ph type="title"/>
          </p:nvPr>
        </p:nvSpPr>
        <p:spPr>
          <a:xfrm>
            <a:off x="633200" y="173400"/>
            <a:ext cx="43890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-PL" sz="2000" b="1">
                <a:latin typeface="Times New Roman"/>
                <a:ea typeface="Times New Roman"/>
                <a:cs typeface="Times New Roman"/>
                <a:sym typeface="Times New Roman"/>
              </a:rPr>
              <a:t>ZMIANA POSTAW WYZWANIEM DLA NOWEGO INKLUZYWNEGO PLANU RÓWNOŚCI PŁCI </a:t>
            </a:r>
            <a:endParaRPr sz="2000" b="1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43" name="Google Shape;443;g372d80ae461_0_205"/>
          <p:cNvSpPr txBox="1">
            <a:spLocks noGrp="1"/>
          </p:cNvSpPr>
          <p:nvPr>
            <p:ph type="body" idx="1"/>
          </p:nvPr>
        </p:nvSpPr>
        <p:spPr>
          <a:xfrm>
            <a:off x="174100" y="1680875"/>
            <a:ext cx="8658000" cy="51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69999" lvl="0" indent="-37465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Font typeface="Times New Roman"/>
              <a:buChar char="▪"/>
            </a:pPr>
            <a:r>
              <a:rPr lang="pl-PL" sz="1500" b="1">
                <a:latin typeface="Times New Roman"/>
                <a:ea typeface="Times New Roman"/>
                <a:cs typeface="Times New Roman"/>
                <a:sym typeface="Times New Roman"/>
              </a:rPr>
              <a:t>większa świadomość wyzwań</a:t>
            </a:r>
            <a:r>
              <a:rPr lang="pl-PL" sz="1500">
                <a:latin typeface="Times New Roman"/>
                <a:ea typeface="Times New Roman"/>
                <a:cs typeface="Times New Roman"/>
                <a:sym typeface="Times New Roman"/>
              </a:rPr>
              <a:t> związanych z dyskryminacją i nierównym traktowaniem, ale </a:t>
            </a:r>
            <a:r>
              <a:rPr lang="pl-PL" sz="1500" b="1">
                <a:latin typeface="Times New Roman"/>
                <a:ea typeface="Times New Roman"/>
                <a:cs typeface="Times New Roman"/>
                <a:sym typeface="Times New Roman"/>
              </a:rPr>
              <a:t>działania podejmowane</a:t>
            </a:r>
            <a:r>
              <a:rPr lang="pl-PL" sz="1500">
                <a:latin typeface="Times New Roman"/>
                <a:ea typeface="Times New Roman"/>
                <a:cs typeface="Times New Roman"/>
                <a:sym typeface="Times New Roman"/>
              </a:rPr>
              <a:t> są często ze </a:t>
            </a:r>
            <a:r>
              <a:rPr lang="pl-PL" sz="1500" b="1">
                <a:latin typeface="Times New Roman"/>
                <a:ea typeface="Times New Roman"/>
                <a:cs typeface="Times New Roman"/>
                <a:sym typeface="Times New Roman"/>
              </a:rPr>
              <a:t>względów wizerunkowych</a:t>
            </a:r>
            <a:endParaRPr sz="15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269999" lvl="0" indent="-37465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Font typeface="Times New Roman"/>
              <a:buChar char="▪"/>
            </a:pPr>
            <a:r>
              <a:rPr lang="pl-PL" sz="1500" b="1">
                <a:latin typeface="Times New Roman"/>
                <a:ea typeface="Times New Roman"/>
                <a:cs typeface="Times New Roman"/>
                <a:sym typeface="Times New Roman"/>
              </a:rPr>
              <a:t>relatywnie małe zainteresowanie</a:t>
            </a:r>
            <a:r>
              <a:rPr lang="pl-PL" sz="1500">
                <a:latin typeface="Times New Roman"/>
                <a:ea typeface="Times New Roman"/>
                <a:cs typeface="Times New Roman"/>
                <a:sym typeface="Times New Roman"/>
              </a:rPr>
              <a:t> jakościową częścią </a:t>
            </a:r>
            <a:r>
              <a:rPr lang="pl-PL" sz="1500" b="1">
                <a:latin typeface="Times New Roman"/>
                <a:ea typeface="Times New Roman"/>
                <a:cs typeface="Times New Roman"/>
                <a:sym typeface="Times New Roman"/>
              </a:rPr>
              <a:t>badania</a:t>
            </a:r>
            <a:r>
              <a:rPr lang="pl-PL" sz="150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pl-PL" sz="1200">
                <a:latin typeface="Times New Roman"/>
                <a:ea typeface="Times New Roman"/>
                <a:cs typeface="Times New Roman"/>
                <a:sym typeface="Times New Roman"/>
              </a:rPr>
              <a:t>(charakter poufny, ale nie anonimowy) </a:t>
            </a:r>
            <a:r>
              <a:rPr lang="pl-PL" sz="1500">
                <a:latin typeface="Times New Roman"/>
                <a:ea typeface="Times New Roman"/>
                <a:cs typeface="Times New Roman"/>
                <a:sym typeface="Times New Roman"/>
              </a:rPr>
              <a:t>może sugerować, że w społeczności UW: </a:t>
            </a:r>
            <a:endParaRPr sz="15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719999" lvl="1" indent="-37465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Font typeface="Times New Roman"/>
              <a:buChar char="▪"/>
            </a:pPr>
            <a:r>
              <a:rPr lang="pl-PL" sz="1300" b="1">
                <a:latin typeface="Times New Roman"/>
                <a:ea typeface="Times New Roman"/>
                <a:cs typeface="Times New Roman"/>
                <a:sym typeface="Times New Roman"/>
              </a:rPr>
              <a:t>zainteresowanie problematyką równości</a:t>
            </a:r>
            <a:r>
              <a:rPr lang="pl-PL" sz="1300">
                <a:latin typeface="Times New Roman"/>
                <a:ea typeface="Times New Roman"/>
                <a:cs typeface="Times New Roman"/>
                <a:sym typeface="Times New Roman"/>
              </a:rPr>
              <a:t> i przeciwdziałania dyskryminacji jest </a:t>
            </a:r>
            <a:r>
              <a:rPr lang="pl-PL" sz="1300" b="1">
                <a:latin typeface="Times New Roman"/>
                <a:ea typeface="Times New Roman"/>
                <a:cs typeface="Times New Roman"/>
                <a:sym typeface="Times New Roman"/>
              </a:rPr>
              <a:t>nieduże</a:t>
            </a:r>
            <a:r>
              <a:rPr lang="pl-PL" sz="1300">
                <a:latin typeface="Times New Roman"/>
                <a:ea typeface="Times New Roman"/>
                <a:cs typeface="Times New Roman"/>
                <a:sym typeface="Times New Roman"/>
              </a:rPr>
              <a:t>; lub/ i </a:t>
            </a:r>
            <a:endParaRPr sz="13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719999" lvl="1" indent="-36195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Times New Roman"/>
              <a:buChar char="▪"/>
            </a:pPr>
            <a:r>
              <a:rPr lang="pl-PL" sz="1300" b="1">
                <a:latin typeface="Times New Roman"/>
                <a:ea typeface="Times New Roman"/>
                <a:cs typeface="Times New Roman"/>
                <a:sym typeface="Times New Roman"/>
              </a:rPr>
              <a:t>brakuje </a:t>
            </a:r>
            <a:r>
              <a:rPr lang="pl-PL" sz="1300">
                <a:latin typeface="Times New Roman"/>
                <a:ea typeface="Times New Roman"/>
                <a:cs typeface="Times New Roman"/>
                <a:sym typeface="Times New Roman"/>
              </a:rPr>
              <a:t>(</a:t>
            </a:r>
            <a:r>
              <a:rPr lang="pl-PL" sz="1300" b="1">
                <a:latin typeface="Times New Roman"/>
                <a:ea typeface="Times New Roman"/>
                <a:cs typeface="Times New Roman"/>
                <a:sym typeface="Times New Roman"/>
              </a:rPr>
              <a:t>poczucie </a:t>
            </a:r>
            <a:r>
              <a:rPr lang="pl-PL" sz="1300">
                <a:latin typeface="Times New Roman"/>
                <a:ea typeface="Times New Roman"/>
                <a:cs typeface="Times New Roman"/>
                <a:sym typeface="Times New Roman"/>
              </a:rPr>
              <a:t>istnienia) </a:t>
            </a:r>
            <a:r>
              <a:rPr lang="pl-PL" sz="1300" b="1">
                <a:latin typeface="Times New Roman"/>
                <a:ea typeface="Times New Roman"/>
                <a:cs typeface="Times New Roman"/>
                <a:sym typeface="Times New Roman"/>
              </a:rPr>
              <a:t>bezpiecznych przestrzeni</a:t>
            </a:r>
            <a:r>
              <a:rPr lang="pl-PL" sz="1300">
                <a:latin typeface="Times New Roman"/>
                <a:ea typeface="Times New Roman"/>
                <a:cs typeface="Times New Roman"/>
                <a:sym typeface="Times New Roman"/>
              </a:rPr>
              <a:t> by w sposób otwarty mówić o swoich doświadczeniach związanych z tymi tematami</a:t>
            </a:r>
            <a:endParaRPr sz="13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269999" lvl="0" indent="-37465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Font typeface="Times New Roman"/>
              <a:buChar char="▪"/>
            </a:pPr>
            <a:r>
              <a:rPr lang="pl-PL" sz="1500">
                <a:latin typeface="Times New Roman"/>
                <a:ea typeface="Times New Roman"/>
                <a:cs typeface="Times New Roman"/>
                <a:sym typeface="Times New Roman"/>
              </a:rPr>
              <a:t>podczas wywiadów poruszanie tematów “bezpiecznych”, </a:t>
            </a:r>
            <a:r>
              <a:rPr lang="pl-PL" sz="1500" b="1">
                <a:latin typeface="Times New Roman"/>
                <a:ea typeface="Times New Roman"/>
                <a:cs typeface="Times New Roman"/>
                <a:sym typeface="Times New Roman"/>
              </a:rPr>
              <a:t>oczywistych i widocznych</a:t>
            </a:r>
            <a:r>
              <a:rPr lang="pl-PL" sz="1500">
                <a:latin typeface="Times New Roman"/>
                <a:ea typeface="Times New Roman"/>
                <a:cs typeface="Times New Roman"/>
                <a:sym typeface="Times New Roman"/>
              </a:rPr>
              <a:t> a nie </a:t>
            </a:r>
            <a:r>
              <a:rPr lang="pl-PL" sz="1500" b="1">
                <a:latin typeface="Times New Roman"/>
                <a:ea typeface="Times New Roman"/>
                <a:cs typeface="Times New Roman"/>
                <a:sym typeface="Times New Roman"/>
              </a:rPr>
              <a:t>“niewygodnych”</a:t>
            </a:r>
            <a:endParaRPr sz="1500" b="1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719999" lvl="1" indent="-37465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Font typeface="Times New Roman"/>
              <a:buChar char="▪"/>
            </a:pPr>
            <a:r>
              <a:rPr lang="pl-PL" sz="1400" b="1">
                <a:latin typeface="Times New Roman"/>
                <a:ea typeface="Times New Roman"/>
                <a:cs typeface="Times New Roman"/>
                <a:sym typeface="Times New Roman"/>
              </a:rPr>
              <a:t>poruszano</a:t>
            </a:r>
            <a:r>
              <a:rPr lang="pl-PL" sz="1400">
                <a:latin typeface="Times New Roman"/>
                <a:ea typeface="Times New Roman"/>
                <a:cs typeface="Times New Roman"/>
                <a:sym typeface="Times New Roman"/>
              </a:rPr>
              <a:t> np. kwestia używania odpowiednich zaimków, kwestii związanych z niebinarnością i transpłciowością, bo  “dopiero się uczymy” więc </a:t>
            </a:r>
            <a:r>
              <a:rPr lang="pl-PL" sz="1400" b="1">
                <a:latin typeface="Times New Roman"/>
                <a:ea typeface="Times New Roman"/>
                <a:cs typeface="Times New Roman"/>
                <a:sym typeface="Times New Roman"/>
              </a:rPr>
              <a:t>usprawiedliwione jest popełnianie błędów</a:t>
            </a:r>
            <a:endParaRPr sz="1400" b="1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719999" lvl="1" indent="-37465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Font typeface="Times New Roman"/>
              <a:buChar char="▪"/>
            </a:pPr>
            <a:r>
              <a:rPr lang="pl-PL" sz="1400" b="1">
                <a:latin typeface="Times New Roman"/>
                <a:ea typeface="Times New Roman"/>
                <a:cs typeface="Times New Roman"/>
                <a:sym typeface="Times New Roman"/>
              </a:rPr>
              <a:t>unikano</a:t>
            </a:r>
            <a:r>
              <a:rPr lang="pl-PL" sz="1400">
                <a:latin typeface="Times New Roman"/>
                <a:ea typeface="Times New Roman"/>
                <a:cs typeface="Times New Roman"/>
                <a:sym typeface="Times New Roman"/>
              </a:rPr>
              <a:t> tematów “zakorzenionych” w </a:t>
            </a:r>
            <a:r>
              <a:rPr lang="pl-PL" sz="1400" b="1">
                <a:latin typeface="Times New Roman"/>
                <a:ea typeface="Times New Roman"/>
                <a:cs typeface="Times New Roman"/>
                <a:sym typeface="Times New Roman"/>
              </a:rPr>
              <a:t>formalnej strukturze uczelni</a:t>
            </a:r>
            <a:r>
              <a:rPr lang="pl-PL" sz="1400">
                <a:latin typeface="Times New Roman"/>
                <a:ea typeface="Times New Roman"/>
                <a:cs typeface="Times New Roman"/>
                <a:sym typeface="Times New Roman"/>
              </a:rPr>
              <a:t>, wynikających z </a:t>
            </a:r>
            <a:r>
              <a:rPr lang="pl-PL" sz="1400" b="1">
                <a:latin typeface="Times New Roman"/>
                <a:ea typeface="Times New Roman"/>
                <a:cs typeface="Times New Roman"/>
                <a:sym typeface="Times New Roman"/>
              </a:rPr>
              <a:t>kultury przyzwolenia,</a:t>
            </a:r>
            <a:r>
              <a:rPr lang="pl-PL" sz="140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pl-PL" sz="1400" b="1">
                <a:latin typeface="Times New Roman"/>
                <a:ea typeface="Times New Roman"/>
                <a:cs typeface="Times New Roman"/>
                <a:sym typeface="Times New Roman"/>
              </a:rPr>
              <a:t>utrwalonych praktyk</a:t>
            </a:r>
            <a:r>
              <a:rPr lang="pl-PL" sz="1400">
                <a:latin typeface="Times New Roman"/>
                <a:ea typeface="Times New Roman"/>
                <a:cs typeface="Times New Roman"/>
                <a:sym typeface="Times New Roman"/>
              </a:rPr>
              <a:t> i hierarchii instytucji np. dyskryminacji:</a:t>
            </a:r>
            <a:endParaRPr sz="14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1371600" lvl="2" indent="-304800" algn="just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00"/>
              <a:buFont typeface="Times New Roman"/>
              <a:buChar char="▪"/>
            </a:pPr>
            <a:r>
              <a:rPr lang="pl-PL" sz="1200">
                <a:latin typeface="Times New Roman"/>
                <a:ea typeface="Times New Roman"/>
                <a:cs typeface="Times New Roman"/>
                <a:sym typeface="Times New Roman"/>
              </a:rPr>
              <a:t>młodych akademiczek (np. nie włączaniu ich w gremia decyzyjne)</a:t>
            </a:r>
            <a:endParaRPr sz="12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1371600" lvl="2" indent="-3048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Times New Roman"/>
              <a:buChar char="▪"/>
            </a:pPr>
            <a:r>
              <a:rPr lang="pl-PL" sz="1200">
                <a:latin typeface="Times New Roman"/>
                <a:ea typeface="Times New Roman"/>
                <a:cs typeface="Times New Roman"/>
                <a:sym typeface="Times New Roman"/>
              </a:rPr>
              <a:t>osób cudzoziemskich </a:t>
            </a:r>
            <a:endParaRPr sz="12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1371600" lvl="2" indent="-3048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Times New Roman"/>
              <a:buChar char="▪"/>
            </a:pPr>
            <a:r>
              <a:rPr lang="pl-PL" sz="1200">
                <a:latin typeface="Times New Roman"/>
                <a:ea typeface="Times New Roman"/>
                <a:cs typeface="Times New Roman"/>
                <a:sym typeface="Times New Roman"/>
              </a:rPr>
              <a:t>pracownic administracji (np. mówienie do nich i o nich bez szacunku)</a:t>
            </a:r>
            <a:endParaRPr sz="12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04800" algn="just" rtl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SzPts val="1200"/>
              <a:buFont typeface="Times New Roman"/>
              <a:buChar char="▪"/>
            </a:pPr>
            <a:r>
              <a:rPr lang="pl-PL" sz="1500" b="1">
                <a:latin typeface="Times New Roman"/>
                <a:ea typeface="Times New Roman"/>
                <a:cs typeface="Times New Roman"/>
                <a:sym typeface="Times New Roman"/>
              </a:rPr>
              <a:t>rozdźwięk</a:t>
            </a:r>
            <a:r>
              <a:rPr lang="pl-PL" sz="1500">
                <a:latin typeface="Times New Roman"/>
                <a:ea typeface="Times New Roman"/>
                <a:cs typeface="Times New Roman"/>
                <a:sym typeface="Times New Roman"/>
              </a:rPr>
              <a:t> w opinii o działaniach równościowych </a:t>
            </a:r>
            <a:r>
              <a:rPr lang="pl-PL" sz="1500" b="1">
                <a:latin typeface="Times New Roman"/>
                <a:ea typeface="Times New Roman"/>
                <a:cs typeface="Times New Roman"/>
                <a:sym typeface="Times New Roman"/>
              </a:rPr>
              <a:t>między osobami zajmującymi wyższe i niższe pozycje</a:t>
            </a:r>
            <a:r>
              <a:rPr lang="pl-PL" sz="1500">
                <a:latin typeface="Times New Roman"/>
                <a:ea typeface="Times New Roman"/>
                <a:cs typeface="Times New Roman"/>
                <a:sym typeface="Times New Roman"/>
              </a:rPr>
              <a:t> w hierarchii akademickiej</a:t>
            </a:r>
            <a:endParaRPr sz="12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cxnSp>
        <p:nvCxnSpPr>
          <p:cNvPr id="444" name="Google Shape;444;g372d80ae461_0_205"/>
          <p:cNvCxnSpPr/>
          <p:nvPr/>
        </p:nvCxnSpPr>
        <p:spPr>
          <a:xfrm>
            <a:off x="0" y="1680865"/>
            <a:ext cx="91440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445" name="Google Shape;445;g372d80ae461_0_20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085250" y="-8375"/>
            <a:ext cx="4058750" cy="16892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g372d80ae461_0_98"/>
          <p:cNvSpPr txBox="1">
            <a:spLocks noGrp="1"/>
          </p:cNvSpPr>
          <p:nvPr>
            <p:ph type="body" idx="1"/>
          </p:nvPr>
        </p:nvSpPr>
        <p:spPr>
          <a:xfrm>
            <a:off x="125995" y="2265012"/>
            <a:ext cx="88920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7465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Font typeface="Times New Roman"/>
              <a:buChar char="▪"/>
            </a:pPr>
            <a:r>
              <a:rPr lang="pl-PL" sz="1500" b="1">
                <a:latin typeface="Times New Roman"/>
                <a:ea typeface="Times New Roman"/>
                <a:cs typeface="Times New Roman"/>
                <a:sym typeface="Times New Roman"/>
              </a:rPr>
              <a:t>nowy Inkluzywny Plan Równości Płci </a:t>
            </a:r>
            <a:r>
              <a:rPr lang="pl-PL" sz="1500">
                <a:latin typeface="Times New Roman"/>
                <a:ea typeface="Times New Roman"/>
                <a:cs typeface="Times New Roman"/>
                <a:sym typeface="Times New Roman"/>
              </a:rPr>
              <a:t>powinien być </a:t>
            </a:r>
            <a:r>
              <a:rPr lang="pl-PL" sz="1500" b="1">
                <a:latin typeface="Times New Roman"/>
                <a:ea typeface="Times New Roman"/>
                <a:cs typeface="Times New Roman"/>
                <a:sym typeface="Times New Roman"/>
              </a:rPr>
              <a:t>bardziej skupiony na budowaniu postaw</a:t>
            </a:r>
            <a:r>
              <a:rPr lang="pl-PL" sz="1500">
                <a:latin typeface="Times New Roman"/>
                <a:ea typeface="Times New Roman"/>
                <a:cs typeface="Times New Roman"/>
                <a:sym typeface="Times New Roman"/>
              </a:rPr>
              <a:t> niż na rozwijaniu samej wiedzy dotyczącej dyskryminacji</a:t>
            </a:r>
            <a:endParaRPr sz="15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7465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Font typeface="Times New Roman"/>
              <a:buChar char="▪"/>
            </a:pPr>
            <a:r>
              <a:rPr lang="pl-PL" sz="1500">
                <a:latin typeface="Times New Roman"/>
                <a:ea typeface="Times New Roman"/>
                <a:cs typeface="Times New Roman"/>
                <a:sym typeface="Times New Roman"/>
              </a:rPr>
              <a:t>w nowym Planie </a:t>
            </a:r>
            <a:r>
              <a:rPr lang="pl-PL" sz="1500" b="1">
                <a:latin typeface="Times New Roman"/>
                <a:ea typeface="Times New Roman"/>
                <a:cs typeface="Times New Roman"/>
                <a:sym typeface="Times New Roman"/>
              </a:rPr>
              <a:t>ważne, aby kształtować</a:t>
            </a:r>
            <a:r>
              <a:rPr lang="pl-PL" sz="1500">
                <a:latin typeface="Times New Roman"/>
                <a:ea typeface="Times New Roman"/>
                <a:cs typeface="Times New Roman"/>
                <a:sym typeface="Times New Roman"/>
              </a:rPr>
              <a:t>: </a:t>
            </a:r>
            <a:endParaRPr sz="15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914400" lvl="1" indent="-37465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Font typeface="Times New Roman"/>
              <a:buChar char="▪"/>
            </a:pPr>
            <a:r>
              <a:rPr lang="pl-PL" sz="1500" b="1">
                <a:latin typeface="Times New Roman"/>
                <a:ea typeface="Times New Roman"/>
                <a:cs typeface="Times New Roman"/>
                <a:sym typeface="Times New Roman"/>
              </a:rPr>
              <a:t>świadomość</a:t>
            </a:r>
            <a:r>
              <a:rPr lang="pl-PL" sz="1500">
                <a:latin typeface="Times New Roman"/>
                <a:ea typeface="Times New Roman"/>
                <a:cs typeface="Times New Roman"/>
                <a:sym typeface="Times New Roman"/>
              </a:rPr>
              <a:t> tego, </a:t>
            </a:r>
            <a:r>
              <a:rPr lang="pl-PL" sz="1500" b="1">
                <a:latin typeface="Times New Roman"/>
                <a:ea typeface="Times New Roman"/>
                <a:cs typeface="Times New Roman"/>
                <a:sym typeface="Times New Roman"/>
              </a:rPr>
              <a:t>dlaczego działania równościowe</a:t>
            </a:r>
            <a:r>
              <a:rPr lang="pl-PL" sz="1500">
                <a:latin typeface="Times New Roman"/>
                <a:ea typeface="Times New Roman"/>
                <a:cs typeface="Times New Roman"/>
                <a:sym typeface="Times New Roman"/>
              </a:rPr>
              <a:t> i antydyskryminacyjne </a:t>
            </a:r>
            <a:r>
              <a:rPr lang="pl-PL" sz="1500" b="1">
                <a:latin typeface="Times New Roman"/>
                <a:ea typeface="Times New Roman"/>
                <a:cs typeface="Times New Roman"/>
                <a:sym typeface="Times New Roman"/>
              </a:rPr>
              <a:t>są ważne i czemu służą</a:t>
            </a:r>
            <a:r>
              <a:rPr lang="pl-PL" sz="150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sz="15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914400" lvl="1" indent="-37465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Font typeface="Times New Roman"/>
              <a:buChar char="▪"/>
            </a:pPr>
            <a:r>
              <a:rPr lang="pl-PL" sz="1500" b="1">
                <a:latin typeface="Times New Roman"/>
                <a:ea typeface="Times New Roman"/>
                <a:cs typeface="Times New Roman"/>
                <a:sym typeface="Times New Roman"/>
              </a:rPr>
              <a:t>świadomość</a:t>
            </a:r>
            <a:r>
              <a:rPr lang="pl-PL" sz="1500">
                <a:latin typeface="Times New Roman"/>
                <a:ea typeface="Times New Roman"/>
                <a:cs typeface="Times New Roman"/>
                <a:sym typeface="Times New Roman"/>
              </a:rPr>
              <a:t> tego, jakie są i</a:t>
            </a:r>
            <a:r>
              <a:rPr lang="pl-PL" sz="1500" b="1">
                <a:latin typeface="Times New Roman"/>
                <a:ea typeface="Times New Roman"/>
                <a:cs typeface="Times New Roman"/>
                <a:sym typeface="Times New Roman"/>
              </a:rPr>
              <a:t>ndywidualne, kolektywne i organizacyjne konsekwencje</a:t>
            </a:r>
            <a:r>
              <a:rPr lang="pl-PL" sz="1500">
                <a:latin typeface="Times New Roman"/>
                <a:ea typeface="Times New Roman"/>
                <a:cs typeface="Times New Roman"/>
                <a:sym typeface="Times New Roman"/>
              </a:rPr>
              <a:t> braku równego traktowania</a:t>
            </a:r>
            <a:endParaRPr sz="15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914400" lvl="1" indent="-37465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Font typeface="Times New Roman"/>
              <a:buChar char="▪"/>
            </a:pPr>
            <a:r>
              <a:rPr lang="pl-PL" sz="1500" b="1">
                <a:latin typeface="Times New Roman"/>
                <a:ea typeface="Times New Roman"/>
                <a:cs typeface="Times New Roman"/>
                <a:sym typeface="Times New Roman"/>
              </a:rPr>
              <a:t>świadomość</a:t>
            </a:r>
            <a:r>
              <a:rPr lang="pl-PL" sz="1500">
                <a:latin typeface="Times New Roman"/>
                <a:ea typeface="Times New Roman"/>
                <a:cs typeface="Times New Roman"/>
                <a:sym typeface="Times New Roman"/>
              </a:rPr>
              <a:t> związana z tym, jak </a:t>
            </a:r>
            <a:r>
              <a:rPr lang="pl-PL" sz="1500" b="1">
                <a:latin typeface="Times New Roman"/>
                <a:ea typeface="Times New Roman"/>
                <a:cs typeface="Times New Roman"/>
                <a:sym typeface="Times New Roman"/>
              </a:rPr>
              <a:t>posiadanie przywilejów może zaburzać percepcję</a:t>
            </a:r>
            <a:r>
              <a:rPr lang="pl-PL" sz="1500">
                <a:latin typeface="Times New Roman"/>
                <a:ea typeface="Times New Roman"/>
                <a:cs typeface="Times New Roman"/>
                <a:sym typeface="Times New Roman"/>
              </a:rPr>
              <a:t> zachowań dyskryminujących</a:t>
            </a:r>
            <a:endParaRPr sz="15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914400" lvl="1" indent="-37465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Font typeface="Times New Roman"/>
              <a:buChar char="▪"/>
            </a:pPr>
            <a:r>
              <a:rPr lang="pl-PL" sz="1500" b="1">
                <a:latin typeface="Times New Roman"/>
                <a:ea typeface="Times New Roman"/>
                <a:cs typeface="Times New Roman"/>
                <a:sym typeface="Times New Roman"/>
              </a:rPr>
              <a:t>postawy i umiejętności </a:t>
            </a:r>
            <a:r>
              <a:rPr lang="pl-PL" sz="1500">
                <a:latin typeface="Times New Roman"/>
                <a:ea typeface="Times New Roman"/>
                <a:cs typeface="Times New Roman"/>
                <a:sym typeface="Times New Roman"/>
              </a:rPr>
              <a:t>związane z </a:t>
            </a:r>
            <a:r>
              <a:rPr lang="pl-PL" sz="1500" b="1">
                <a:latin typeface="Times New Roman"/>
                <a:ea typeface="Times New Roman"/>
                <a:cs typeface="Times New Roman"/>
                <a:sym typeface="Times New Roman"/>
              </a:rPr>
              <a:t>empatyczną komunikacją</a:t>
            </a:r>
            <a:endParaRPr sz="15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7465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Font typeface="Times New Roman"/>
              <a:buChar char="▪"/>
            </a:pPr>
            <a:r>
              <a:rPr lang="pl-PL" sz="1500">
                <a:latin typeface="Times New Roman"/>
                <a:ea typeface="Times New Roman"/>
                <a:cs typeface="Times New Roman"/>
                <a:sym typeface="Times New Roman"/>
              </a:rPr>
              <a:t>w nowym Planie </a:t>
            </a:r>
            <a:r>
              <a:rPr lang="pl-PL" sz="1500" b="1">
                <a:latin typeface="Times New Roman"/>
                <a:ea typeface="Times New Roman"/>
                <a:cs typeface="Times New Roman"/>
                <a:sym typeface="Times New Roman"/>
              </a:rPr>
              <a:t>osoby z kadry zarządzającej </a:t>
            </a:r>
            <a:r>
              <a:rPr lang="pl-PL" sz="1500">
                <a:latin typeface="Times New Roman"/>
                <a:ea typeface="Times New Roman"/>
                <a:cs typeface="Times New Roman"/>
                <a:sym typeface="Times New Roman"/>
              </a:rPr>
              <a:t>(</a:t>
            </a:r>
            <a:r>
              <a:rPr lang="pl-PL" sz="1200">
                <a:latin typeface="Times New Roman"/>
                <a:ea typeface="Times New Roman"/>
                <a:cs typeface="Times New Roman"/>
                <a:sym typeface="Times New Roman"/>
              </a:rPr>
              <a:t>uniwersytetem, jednostkami naukowymi, jednostkami administracyjnymi, zespołami)</a:t>
            </a:r>
            <a:r>
              <a:rPr lang="pl-PL" sz="1500">
                <a:latin typeface="Times New Roman"/>
                <a:ea typeface="Times New Roman"/>
                <a:cs typeface="Times New Roman"/>
                <a:sym typeface="Times New Roman"/>
              </a:rPr>
              <a:t> powinny zostać </a:t>
            </a:r>
            <a:r>
              <a:rPr lang="pl-PL" sz="1500" b="1">
                <a:latin typeface="Times New Roman"/>
                <a:ea typeface="Times New Roman"/>
                <a:cs typeface="Times New Roman"/>
                <a:sym typeface="Times New Roman"/>
              </a:rPr>
              <a:t>objęte szeregiem działań skierowanych specjalnie do nich</a:t>
            </a:r>
            <a:r>
              <a:rPr lang="pl-PL" sz="1500">
                <a:latin typeface="Times New Roman"/>
                <a:ea typeface="Times New Roman"/>
                <a:cs typeface="Times New Roman"/>
                <a:sym typeface="Times New Roman"/>
              </a:rPr>
              <a:t> - kształtujących ich postawy i kompetencje.</a:t>
            </a:r>
            <a:endParaRPr sz="15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cxnSp>
        <p:nvCxnSpPr>
          <p:cNvPr id="452" name="Google Shape;452;g372d80ae461_0_98"/>
          <p:cNvCxnSpPr/>
          <p:nvPr/>
        </p:nvCxnSpPr>
        <p:spPr>
          <a:xfrm>
            <a:off x="0" y="2171940"/>
            <a:ext cx="91440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453" name="Google Shape;453;g372d80ae461_0_98"/>
          <p:cNvSpPr txBox="1">
            <a:spLocks noGrp="1"/>
          </p:cNvSpPr>
          <p:nvPr>
            <p:ph type="title"/>
          </p:nvPr>
        </p:nvSpPr>
        <p:spPr>
          <a:xfrm>
            <a:off x="455400" y="316250"/>
            <a:ext cx="43890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-PL" sz="2000" b="1">
                <a:latin typeface="Times New Roman"/>
                <a:ea typeface="Times New Roman"/>
                <a:cs typeface="Times New Roman"/>
                <a:sym typeface="Times New Roman"/>
              </a:rPr>
              <a:t>ZMIANA POSTAW WYZWANIEM DLA NOWEGO INKLUZYWNEGO PLANU RÓWNOŚCI PŁCI </a:t>
            </a:r>
            <a:endParaRPr sz="2000" b="1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454" name="Google Shape;454;g372d80ae461_0_98"/>
          <p:cNvPicPr preferRelativeResize="0"/>
          <p:nvPr/>
        </p:nvPicPr>
        <p:blipFill rotWithShape="1">
          <a:blip r:embed="rId3">
            <a:alphaModFix/>
          </a:blip>
          <a:srcRect l="-580" t="3808" r="580" b="17333"/>
          <a:stretch/>
        </p:blipFill>
        <p:spPr>
          <a:xfrm>
            <a:off x="5098375" y="-13850"/>
            <a:ext cx="4045624" cy="2185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p26"/>
          <p:cNvSpPr txBox="1"/>
          <p:nvPr/>
        </p:nvSpPr>
        <p:spPr>
          <a:xfrm>
            <a:off x="4541525" y="2416586"/>
            <a:ext cx="4290900" cy="203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l-PL" sz="2000" b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KONTAKT Z AUTORKAMI </a:t>
            </a:r>
            <a:endParaRPr sz="2000" b="1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endParaRPr sz="2200" b="0" i="0" u="none" strike="noStrike" cap="none">
              <a:solidFill>
                <a:schemeClr val="dk1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pl-PL" sz="19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a.ostaszewska@uw.edu.pl  </a:t>
            </a:r>
            <a:endParaRPr sz="19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pl-PL" sz="19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mpietrusinska@uw.edu.pl </a:t>
            </a:r>
            <a:endParaRPr sz="1700" b="0" i="0" u="none" strike="noStrike" cap="none">
              <a:solidFill>
                <a:schemeClr val="dk1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cxnSp>
        <p:nvCxnSpPr>
          <p:cNvPr id="461" name="Google Shape;461;p26"/>
          <p:cNvCxnSpPr/>
          <p:nvPr/>
        </p:nvCxnSpPr>
        <p:spPr>
          <a:xfrm>
            <a:off x="4672901" y="3161950"/>
            <a:ext cx="4028100" cy="42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462" name="Google Shape;462;p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718885"/>
            <a:ext cx="4812024" cy="340613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32156"/>
              </a:srgbClr>
            </a:outerShdw>
          </a:effectLst>
        </p:spPr>
      </p:pic>
      <p:sp>
        <p:nvSpPr>
          <p:cNvPr id="463" name="Google Shape;463;p26"/>
          <p:cNvSpPr/>
          <p:nvPr/>
        </p:nvSpPr>
        <p:spPr>
          <a:xfrm rot="5400000">
            <a:off x="-38479" y="38477"/>
            <a:ext cx="692731" cy="615775"/>
          </a:xfrm>
          <a:prstGeom prst="rtTriangle">
            <a:avLst/>
          </a:prstGeom>
          <a:solidFill>
            <a:srgbClr val="00B0F0"/>
          </a:solidFill>
          <a:ln>
            <a:noFill/>
          </a:ln>
          <a:effectLst>
            <a:outerShdw blurRad="50800" dist="38100" dir="8100000" algn="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endParaRPr sz="135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372d59f7e1c_0_13"/>
          <p:cNvSpPr txBox="1">
            <a:spLocks noGrp="1"/>
          </p:cNvSpPr>
          <p:nvPr>
            <p:ph type="title"/>
          </p:nvPr>
        </p:nvSpPr>
        <p:spPr>
          <a:xfrm>
            <a:off x="303001" y="494050"/>
            <a:ext cx="42690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Roboto Light"/>
              <a:buNone/>
            </a:pPr>
            <a:r>
              <a:rPr lang="pl-PL" sz="2000" b="1">
                <a:latin typeface="Times New Roman"/>
                <a:ea typeface="Times New Roman"/>
                <a:cs typeface="Times New Roman"/>
                <a:sym typeface="Times New Roman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6"/>
                  </a:ext>
                </a:extLst>
              </a:rPr>
              <a:t>METODOLOGIA</a:t>
            </a:r>
            <a:r>
              <a:rPr lang="pl-PL" sz="2000" b="1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sz="2000" b="1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Roboto Light"/>
              <a:buNone/>
            </a:pPr>
            <a:r>
              <a:rPr lang="pl-PL" sz="2000" b="1">
                <a:latin typeface="Times New Roman"/>
                <a:ea typeface="Times New Roman"/>
                <a:cs typeface="Times New Roman"/>
                <a:sym typeface="Times New Roman"/>
              </a:rPr>
              <a:t>BADANIA JAKOŚCIOWEGO</a:t>
            </a:r>
            <a:endParaRPr sz="2000" b="1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22" name="Google Shape;122;g372d59f7e1c_0_13"/>
          <p:cNvSpPr txBox="1">
            <a:spLocks noGrp="1"/>
          </p:cNvSpPr>
          <p:nvPr>
            <p:ph type="body" idx="1"/>
          </p:nvPr>
        </p:nvSpPr>
        <p:spPr>
          <a:xfrm>
            <a:off x="149675" y="2023325"/>
            <a:ext cx="8926500" cy="483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-2095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Times New Roman"/>
              <a:buChar char="▪"/>
            </a:pPr>
            <a:r>
              <a:rPr lang="pl-PL" sz="1700">
                <a:latin typeface="Times New Roman"/>
                <a:ea typeface="Times New Roman"/>
                <a:cs typeface="Times New Roman"/>
                <a:sym typeface="Times New Roman"/>
              </a:rPr>
              <a:t>celowy dobór próby </a:t>
            </a:r>
            <a:endParaRPr sz="17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228600" lvl="0" indent="-20955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700"/>
              <a:buFont typeface="Times New Roman"/>
              <a:buChar char="▪"/>
            </a:pPr>
            <a:r>
              <a:rPr lang="pl-PL" sz="1700">
                <a:latin typeface="Times New Roman"/>
                <a:ea typeface="Times New Roman"/>
                <a:cs typeface="Times New Roman"/>
                <a:sym typeface="Times New Roman"/>
              </a:rPr>
              <a:t>do badania zgłosiło się 97 osób </a:t>
            </a:r>
            <a:endParaRPr sz="17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228600" lvl="0" indent="-20955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700"/>
              <a:buFont typeface="Times New Roman"/>
              <a:buChar char="▪"/>
            </a:pPr>
            <a:r>
              <a:rPr lang="pl-PL" sz="1700">
                <a:latin typeface="Times New Roman"/>
                <a:ea typeface="Times New Roman"/>
                <a:cs typeface="Times New Roman"/>
                <a:sym typeface="Times New Roman"/>
              </a:rPr>
              <a:t>wśród 58 osób uczestniczących w wywiadach: </a:t>
            </a:r>
            <a:endParaRPr sz="17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914400" lvl="1" indent="-33655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700"/>
              <a:buFont typeface="Times New Roman"/>
              <a:buChar char="▪"/>
            </a:pPr>
            <a:r>
              <a:rPr lang="pl-PL" sz="1700">
                <a:latin typeface="Times New Roman"/>
                <a:ea typeface="Times New Roman"/>
                <a:cs typeface="Times New Roman"/>
                <a:sym typeface="Times New Roman"/>
              </a:rPr>
              <a:t>37</a:t>
            </a:r>
            <a:r>
              <a:rPr lang="pl-PL" sz="1700">
                <a:latin typeface="Times New Roman"/>
                <a:ea typeface="Times New Roman"/>
                <a:cs typeface="Times New Roman"/>
                <a:sym typeface="Times New Roman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7"/>
                  </a:ext>
                </a:extLst>
              </a:rPr>
              <a:t> kobiety</a:t>
            </a:r>
            <a:endParaRPr sz="1700">
              <a:latin typeface="Times New Roman"/>
              <a:ea typeface="Times New Roman"/>
              <a:cs typeface="Times New Roman"/>
              <a:sym typeface="Times New Roman"/>
              <a:extLst>
                <a:ext uri="http://customooxmlschemas.google.com/">
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8"/>
                </a:ext>
              </a:extLst>
            </a:endParaRPr>
          </a:p>
          <a:p>
            <a:pPr marL="914400" lvl="1" indent="-33655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700"/>
              <a:buFont typeface="Times New Roman"/>
              <a:buChar char="▪"/>
            </a:pPr>
            <a:r>
              <a:rPr lang="pl-PL" sz="1700">
                <a:latin typeface="Times New Roman"/>
                <a:ea typeface="Times New Roman"/>
                <a:cs typeface="Times New Roman"/>
                <a:sym typeface="Times New Roman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9"/>
                  </a:ext>
                </a:extLst>
              </a:rPr>
              <a:t>19 mężczy</a:t>
            </a:r>
            <a:r>
              <a:rPr lang="pl-PL" sz="1700">
                <a:latin typeface="Times New Roman"/>
                <a:ea typeface="Times New Roman"/>
                <a:cs typeface="Times New Roman"/>
                <a:sym typeface="Times New Roman"/>
              </a:rPr>
              <a:t>źni</a:t>
            </a:r>
            <a:endParaRPr sz="17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914400" lvl="1" indent="-33655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700"/>
              <a:buFont typeface="Times New Roman"/>
              <a:buChar char="▪"/>
            </a:pPr>
            <a:r>
              <a:rPr lang="pl-PL" sz="1700">
                <a:latin typeface="Times New Roman"/>
                <a:ea typeface="Times New Roman"/>
                <a:cs typeface="Times New Roman"/>
                <a:sym typeface="Times New Roman"/>
              </a:rPr>
              <a:t>2 osoby niebinarne </a:t>
            </a:r>
            <a:endParaRPr sz="17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3655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700"/>
              <a:buFont typeface="Times New Roman"/>
              <a:buChar char="▪"/>
            </a:pPr>
            <a:r>
              <a:rPr lang="pl-PL" sz="1700">
                <a:latin typeface="Times New Roman"/>
                <a:ea typeface="Times New Roman"/>
                <a:cs typeface="Times New Roman"/>
                <a:sym typeface="Times New Roman"/>
              </a:rPr>
              <a:t>wywiady przeprowadzane online (z podziałem na grupy)</a:t>
            </a:r>
            <a:endParaRPr sz="17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3655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700"/>
              <a:buFont typeface="Times New Roman"/>
              <a:buChar char="▪"/>
            </a:pPr>
            <a:r>
              <a:rPr lang="pl-PL" sz="1700">
                <a:latin typeface="Times New Roman"/>
                <a:ea typeface="Times New Roman"/>
                <a:cs typeface="Times New Roman"/>
                <a:sym typeface="Times New Roman"/>
              </a:rPr>
              <a:t>wywiady przeprowadzono zarówno w języku polskim i angielskim</a:t>
            </a:r>
            <a:endParaRPr sz="17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3655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700"/>
              <a:buFont typeface="Times New Roman"/>
              <a:buChar char="▪"/>
            </a:pPr>
            <a:r>
              <a:rPr lang="pl-PL" sz="1700">
                <a:latin typeface="Times New Roman"/>
                <a:ea typeface="Times New Roman"/>
                <a:cs typeface="Times New Roman"/>
                <a:sym typeface="Times New Roman"/>
              </a:rPr>
              <a:t>okres prowadzenia wywiadów: wiosna 2024</a:t>
            </a:r>
            <a:endParaRPr sz="17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3655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700"/>
              <a:buFont typeface="Times New Roman"/>
              <a:buChar char="▪"/>
            </a:pPr>
            <a:r>
              <a:rPr lang="pl-PL" sz="1700">
                <a:latin typeface="Times New Roman"/>
                <a:ea typeface="Times New Roman"/>
                <a:cs typeface="Times New Roman"/>
                <a:sym typeface="Times New Roman"/>
              </a:rPr>
              <a:t>zespół badawczy opracowujący koncepcję badań i przeprowadzający wywiady:</a:t>
            </a:r>
            <a:endParaRPr sz="17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914400" lvl="1" indent="-32385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500"/>
              <a:buFont typeface="Times New Roman"/>
              <a:buChar char="▪"/>
            </a:pPr>
            <a:r>
              <a:rPr lang="pl-PL" sz="1500">
                <a:latin typeface="Times New Roman"/>
                <a:ea typeface="Times New Roman"/>
                <a:cs typeface="Times New Roman"/>
                <a:sym typeface="Times New Roman"/>
              </a:rPr>
              <a:t>Anna Grędzińska, główna specjalistka ds. równego traktowania </a:t>
            </a:r>
            <a:endParaRPr sz="15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914400" lvl="1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Font typeface="Times New Roman"/>
              <a:buChar char="▪"/>
            </a:pPr>
            <a:r>
              <a:rPr lang="pl-PL" sz="1500">
                <a:latin typeface="Times New Roman"/>
                <a:ea typeface="Times New Roman"/>
                <a:cs typeface="Times New Roman"/>
                <a:sym typeface="Times New Roman"/>
              </a:rPr>
              <a:t>dra hab. Julia Kubisa, prof. UW, główna specjalistka ds. badań i edukacji równościowej</a:t>
            </a:r>
            <a:endParaRPr sz="15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914400" lvl="1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Font typeface="Times New Roman"/>
              <a:buChar char="▪"/>
            </a:pPr>
            <a:r>
              <a:rPr lang="pl-PL" sz="1500">
                <a:latin typeface="Times New Roman"/>
                <a:ea typeface="Times New Roman"/>
                <a:cs typeface="Times New Roman"/>
                <a:sym typeface="Times New Roman"/>
              </a:rPr>
              <a:t>dra hab. Aneta Ostaszewska, prof. UW </a:t>
            </a:r>
            <a:endParaRPr sz="15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914400" lvl="1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Font typeface="Times New Roman"/>
              <a:buChar char="▪"/>
            </a:pPr>
            <a:r>
              <a:rPr lang="pl-PL" sz="1500">
                <a:latin typeface="Times New Roman"/>
                <a:ea typeface="Times New Roman"/>
                <a:cs typeface="Times New Roman"/>
                <a:sym typeface="Times New Roman"/>
              </a:rPr>
              <a:t>dra Marta Jadwiga Pietrusińska </a:t>
            </a:r>
            <a:endParaRPr sz="15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cxnSp>
        <p:nvCxnSpPr>
          <p:cNvPr id="123" name="Google Shape;123;g372d59f7e1c_0_13"/>
          <p:cNvCxnSpPr/>
          <p:nvPr/>
        </p:nvCxnSpPr>
        <p:spPr>
          <a:xfrm>
            <a:off x="0" y="2023315"/>
            <a:ext cx="91440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24" name="Google Shape;124;g372d59f7e1c_0_13"/>
          <p:cNvPicPr preferRelativeResize="0"/>
          <p:nvPr/>
        </p:nvPicPr>
        <p:blipFill rotWithShape="1">
          <a:blip r:embed="rId3">
            <a:alphaModFix/>
          </a:blip>
          <a:srcRect t="34166" r="9778" b="1511"/>
          <a:stretch/>
        </p:blipFill>
        <p:spPr>
          <a:xfrm>
            <a:off x="4738850" y="-13850"/>
            <a:ext cx="4405152" cy="20371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Google Shape;125;g372d59f7e1c_0_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738850" y="0"/>
            <a:ext cx="4405150" cy="20233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372d59f7e1c_0_21"/>
          <p:cNvSpPr txBox="1">
            <a:spLocks noGrp="1"/>
          </p:cNvSpPr>
          <p:nvPr>
            <p:ph type="title"/>
          </p:nvPr>
        </p:nvSpPr>
        <p:spPr>
          <a:xfrm>
            <a:off x="303001" y="494050"/>
            <a:ext cx="42690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Roboto Light"/>
              <a:buNone/>
            </a:pPr>
            <a:r>
              <a:rPr lang="pl-PL" sz="2000" b="1">
                <a:latin typeface="Times New Roman"/>
                <a:ea typeface="Times New Roman"/>
                <a:cs typeface="Times New Roman"/>
                <a:sym typeface="Times New Roman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10"/>
                  </a:ext>
                </a:extLst>
              </a:rPr>
              <a:t>CHARAKTERYSTYKA </a:t>
            </a:r>
            <a:r>
              <a:rPr lang="pl-PL" sz="2000" b="1">
                <a:latin typeface="Times New Roman"/>
                <a:ea typeface="Times New Roman"/>
                <a:cs typeface="Times New Roman"/>
                <a:sym typeface="Times New Roman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11"/>
                  </a:ext>
                </a:extLst>
              </a:rPr>
              <a:t> BADANIA</a:t>
            </a:r>
            <a:r>
              <a:rPr lang="pl-PL" sz="2000" b="1">
                <a:latin typeface="Times New Roman"/>
                <a:ea typeface="Times New Roman"/>
                <a:cs typeface="Times New Roman"/>
                <a:sym typeface="Times New Roman"/>
              </a:rPr>
              <a:t> FOKUSOWEGO</a:t>
            </a:r>
            <a:endParaRPr sz="2000" b="1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32" name="Google Shape;132;g372d59f7e1c_0_21"/>
          <p:cNvSpPr txBox="1">
            <a:spLocks noGrp="1"/>
          </p:cNvSpPr>
          <p:nvPr>
            <p:ph type="body" idx="1"/>
          </p:nvPr>
        </p:nvSpPr>
        <p:spPr>
          <a:xfrm>
            <a:off x="303000" y="2023325"/>
            <a:ext cx="8631600" cy="462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-2095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Times New Roman"/>
              <a:buChar char="▪"/>
            </a:pPr>
            <a:r>
              <a:rPr lang="pl-PL" sz="1700" b="1">
                <a:latin typeface="Times New Roman"/>
                <a:ea typeface="Times New Roman"/>
                <a:cs typeface="Times New Roman"/>
                <a:sym typeface="Times New Roman"/>
              </a:rPr>
              <a:t>mała liczebność</a:t>
            </a:r>
            <a:r>
              <a:rPr lang="pl-PL" sz="1700">
                <a:latin typeface="Times New Roman"/>
                <a:ea typeface="Times New Roman"/>
                <a:cs typeface="Times New Roman"/>
                <a:sym typeface="Times New Roman"/>
              </a:rPr>
              <a:t> grup</a:t>
            </a:r>
            <a:endParaRPr sz="17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228600" lvl="0" indent="-2095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Times New Roman"/>
              <a:buChar char="▪"/>
            </a:pPr>
            <a:r>
              <a:rPr lang="pl-PL" sz="1700">
                <a:latin typeface="Times New Roman"/>
                <a:ea typeface="Times New Roman"/>
                <a:cs typeface="Times New Roman"/>
                <a:sym typeface="Times New Roman"/>
              </a:rPr>
              <a:t>atmosfera sprzyjająca </a:t>
            </a:r>
            <a:r>
              <a:rPr lang="pl-PL" sz="1700" b="1">
                <a:latin typeface="Times New Roman"/>
                <a:ea typeface="Times New Roman"/>
                <a:cs typeface="Times New Roman"/>
                <a:sym typeface="Times New Roman"/>
              </a:rPr>
              <a:t>otwartości</a:t>
            </a:r>
            <a:r>
              <a:rPr lang="pl-PL" sz="1700">
                <a:latin typeface="Times New Roman"/>
                <a:ea typeface="Times New Roman"/>
                <a:cs typeface="Times New Roman"/>
                <a:sym typeface="Times New Roman"/>
              </a:rPr>
              <a:t> i </a:t>
            </a:r>
            <a:r>
              <a:rPr lang="pl-PL" sz="1700" b="1">
                <a:latin typeface="Times New Roman"/>
                <a:ea typeface="Times New Roman"/>
                <a:cs typeface="Times New Roman"/>
                <a:sym typeface="Times New Roman"/>
              </a:rPr>
              <a:t>szczerości </a:t>
            </a:r>
            <a:r>
              <a:rPr lang="pl-PL" sz="1700">
                <a:latin typeface="Times New Roman"/>
                <a:ea typeface="Times New Roman"/>
                <a:cs typeface="Times New Roman"/>
                <a:sym typeface="Times New Roman"/>
              </a:rPr>
              <a:t>wypowiedzi</a:t>
            </a:r>
            <a:endParaRPr sz="17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228600" lvl="0" indent="-20955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700"/>
              <a:buFont typeface="Times New Roman"/>
              <a:buChar char="▪"/>
            </a:pPr>
            <a:r>
              <a:rPr lang="pl-PL" sz="1700" b="1">
                <a:latin typeface="Times New Roman"/>
                <a:ea typeface="Times New Roman"/>
                <a:cs typeface="Times New Roman"/>
                <a:sym typeface="Times New Roman"/>
              </a:rPr>
              <a:t>samoselekcja </a:t>
            </a:r>
            <a:r>
              <a:rPr lang="pl-PL" sz="1700">
                <a:latin typeface="Times New Roman"/>
                <a:ea typeface="Times New Roman"/>
                <a:cs typeface="Times New Roman"/>
                <a:sym typeface="Times New Roman"/>
              </a:rPr>
              <a:t>osób uczestniczących w badaniu - do badania przystąpiły osoby szczególnie zainteresowane tematyką równości</a:t>
            </a:r>
            <a:endParaRPr sz="17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228600" lvl="0" indent="-20955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700"/>
              <a:buFont typeface="Times New Roman"/>
              <a:buChar char="▪"/>
            </a:pPr>
            <a:r>
              <a:rPr lang="pl-PL" sz="1700">
                <a:latin typeface="Times New Roman"/>
                <a:ea typeface="Times New Roman"/>
                <a:cs typeface="Times New Roman"/>
                <a:sym typeface="Times New Roman"/>
              </a:rPr>
              <a:t>wyniki nie stanowią reprezentatywnego obrazu całej społeczności Uniwersytetu</a:t>
            </a:r>
            <a:endParaRPr sz="17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228600" lvl="0" indent="-20955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700"/>
              <a:buFont typeface="Times New Roman"/>
              <a:buChar char="▪"/>
            </a:pPr>
            <a:r>
              <a:rPr lang="pl-PL" sz="1700">
                <a:latin typeface="Times New Roman"/>
                <a:ea typeface="Times New Roman"/>
                <a:cs typeface="Times New Roman"/>
                <a:sym typeface="Times New Roman"/>
              </a:rPr>
              <a:t>wyniki odzwierciedlają </a:t>
            </a:r>
            <a:r>
              <a:rPr lang="pl-PL" sz="1700" b="1">
                <a:latin typeface="Times New Roman"/>
                <a:ea typeface="Times New Roman"/>
                <a:cs typeface="Times New Roman"/>
                <a:sym typeface="Times New Roman"/>
              </a:rPr>
              <a:t>perspektywy i doświadczenia osób</a:t>
            </a:r>
            <a:r>
              <a:rPr lang="pl-PL" sz="1700"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lang="pl-PL" sz="1700" b="1">
                <a:latin typeface="Times New Roman"/>
                <a:ea typeface="Times New Roman"/>
                <a:cs typeface="Times New Roman"/>
                <a:sym typeface="Times New Roman"/>
              </a:rPr>
              <a:t>które wzięły udział w badaniu </a:t>
            </a:r>
            <a:endParaRPr sz="14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228600" lvl="0" indent="-20955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700"/>
              <a:buFont typeface="Times New Roman"/>
              <a:buChar char="▪"/>
            </a:pPr>
            <a:r>
              <a:rPr lang="pl-PL" sz="1700">
                <a:latin typeface="Times New Roman"/>
                <a:ea typeface="Times New Roman"/>
                <a:cs typeface="Times New Roman"/>
                <a:sym typeface="Times New Roman"/>
              </a:rPr>
              <a:t>kwestie związane ze </a:t>
            </a:r>
            <a:r>
              <a:rPr lang="pl-PL" sz="1700" b="1">
                <a:latin typeface="Times New Roman"/>
                <a:ea typeface="Times New Roman"/>
                <a:cs typeface="Times New Roman"/>
                <a:sym typeface="Times New Roman"/>
              </a:rPr>
              <a:t>zdrowiem psychicznym</a:t>
            </a:r>
            <a:r>
              <a:rPr lang="pl-PL" sz="1700">
                <a:latin typeface="Times New Roman"/>
                <a:ea typeface="Times New Roman"/>
                <a:cs typeface="Times New Roman"/>
                <a:sym typeface="Times New Roman"/>
              </a:rPr>
              <a:t> i </a:t>
            </a:r>
            <a:r>
              <a:rPr lang="pl-PL" sz="1700" b="1">
                <a:latin typeface="Times New Roman"/>
                <a:ea typeface="Times New Roman"/>
                <a:cs typeface="Times New Roman"/>
                <a:sym typeface="Times New Roman"/>
              </a:rPr>
              <a:t>pochodzeniem spoza Warszawy</a:t>
            </a:r>
            <a:r>
              <a:rPr lang="pl-PL" sz="1700">
                <a:latin typeface="Times New Roman"/>
                <a:ea typeface="Times New Roman"/>
                <a:cs typeface="Times New Roman"/>
                <a:sym typeface="Times New Roman"/>
              </a:rPr>
              <a:t> nie były uwzględniane podczas planowania badania, jednak zostały wskazana przez uczestników jako istotne i wymagające uwagi</a:t>
            </a:r>
            <a:endParaRPr sz="17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0" algn="l" rtl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None/>
            </a:pPr>
            <a:endParaRPr sz="17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cxnSp>
        <p:nvCxnSpPr>
          <p:cNvPr id="133" name="Google Shape;133;g372d59f7e1c_0_21"/>
          <p:cNvCxnSpPr/>
          <p:nvPr/>
        </p:nvCxnSpPr>
        <p:spPr>
          <a:xfrm>
            <a:off x="0" y="2023315"/>
            <a:ext cx="91440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34" name="Google Shape;134;g372d59f7e1c_0_21"/>
          <p:cNvPicPr preferRelativeResize="0"/>
          <p:nvPr/>
        </p:nvPicPr>
        <p:blipFill rotWithShape="1">
          <a:blip r:embed="rId3">
            <a:alphaModFix/>
          </a:blip>
          <a:srcRect t="34166" r="9778" b="1511"/>
          <a:stretch/>
        </p:blipFill>
        <p:spPr>
          <a:xfrm>
            <a:off x="4738850" y="-13850"/>
            <a:ext cx="4405152" cy="20371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Google Shape;135;g372d59f7e1c_0_2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738850" y="0"/>
            <a:ext cx="4405151" cy="20371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377a86a3b77_0_7"/>
          <p:cNvSpPr txBox="1">
            <a:spLocks noGrp="1"/>
          </p:cNvSpPr>
          <p:nvPr>
            <p:ph type="title"/>
          </p:nvPr>
        </p:nvSpPr>
        <p:spPr>
          <a:xfrm>
            <a:off x="303001" y="494050"/>
            <a:ext cx="42690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Roboto Light"/>
              <a:buNone/>
            </a:pPr>
            <a:r>
              <a:rPr lang="pl-PL" sz="2000" b="1">
                <a:latin typeface="Times New Roman"/>
                <a:ea typeface="Times New Roman"/>
                <a:cs typeface="Times New Roman"/>
                <a:sym typeface="Times New Roman"/>
              </a:rPr>
              <a:t>UWAGA METODOLOGICZNA </a:t>
            </a:r>
            <a:endParaRPr sz="2000" b="1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42" name="Google Shape;142;g377a86a3b77_0_7"/>
          <p:cNvSpPr txBox="1">
            <a:spLocks noGrp="1"/>
          </p:cNvSpPr>
          <p:nvPr>
            <p:ph type="body" idx="1"/>
          </p:nvPr>
        </p:nvSpPr>
        <p:spPr>
          <a:xfrm>
            <a:off x="303000" y="2226900"/>
            <a:ext cx="8401200" cy="472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23850" algn="just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500"/>
              <a:buFont typeface="Times New Roman"/>
              <a:buChar char="●"/>
            </a:pPr>
            <a:r>
              <a:rPr lang="pl-PL" sz="1500">
                <a:latin typeface="Times New Roman"/>
                <a:ea typeface="Times New Roman"/>
                <a:cs typeface="Times New Roman"/>
                <a:sym typeface="Times New Roman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12"/>
                  </a:ext>
                </a:extLst>
              </a:rPr>
              <a:t>Raportowane badanie </a:t>
            </a:r>
            <a:r>
              <a:rPr lang="pl-PL" sz="1500" b="1">
                <a:latin typeface="Times New Roman"/>
                <a:ea typeface="Times New Roman"/>
                <a:cs typeface="Times New Roman"/>
                <a:sym typeface="Times New Roman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13"/>
                  </a:ext>
                </a:extLst>
              </a:rPr>
              <a:t>odzwierciedla perspektywę osób badanych - </a:t>
            </a:r>
            <a:r>
              <a:rPr lang="pl-PL" sz="1500">
                <a:latin typeface="Times New Roman"/>
                <a:ea typeface="Times New Roman"/>
                <a:cs typeface="Times New Roman"/>
                <a:sym typeface="Times New Roman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14"/>
                  </a:ext>
                </a:extLst>
              </a:rPr>
              <a:t>ich odczucia i opinie dotyczące poruszanych zagadnień.</a:t>
            </a:r>
            <a:endParaRPr sz="1500">
              <a:latin typeface="Times New Roman"/>
              <a:ea typeface="Times New Roman"/>
              <a:cs typeface="Times New Roman"/>
              <a:sym typeface="Times New Roman"/>
              <a:extLst>
                <a:ext uri="http://customooxmlschemas.google.com/">
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15"/>
                </a:ext>
              </a:extLst>
            </a:endParaRPr>
          </a:p>
          <a:p>
            <a:pPr marL="457200" lvl="0" indent="-323850" algn="just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500"/>
              <a:buFont typeface="Times New Roman"/>
              <a:buChar char="●"/>
            </a:pPr>
            <a:r>
              <a:rPr lang="pl-PL" sz="1500">
                <a:latin typeface="Times New Roman"/>
                <a:ea typeface="Times New Roman"/>
                <a:cs typeface="Times New Roman"/>
                <a:sym typeface="Times New Roman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16"/>
                  </a:ext>
                </a:extLst>
              </a:rPr>
              <a:t>Zgłaszane przez nich </a:t>
            </a:r>
            <a:r>
              <a:rPr lang="pl-PL" sz="1500" b="1">
                <a:latin typeface="Times New Roman"/>
                <a:ea typeface="Times New Roman"/>
                <a:cs typeface="Times New Roman"/>
                <a:sym typeface="Times New Roman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17"/>
                  </a:ext>
                </a:extLst>
              </a:rPr>
              <a:t>przejawy dyskryminacji</a:t>
            </a:r>
            <a:r>
              <a:rPr lang="pl-PL" sz="1500">
                <a:latin typeface="Times New Roman"/>
                <a:ea typeface="Times New Roman"/>
                <a:cs typeface="Times New Roman"/>
                <a:sym typeface="Times New Roman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18"/>
                  </a:ext>
                </a:extLst>
              </a:rPr>
              <a:t> mogły wynikać z ich </a:t>
            </a:r>
            <a:r>
              <a:rPr lang="pl-PL" sz="1500" b="1">
                <a:latin typeface="Times New Roman"/>
                <a:ea typeface="Times New Roman"/>
                <a:cs typeface="Times New Roman"/>
                <a:sym typeface="Times New Roman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19"/>
                  </a:ext>
                </a:extLst>
              </a:rPr>
              <a:t>własnych doświadczeń</a:t>
            </a:r>
            <a:r>
              <a:rPr lang="pl-PL" sz="1500">
                <a:latin typeface="Times New Roman"/>
                <a:ea typeface="Times New Roman"/>
                <a:cs typeface="Times New Roman"/>
                <a:sym typeface="Times New Roman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20"/>
                  </a:ext>
                </a:extLst>
              </a:rPr>
              <a:t> lub wiedzy o </a:t>
            </a:r>
            <a:r>
              <a:rPr lang="pl-PL" sz="1500" b="1">
                <a:latin typeface="Times New Roman"/>
                <a:ea typeface="Times New Roman"/>
                <a:cs typeface="Times New Roman"/>
                <a:sym typeface="Times New Roman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21"/>
                  </a:ext>
                </a:extLst>
              </a:rPr>
              <a:t>doświadczeniach innych osób</a:t>
            </a:r>
            <a:r>
              <a:rPr lang="pl-PL" sz="1500">
                <a:latin typeface="Times New Roman"/>
                <a:ea typeface="Times New Roman"/>
                <a:cs typeface="Times New Roman"/>
                <a:sym typeface="Times New Roman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22"/>
                  </a:ext>
                </a:extLst>
              </a:rPr>
              <a:t>.  </a:t>
            </a:r>
            <a:endParaRPr sz="1500">
              <a:latin typeface="Times New Roman"/>
              <a:ea typeface="Times New Roman"/>
              <a:cs typeface="Times New Roman"/>
              <a:sym typeface="Times New Roman"/>
              <a:extLst>
                <a:ext uri="http://customooxmlschemas.google.com/">
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23"/>
                </a:ext>
              </a:extLst>
            </a:endParaRPr>
          </a:p>
          <a:p>
            <a:pPr marL="457200" lvl="0" indent="-323850" algn="just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500"/>
              <a:buFont typeface="Times New Roman"/>
              <a:buChar char="●"/>
            </a:pPr>
            <a:r>
              <a:rPr lang="pl-PL" sz="1500" b="1">
                <a:latin typeface="Times New Roman"/>
                <a:ea typeface="Times New Roman"/>
                <a:cs typeface="Times New Roman"/>
                <a:sym typeface="Times New Roman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24"/>
                  </a:ext>
                </a:extLst>
              </a:rPr>
              <a:t>Wskazywany “brak” nie zawsze oznacza faktyczny brak</a:t>
            </a:r>
            <a:r>
              <a:rPr lang="pl-PL" sz="1500">
                <a:latin typeface="Times New Roman"/>
                <a:ea typeface="Times New Roman"/>
                <a:cs typeface="Times New Roman"/>
                <a:sym typeface="Times New Roman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25"/>
                  </a:ext>
                </a:extLst>
              </a:rPr>
              <a:t> danego rozwiązania, ale może wynikać z nieświadomości jego istnienia albo z poczucia, że dostępne rozwiązania są niewystarczające. </a:t>
            </a:r>
            <a:endParaRPr sz="1500">
              <a:latin typeface="Times New Roman"/>
              <a:ea typeface="Times New Roman"/>
              <a:cs typeface="Times New Roman"/>
              <a:sym typeface="Times New Roman"/>
              <a:extLst>
                <a:ext uri="http://customooxmlschemas.google.com/">
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26"/>
                </a:ext>
              </a:extLst>
            </a:endParaRPr>
          </a:p>
          <a:p>
            <a:pPr marL="457200" lvl="0" indent="-323850" algn="just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500"/>
              <a:buFont typeface="Times New Roman"/>
              <a:buChar char="●"/>
            </a:pPr>
            <a:r>
              <a:rPr lang="pl-PL" sz="1500" b="1">
                <a:latin typeface="Times New Roman"/>
                <a:ea typeface="Times New Roman"/>
                <a:cs typeface="Times New Roman"/>
                <a:sym typeface="Times New Roman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27"/>
                  </a:ext>
                </a:extLst>
              </a:rPr>
              <a:t>Proponowane postulaty</a:t>
            </a:r>
            <a:r>
              <a:rPr lang="pl-PL" sz="1500">
                <a:latin typeface="Times New Roman"/>
                <a:ea typeface="Times New Roman"/>
                <a:cs typeface="Times New Roman"/>
                <a:sym typeface="Times New Roman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28"/>
                  </a:ext>
                </a:extLst>
              </a:rPr>
              <a:t> obejmują </a:t>
            </a:r>
            <a:r>
              <a:rPr lang="pl-PL" sz="1500" b="1">
                <a:latin typeface="Times New Roman"/>
                <a:ea typeface="Times New Roman"/>
                <a:cs typeface="Times New Roman"/>
                <a:sym typeface="Times New Roman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29"/>
                  </a:ext>
                </a:extLst>
              </a:rPr>
              <a:t>wszystkie oczekiwania </a:t>
            </a:r>
            <a:r>
              <a:rPr lang="pl-PL" sz="1500">
                <a:latin typeface="Times New Roman"/>
                <a:ea typeface="Times New Roman"/>
                <a:cs typeface="Times New Roman"/>
                <a:sym typeface="Times New Roman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30"/>
                  </a:ext>
                </a:extLst>
              </a:rPr>
              <a:t>wyrażone przez osoby uczestniczące w badaniu, a </a:t>
            </a:r>
            <a:r>
              <a:rPr lang="pl-PL" sz="1500" b="1">
                <a:latin typeface="Times New Roman"/>
                <a:ea typeface="Times New Roman"/>
                <a:cs typeface="Times New Roman"/>
                <a:sym typeface="Times New Roman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31"/>
                  </a:ext>
                </a:extLst>
              </a:rPr>
              <a:t>nie tylko postulaty</a:t>
            </a:r>
            <a:r>
              <a:rPr lang="pl-PL" sz="1500">
                <a:latin typeface="Times New Roman"/>
                <a:ea typeface="Times New Roman"/>
                <a:cs typeface="Times New Roman"/>
                <a:sym typeface="Times New Roman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32"/>
                  </a:ext>
                </a:extLst>
              </a:rPr>
              <a:t>, które są </a:t>
            </a:r>
            <a:r>
              <a:rPr lang="pl-PL" sz="1500" b="1">
                <a:latin typeface="Times New Roman"/>
                <a:ea typeface="Times New Roman"/>
                <a:cs typeface="Times New Roman"/>
                <a:sym typeface="Times New Roman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33"/>
                  </a:ext>
                </a:extLst>
              </a:rPr>
              <a:t>możliwe do wdrożenia</a:t>
            </a:r>
            <a:r>
              <a:rPr lang="pl-PL" sz="1500">
                <a:latin typeface="Times New Roman"/>
                <a:ea typeface="Times New Roman"/>
                <a:cs typeface="Times New Roman"/>
                <a:sym typeface="Times New Roman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34"/>
                  </a:ext>
                </a:extLst>
              </a:rPr>
              <a:t>.</a:t>
            </a:r>
            <a:endParaRPr sz="15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23850" algn="just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500"/>
              <a:buFont typeface="Times New Roman"/>
              <a:buChar char="●"/>
            </a:pPr>
            <a:r>
              <a:rPr lang="pl-PL" sz="1500" b="1">
                <a:latin typeface="Times New Roman"/>
                <a:ea typeface="Times New Roman"/>
                <a:cs typeface="Times New Roman"/>
                <a:sym typeface="Times New Roman"/>
              </a:rPr>
              <a:t>W pierwszej części prezentacji</a:t>
            </a:r>
            <a:r>
              <a:rPr lang="pl-PL" sz="150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pl-PL" sz="1500" b="1">
                <a:latin typeface="Times New Roman"/>
                <a:ea typeface="Times New Roman"/>
                <a:cs typeface="Times New Roman"/>
                <a:sym typeface="Times New Roman"/>
              </a:rPr>
              <a:t>nie ujawniamy żadnych informacji, które mogłyby umożliwić identyfikację osób</a:t>
            </a:r>
            <a:r>
              <a:rPr lang="pl-PL" sz="1500">
                <a:latin typeface="Times New Roman"/>
                <a:ea typeface="Times New Roman"/>
                <a:cs typeface="Times New Roman"/>
                <a:sym typeface="Times New Roman"/>
              </a:rPr>
              <a:t>, które cytujemy, ze względu na poufność danych. Ponieważ przywoływane sytuacje bywają dość konkretne nie podajemy przy nich nie tylko imion osób, które je przywoływały, ale także płci i grupy uniwersyteckiej, którą reprezentują.</a:t>
            </a:r>
            <a:endParaRPr sz="15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30200" algn="just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Font typeface="Times New Roman"/>
              <a:buChar char="●"/>
            </a:pPr>
            <a:r>
              <a:rPr lang="pl-PL" sz="1500">
                <a:latin typeface="Times New Roman"/>
                <a:ea typeface="Times New Roman"/>
                <a:cs typeface="Times New Roman"/>
                <a:sym typeface="Times New Roman"/>
              </a:rPr>
              <a:t>Z kolei </a:t>
            </a:r>
            <a:r>
              <a:rPr lang="pl-PL" sz="1500" b="1">
                <a:latin typeface="Times New Roman"/>
                <a:ea typeface="Times New Roman"/>
                <a:cs typeface="Times New Roman"/>
                <a:sym typeface="Times New Roman"/>
              </a:rPr>
              <a:t>w drugiej części</a:t>
            </a:r>
            <a:r>
              <a:rPr lang="pl-PL" sz="150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pl-PL" sz="1500" b="1">
                <a:latin typeface="Times New Roman"/>
                <a:ea typeface="Times New Roman"/>
                <a:cs typeface="Times New Roman"/>
                <a:sym typeface="Times New Roman"/>
              </a:rPr>
              <a:t>prezentacji</a:t>
            </a:r>
            <a:r>
              <a:rPr lang="pl-PL" sz="1500">
                <a:latin typeface="Times New Roman"/>
                <a:ea typeface="Times New Roman"/>
                <a:cs typeface="Times New Roman"/>
                <a:sym typeface="Times New Roman"/>
              </a:rPr>
              <a:t> cytaty zawierają tylko </a:t>
            </a:r>
            <a:r>
              <a:rPr lang="pl-PL" sz="1500" b="1">
                <a:latin typeface="Times New Roman"/>
                <a:ea typeface="Times New Roman"/>
                <a:cs typeface="Times New Roman"/>
                <a:sym typeface="Times New Roman"/>
              </a:rPr>
              <a:t>informacje dotyczącą grupy fokusowej</a:t>
            </a:r>
            <a:r>
              <a:rPr lang="pl-PL" sz="1500">
                <a:latin typeface="Times New Roman"/>
                <a:ea typeface="Times New Roman"/>
                <a:cs typeface="Times New Roman"/>
                <a:sym typeface="Times New Roman"/>
              </a:rPr>
              <a:t>, którą reprezentuje cytowana osoba. Informacja o grupie, pozwala osadzić w kontekście doświadczenia, o których mówią badane osoby.</a:t>
            </a:r>
            <a:r>
              <a:rPr lang="pl-PL" sz="160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sz="16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just" rtl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None/>
            </a:pPr>
            <a:endParaRPr sz="19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cxnSp>
        <p:nvCxnSpPr>
          <p:cNvPr id="143" name="Google Shape;143;g377a86a3b77_0_7"/>
          <p:cNvCxnSpPr/>
          <p:nvPr/>
        </p:nvCxnSpPr>
        <p:spPr>
          <a:xfrm>
            <a:off x="0" y="2023315"/>
            <a:ext cx="91440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44" name="Google Shape;144;g377a86a3b77_0_7"/>
          <p:cNvPicPr preferRelativeResize="0"/>
          <p:nvPr/>
        </p:nvPicPr>
        <p:blipFill rotWithShape="1">
          <a:blip r:embed="rId3">
            <a:alphaModFix/>
          </a:blip>
          <a:srcRect t="34167" r="9779" b="1511"/>
          <a:stretch/>
        </p:blipFill>
        <p:spPr>
          <a:xfrm>
            <a:off x="4738850" y="-13850"/>
            <a:ext cx="4405152" cy="20371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" name="Google Shape;150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7421" y="0"/>
            <a:ext cx="9178858" cy="6854108"/>
          </a:xfrm>
          <a:prstGeom prst="rect">
            <a:avLst/>
          </a:prstGeom>
          <a:noFill/>
          <a:ln>
            <a:noFill/>
          </a:ln>
        </p:spPr>
      </p:pic>
      <p:sp>
        <p:nvSpPr>
          <p:cNvPr id="151" name="Google Shape;151;p6"/>
          <p:cNvSpPr/>
          <p:nvPr/>
        </p:nvSpPr>
        <p:spPr>
          <a:xfrm rot="-5400000">
            <a:off x="1144925" y="-1162343"/>
            <a:ext cx="6854100" cy="9178800"/>
          </a:xfrm>
          <a:prstGeom prst="rect">
            <a:avLst/>
          </a:prstGeom>
          <a:solidFill>
            <a:srgbClr val="00223E">
              <a:alpha val="78039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rPr lang="pl-PL" sz="135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2" name="Google Shape;152;p6"/>
          <p:cNvSpPr/>
          <p:nvPr/>
        </p:nvSpPr>
        <p:spPr>
          <a:xfrm rot="10800000">
            <a:off x="8363421" y="-20128"/>
            <a:ext cx="798000" cy="889500"/>
          </a:xfrm>
          <a:prstGeom prst="rtTriangle">
            <a:avLst/>
          </a:prstGeom>
          <a:solidFill>
            <a:srgbClr val="00B0F0"/>
          </a:solidFill>
          <a:ln>
            <a:noFill/>
          </a:ln>
          <a:effectLst>
            <a:outerShdw blurRad="50800" dist="38100" dir="8100000" algn="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endParaRPr sz="135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3" name="Google Shape;153;p6"/>
          <p:cNvSpPr txBox="1"/>
          <p:nvPr/>
        </p:nvSpPr>
        <p:spPr>
          <a:xfrm>
            <a:off x="449525" y="3236900"/>
            <a:ext cx="8244900" cy="81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-PL" sz="4700" b="1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NAJWAŻNIEJSZE WNIOSKI</a:t>
            </a:r>
            <a:endParaRPr sz="2400" b="0" i="0" u="none" strike="noStrike" cap="none">
              <a:solidFill>
                <a:schemeClr val="dk1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37ac0a41d5f_0_0"/>
          <p:cNvSpPr txBox="1">
            <a:spLocks noGrp="1"/>
          </p:cNvSpPr>
          <p:nvPr>
            <p:ph type="title"/>
          </p:nvPr>
        </p:nvSpPr>
        <p:spPr>
          <a:xfrm>
            <a:off x="303001" y="494050"/>
            <a:ext cx="42690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Roboto Light"/>
              <a:buNone/>
            </a:pPr>
            <a:r>
              <a:rPr lang="pl-PL" sz="2000" b="1">
                <a:latin typeface="Times New Roman"/>
                <a:ea typeface="Times New Roman"/>
                <a:cs typeface="Times New Roman"/>
                <a:sym typeface="Times New Roman"/>
              </a:rPr>
              <a:t>NAJWAŻNIEJSZE ZMIANY </a:t>
            </a:r>
            <a:endParaRPr sz="2000" b="1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Roboto Light"/>
              <a:buNone/>
            </a:pPr>
            <a:r>
              <a:rPr lang="pl-PL" sz="2000" b="1">
                <a:latin typeface="Times New Roman"/>
                <a:ea typeface="Times New Roman"/>
                <a:cs typeface="Times New Roman"/>
                <a:sym typeface="Times New Roman"/>
              </a:rPr>
              <a:t>W STOSUNKU DO BADANIA </a:t>
            </a:r>
            <a:endParaRPr sz="2000" b="1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Roboto Light"/>
              <a:buNone/>
            </a:pPr>
            <a:r>
              <a:rPr lang="pl-PL" sz="2000" b="1">
                <a:latin typeface="Times New Roman"/>
                <a:ea typeface="Times New Roman"/>
                <a:cs typeface="Times New Roman"/>
                <a:sym typeface="Times New Roman"/>
              </a:rPr>
              <a:t>Z 2019 ROKU </a:t>
            </a:r>
            <a:endParaRPr sz="2000" b="1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60" name="Google Shape;160;g37ac0a41d5f_0_0"/>
          <p:cNvSpPr txBox="1">
            <a:spLocks noGrp="1"/>
          </p:cNvSpPr>
          <p:nvPr>
            <p:ph type="body" idx="1"/>
          </p:nvPr>
        </p:nvSpPr>
        <p:spPr>
          <a:xfrm>
            <a:off x="303000" y="2226900"/>
            <a:ext cx="8240100" cy="472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49250" algn="just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900"/>
              <a:buFont typeface="Times New Roman"/>
              <a:buChar char="●"/>
            </a:pPr>
            <a:r>
              <a:rPr lang="pl-PL" sz="1900" b="1">
                <a:latin typeface="Times New Roman"/>
                <a:ea typeface="Times New Roman"/>
                <a:cs typeface="Times New Roman"/>
                <a:sym typeface="Times New Roman"/>
              </a:rPr>
              <a:t>zwiększenie wiedzy</a:t>
            </a:r>
            <a:r>
              <a:rPr lang="pl-PL" sz="1900">
                <a:latin typeface="Times New Roman"/>
                <a:ea typeface="Times New Roman"/>
                <a:cs typeface="Times New Roman"/>
                <a:sym typeface="Times New Roman"/>
              </a:rPr>
              <a:t> osób badanych dotyczącej </a:t>
            </a:r>
            <a:r>
              <a:rPr lang="pl-PL" sz="1900" b="1">
                <a:latin typeface="Times New Roman"/>
                <a:ea typeface="Times New Roman"/>
                <a:cs typeface="Times New Roman"/>
                <a:sym typeface="Times New Roman"/>
              </a:rPr>
              <a:t>podstawowych pojęć</a:t>
            </a:r>
            <a:r>
              <a:rPr lang="pl-PL" sz="1900">
                <a:latin typeface="Times New Roman"/>
                <a:ea typeface="Times New Roman"/>
                <a:cs typeface="Times New Roman"/>
                <a:sym typeface="Times New Roman"/>
              </a:rPr>
              <a:t> (tj. dyskryminacja, molestowanie seksualne, mobbing) oraz ich </a:t>
            </a:r>
            <a:r>
              <a:rPr lang="pl-PL" sz="1900" b="1">
                <a:latin typeface="Times New Roman"/>
                <a:ea typeface="Times New Roman"/>
                <a:cs typeface="Times New Roman"/>
                <a:sym typeface="Times New Roman"/>
              </a:rPr>
              <a:t>przejawów</a:t>
            </a:r>
            <a:endParaRPr sz="1900" b="1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49250" algn="just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900"/>
              <a:buFont typeface="Times New Roman"/>
              <a:buChar char="●"/>
            </a:pPr>
            <a:r>
              <a:rPr lang="pl-PL" sz="1900" b="1">
                <a:latin typeface="Times New Roman"/>
                <a:ea typeface="Times New Roman"/>
                <a:cs typeface="Times New Roman"/>
                <a:sym typeface="Times New Roman"/>
              </a:rPr>
              <a:t>zwiększenie wiedzy</a:t>
            </a:r>
            <a:r>
              <a:rPr lang="pl-PL" sz="1900">
                <a:latin typeface="Times New Roman"/>
                <a:ea typeface="Times New Roman"/>
                <a:cs typeface="Times New Roman"/>
                <a:sym typeface="Times New Roman"/>
              </a:rPr>
              <a:t> osób badanych dotyczącej </a:t>
            </a:r>
            <a:r>
              <a:rPr lang="pl-PL" sz="1900" b="1">
                <a:latin typeface="Times New Roman"/>
                <a:ea typeface="Times New Roman"/>
                <a:cs typeface="Times New Roman"/>
                <a:sym typeface="Times New Roman"/>
              </a:rPr>
              <a:t>zachowań pożądanych i niepożądanych</a:t>
            </a:r>
            <a:r>
              <a:rPr lang="pl-PL" sz="1900">
                <a:latin typeface="Times New Roman"/>
                <a:ea typeface="Times New Roman"/>
                <a:cs typeface="Times New Roman"/>
                <a:sym typeface="Times New Roman"/>
              </a:rPr>
              <a:t> w kontekście dyskryminacji, molestowania seksualnego i mobbingu  </a:t>
            </a:r>
            <a:endParaRPr sz="19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49250" algn="just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900"/>
              <a:buFont typeface="Times New Roman"/>
              <a:buChar char="●"/>
            </a:pPr>
            <a:r>
              <a:rPr lang="pl-PL" sz="1900" b="1">
                <a:latin typeface="Times New Roman"/>
                <a:ea typeface="Times New Roman"/>
                <a:cs typeface="Times New Roman"/>
                <a:sym typeface="Times New Roman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35"/>
                  </a:ext>
                </a:extLst>
              </a:rPr>
              <a:t>zwiększenie świadomości i oczekiwań</a:t>
            </a:r>
            <a:r>
              <a:rPr lang="pl-PL" sz="1900">
                <a:latin typeface="Times New Roman"/>
                <a:ea typeface="Times New Roman"/>
                <a:cs typeface="Times New Roman"/>
                <a:sym typeface="Times New Roman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36"/>
                  </a:ext>
                </a:extLst>
              </a:rPr>
              <a:t> wobec działań </a:t>
            </a:r>
            <a:r>
              <a:rPr lang="pl-PL" sz="1900" b="1">
                <a:latin typeface="Times New Roman"/>
                <a:ea typeface="Times New Roman"/>
                <a:cs typeface="Times New Roman"/>
                <a:sym typeface="Times New Roman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37"/>
                  </a:ext>
                </a:extLst>
              </a:rPr>
              <a:t>prorównościowych</a:t>
            </a:r>
            <a:r>
              <a:rPr lang="pl-PL" sz="1900">
                <a:latin typeface="Times New Roman"/>
                <a:ea typeface="Times New Roman"/>
                <a:cs typeface="Times New Roman"/>
                <a:sym typeface="Times New Roman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38"/>
                  </a:ext>
                </a:extLst>
              </a:rPr>
              <a:t> </a:t>
            </a:r>
            <a:endParaRPr sz="19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49250" algn="just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900"/>
              <a:buFont typeface="Times New Roman"/>
              <a:buChar char="●"/>
            </a:pPr>
            <a:r>
              <a:rPr lang="pl-PL" sz="1900" b="1">
                <a:latin typeface="Times New Roman"/>
                <a:ea typeface="Times New Roman"/>
                <a:cs typeface="Times New Roman"/>
                <a:sym typeface="Times New Roman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39"/>
                  </a:ext>
                </a:extLst>
              </a:rPr>
              <a:t>rozpoczęcie </a:t>
            </a:r>
            <a:r>
              <a:rPr lang="pl-PL" sz="1900" b="1">
                <a:latin typeface="Times New Roman"/>
                <a:ea typeface="Times New Roman"/>
                <a:cs typeface="Times New Roman"/>
                <a:sym typeface="Times New Roman"/>
              </a:rPr>
              <a:t>rozmowy</a:t>
            </a:r>
            <a:r>
              <a:rPr lang="pl-PL" sz="1900">
                <a:latin typeface="Times New Roman"/>
                <a:ea typeface="Times New Roman"/>
                <a:cs typeface="Times New Roman"/>
                <a:sym typeface="Times New Roman"/>
              </a:rPr>
              <a:t> dotyczącej tego, w jaki sposób ma rozwijać się równość na Uniwersytecie Warszawskim  w kolejnych latach </a:t>
            </a:r>
            <a:endParaRPr sz="19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just" rtl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None/>
            </a:pPr>
            <a:endParaRPr sz="19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cxnSp>
        <p:nvCxnSpPr>
          <p:cNvPr id="161" name="Google Shape;161;g37ac0a41d5f_0_0"/>
          <p:cNvCxnSpPr/>
          <p:nvPr/>
        </p:nvCxnSpPr>
        <p:spPr>
          <a:xfrm>
            <a:off x="0" y="2023315"/>
            <a:ext cx="91440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62" name="Google Shape;162;g37ac0a41d5f_0_0"/>
          <p:cNvPicPr preferRelativeResize="0"/>
          <p:nvPr/>
        </p:nvPicPr>
        <p:blipFill rotWithShape="1">
          <a:blip r:embed="rId3">
            <a:alphaModFix/>
          </a:blip>
          <a:srcRect t="34167" r="9779" b="1511"/>
          <a:stretch/>
        </p:blipFill>
        <p:spPr>
          <a:xfrm>
            <a:off x="4738850" y="-13850"/>
            <a:ext cx="4405152" cy="20371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" name="Google Shape;168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204950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169" name="Google Shape;169;p4"/>
          <p:cNvSpPr/>
          <p:nvPr/>
        </p:nvSpPr>
        <p:spPr>
          <a:xfrm rot="-5400000">
            <a:off x="3476547" y="1139181"/>
            <a:ext cx="2224157" cy="9232669"/>
          </a:xfrm>
          <a:prstGeom prst="rect">
            <a:avLst/>
          </a:prstGeom>
          <a:solidFill>
            <a:srgbClr val="00223E">
              <a:alpha val="78039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rPr lang="pl-PL" sz="1350" b="0" i="0" u="none" strike="noStrike" cap="none">
                <a:solidFill>
                  <a:schemeClr val="lt1"/>
                </a:solidFill>
                <a:latin typeface="Roboto Light"/>
                <a:ea typeface="Roboto Light"/>
                <a:cs typeface="Roboto Light"/>
                <a:sym typeface="Roboto Light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0" name="Google Shape;170;p4"/>
          <p:cNvSpPr/>
          <p:nvPr/>
        </p:nvSpPr>
        <p:spPr>
          <a:xfrm rot="-5400000">
            <a:off x="8361218" y="6023855"/>
            <a:ext cx="798022" cy="889462"/>
          </a:xfrm>
          <a:prstGeom prst="rtTriangle">
            <a:avLst/>
          </a:prstGeom>
          <a:solidFill>
            <a:srgbClr val="00B0F0"/>
          </a:solidFill>
          <a:ln>
            <a:noFill/>
          </a:ln>
          <a:effectLst>
            <a:outerShdw blurRad="50800" dist="38100" dir="8100000" algn="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endParaRPr sz="1350" b="0" i="0" u="none" strike="noStrike" cap="none">
              <a:solidFill>
                <a:schemeClr val="lt1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171" name="Google Shape;171;p4"/>
          <p:cNvSpPr txBox="1"/>
          <p:nvPr/>
        </p:nvSpPr>
        <p:spPr>
          <a:xfrm>
            <a:off x="43890" y="4643434"/>
            <a:ext cx="9161070" cy="20344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-PL" sz="2800" b="1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DOŚWIADCZENIA ZWIĄZANE Z NIERÓWNYM TRAKTOWANIEM I DYSKRYMINACJĄ, </a:t>
            </a:r>
            <a:endParaRPr sz="2800" b="1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-PL" sz="2800" b="1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 TYM Z MOLESTOWANIEM SEKSUALNYM</a:t>
            </a:r>
            <a:endParaRPr sz="2800" b="1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MotywUW2017">
  <a:themeElements>
    <a:clrScheme name="Niestandardowy 4">
      <a:dk1>
        <a:srgbClr val="000000"/>
      </a:dk1>
      <a:lt1>
        <a:srgbClr val="FFFFFF"/>
      </a:lt1>
      <a:dk2>
        <a:srgbClr val="00447A"/>
      </a:dk2>
      <a:lt2>
        <a:srgbClr val="FFFFFF"/>
      </a:lt2>
      <a:accent1>
        <a:srgbClr val="0092CE"/>
      </a:accent1>
      <a:accent2>
        <a:srgbClr val="F9B531"/>
      </a:accent2>
      <a:accent3>
        <a:srgbClr val="C4D121"/>
      </a:accent3>
      <a:accent4>
        <a:srgbClr val="E76153"/>
      </a:accent4>
      <a:accent5>
        <a:srgbClr val="34BCE5"/>
      </a:accent5>
      <a:accent6>
        <a:srgbClr val="A6DBF4"/>
      </a:accent6>
      <a:hlink>
        <a:srgbClr val="00589B"/>
      </a:hlink>
      <a:folHlink>
        <a:srgbClr val="BFBFB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MotywUW2017">
  <a:themeElements>
    <a:clrScheme name="Niestandardowy 4">
      <a:dk1>
        <a:srgbClr val="000000"/>
      </a:dk1>
      <a:lt1>
        <a:srgbClr val="FFFFFF"/>
      </a:lt1>
      <a:dk2>
        <a:srgbClr val="00447A"/>
      </a:dk2>
      <a:lt2>
        <a:srgbClr val="FFFFFF"/>
      </a:lt2>
      <a:accent1>
        <a:srgbClr val="0092CE"/>
      </a:accent1>
      <a:accent2>
        <a:srgbClr val="F9B531"/>
      </a:accent2>
      <a:accent3>
        <a:srgbClr val="C4D121"/>
      </a:accent3>
      <a:accent4>
        <a:srgbClr val="E76153"/>
      </a:accent4>
      <a:accent5>
        <a:srgbClr val="34BCE5"/>
      </a:accent5>
      <a:accent6>
        <a:srgbClr val="A6DBF4"/>
      </a:accent6>
      <a:hlink>
        <a:srgbClr val="00589B"/>
      </a:hlink>
      <a:folHlink>
        <a:srgbClr val="BFBFB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yw pakietu Office">
  <a:themeElements>
    <a:clrScheme name="Pakiet 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4425</Words>
  <Application>Microsoft Office PowerPoint</Application>
  <PresentationFormat>Pokaz na ekranie (4:3)</PresentationFormat>
  <Paragraphs>403</Paragraphs>
  <Slides>36</Slides>
  <Notes>36</Notes>
  <HiddenSlides>0</HiddenSlides>
  <MMClips>0</MMClips>
  <ScaleCrop>false</ScaleCrop>
  <HeadingPairs>
    <vt:vector size="6" baseType="variant">
      <vt:variant>
        <vt:lpstr>Używane czcionki</vt:lpstr>
      </vt:variant>
      <vt:variant>
        <vt:i4>7</vt:i4>
      </vt:variant>
      <vt:variant>
        <vt:lpstr>Motyw</vt:lpstr>
      </vt:variant>
      <vt:variant>
        <vt:i4>2</vt:i4>
      </vt:variant>
      <vt:variant>
        <vt:lpstr>Tytuły slajdów</vt:lpstr>
      </vt:variant>
      <vt:variant>
        <vt:i4>36</vt:i4>
      </vt:variant>
    </vt:vector>
  </HeadingPairs>
  <TitlesOfParts>
    <vt:vector size="45" baseType="lpstr">
      <vt:lpstr>Roboto Light</vt:lpstr>
      <vt:lpstr>Roboto Medium</vt:lpstr>
      <vt:lpstr>Arial</vt:lpstr>
      <vt:lpstr>Times New Roman</vt:lpstr>
      <vt:lpstr>Noto Sans Symbols</vt:lpstr>
      <vt:lpstr>Calibri</vt:lpstr>
      <vt:lpstr>Roboto</vt:lpstr>
      <vt:lpstr>MotywUW2017</vt:lpstr>
      <vt:lpstr>1_MotywUW2017</vt:lpstr>
      <vt:lpstr>Prezentacja programu PowerPoint</vt:lpstr>
      <vt:lpstr>METODOLOGIA  BADANIA JAKOŚCIOWEGO</vt:lpstr>
      <vt:lpstr>METODOLOGIA  BADANIA JAKOŚCIOWEGO</vt:lpstr>
      <vt:lpstr>METODOLOGIA  BADANIA JAKOŚCIOWEGO</vt:lpstr>
      <vt:lpstr>CHARAKTERYSTYKA  BADANIA FOKUSOWEGO</vt:lpstr>
      <vt:lpstr>UWAGA METODOLOGICZNA </vt:lpstr>
      <vt:lpstr>Prezentacja programu PowerPoint</vt:lpstr>
      <vt:lpstr>NAJWAŻNIEJSZE ZMIANY  W STOSUNKU DO BADANIA  Z 2019 ROKU 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KONTEKST INTERPRETACJI WYNIKÓW  </vt:lpstr>
      <vt:lpstr>POSTULATY MODYFIKUJĄCE/ ROZWIJAJĄCE ISTNIEJĄCE ROZWIĄZANIA RÓWNOŚCIOWE </vt:lpstr>
      <vt:lpstr>POSTULATY MODYFIKUJĄCE/ ROZWIJAJĄCE ISTNIEJĄCE ROZWIĄZANIA RÓWNOŚCIOWE </vt:lpstr>
      <vt:lpstr>POSTULATY MODYFIKUJĄCE/ ROZWIJAJĄCE ISTNIEJĄCE ROZWIĄZANIA RÓWNOŚCIOWE </vt:lpstr>
      <vt:lpstr>POSTULATY ZWIĄZANE Z WPROWADZENIEM NOWYCH ROZWIĄZAŃ </vt:lpstr>
      <vt:lpstr>POSTULATY ZWIĄZANE Z WPROWADZENIEM NOWYCH ROZWIĄZAŃ </vt:lpstr>
      <vt:lpstr>POSTULATY ZWIĄZANE Z WPROWADZENIEM NOWYCH ROZWIĄZAŃ </vt:lpstr>
      <vt:lpstr>Prezentacja programu PowerPoint</vt:lpstr>
      <vt:lpstr>INTERSEKCJONALNE DOŚWIADCZENIA DYSKRYMINACJI </vt:lpstr>
      <vt:lpstr>ZDROWIE PSYCHICZNE  A NOWY INKLUZYWNY PLAN RÓWNOŚCI PŁCI </vt:lpstr>
      <vt:lpstr>ZMIANA POSTAW WYZWANIEM DLA NOWEGO INKLUZYWNEGO PLANU RÓWNOŚCI PŁCI </vt:lpstr>
      <vt:lpstr>ZMIANA POSTAW WYZWANIEM DLA NOWEGO INKLUZYWNEGO PLANU RÓWNOŚCI PŁCI 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Ania</dc:creator>
  <cp:lastModifiedBy>Anna Grędzińska</cp:lastModifiedBy>
  <cp:revision>1</cp:revision>
  <dcterms:created xsi:type="dcterms:W3CDTF">2017-02-20T13:47:12Z</dcterms:created>
  <dcterms:modified xsi:type="dcterms:W3CDTF">2025-09-08T11:41:07Z</dcterms:modified>
</cp:coreProperties>
</file>